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83"/>
  </p:notesMasterIdLst>
  <p:handoutMasterIdLst>
    <p:handoutMasterId r:id="rId84"/>
  </p:handoutMasterIdLst>
  <p:sldIdLst>
    <p:sldId id="694" r:id="rId4"/>
    <p:sldId id="505" r:id="rId5"/>
    <p:sldId id="668" r:id="rId6"/>
    <p:sldId id="541" r:id="rId7"/>
    <p:sldId id="510" r:id="rId8"/>
    <p:sldId id="674" r:id="rId9"/>
    <p:sldId id="491" r:id="rId10"/>
    <p:sldId id="540" r:id="rId11"/>
    <p:sldId id="336" r:id="rId12"/>
    <p:sldId id="695" r:id="rId13"/>
    <p:sldId id="696" r:id="rId14"/>
    <p:sldId id="697" r:id="rId15"/>
    <p:sldId id="625" r:id="rId16"/>
    <p:sldId id="552" r:id="rId17"/>
    <p:sldId id="506" r:id="rId18"/>
    <p:sldId id="555" r:id="rId19"/>
    <p:sldId id="509" r:id="rId20"/>
    <p:sldId id="683" r:id="rId21"/>
    <p:sldId id="684" r:id="rId22"/>
    <p:sldId id="686" r:id="rId23"/>
    <p:sldId id="687" r:id="rId24"/>
    <p:sldId id="605" r:id="rId25"/>
    <p:sldId id="604" r:id="rId26"/>
    <p:sldId id="598" r:id="rId27"/>
    <p:sldId id="606" r:id="rId28"/>
    <p:sldId id="599" r:id="rId29"/>
    <p:sldId id="607" r:id="rId30"/>
    <p:sldId id="600" r:id="rId31"/>
    <p:sldId id="609" r:id="rId32"/>
    <p:sldId id="610" r:id="rId33"/>
    <p:sldId id="602" r:id="rId34"/>
    <p:sldId id="601" r:id="rId35"/>
    <p:sldId id="618" r:id="rId36"/>
    <p:sldId id="619" r:id="rId37"/>
    <p:sldId id="515" r:id="rId38"/>
    <p:sldId id="556" r:id="rId39"/>
    <p:sldId id="516" r:id="rId40"/>
    <p:sldId id="531" r:id="rId41"/>
    <p:sldId id="675" r:id="rId42"/>
    <p:sldId id="547" r:id="rId43"/>
    <p:sldId id="503" r:id="rId44"/>
    <p:sldId id="517" r:id="rId45"/>
    <p:sldId id="508" r:id="rId46"/>
    <p:sldId id="688" r:id="rId47"/>
    <p:sldId id="632" r:id="rId48"/>
    <p:sldId id="595" r:id="rId49"/>
    <p:sldId id="689" r:id="rId50"/>
    <p:sldId id="690" r:id="rId51"/>
    <p:sldId id="624" r:id="rId52"/>
    <p:sldId id="526" r:id="rId53"/>
    <p:sldId id="691" r:id="rId54"/>
    <p:sldId id="539" r:id="rId55"/>
    <p:sldId id="633" r:id="rId56"/>
    <p:sldId id="666" r:id="rId57"/>
    <p:sldId id="670" r:id="rId58"/>
    <p:sldId id="667" r:id="rId59"/>
    <p:sldId id="671" r:id="rId60"/>
    <p:sldId id="636" r:id="rId61"/>
    <p:sldId id="664" r:id="rId62"/>
    <p:sldId id="677" r:id="rId63"/>
    <p:sldId id="678" r:id="rId64"/>
    <p:sldId id="685" r:id="rId65"/>
    <p:sldId id="522" r:id="rId66"/>
    <p:sldId id="631" r:id="rId67"/>
    <p:sldId id="518" r:id="rId68"/>
    <p:sldId id="586" r:id="rId69"/>
    <p:sldId id="626" r:id="rId70"/>
    <p:sldId id="622" r:id="rId71"/>
    <p:sldId id="693" r:id="rId72"/>
    <p:sldId id="623" r:id="rId73"/>
    <p:sldId id="507" r:id="rId74"/>
    <p:sldId id="519" r:id="rId75"/>
    <p:sldId id="550" r:id="rId76"/>
    <p:sldId id="551" r:id="rId77"/>
    <p:sldId id="532" r:id="rId78"/>
    <p:sldId id="520" r:id="rId79"/>
    <p:sldId id="692" r:id="rId80"/>
    <p:sldId id="669" r:id="rId81"/>
    <p:sldId id="453" r:id="rId82"/>
  </p:sldIdLst>
  <p:sldSz cx="9144000" cy="5143500" type="screen16x9"/>
  <p:notesSz cx="6797675" cy="9874250"/>
  <p:defaultTextStyle>
    <a:defPPr>
      <a:defRPr lang="pt-BR"/>
    </a:defPPr>
    <a:lvl1pPr algn="l" defTabSz="913186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5917" indent="-66291" algn="l" defTabSz="913186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3186" indent="-133934" algn="l" defTabSz="913186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0455" indent="-201578" algn="l" defTabSz="913186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7724" indent="-269221" algn="l" defTabSz="913186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1948129" algn="l" defTabSz="779252" rtl="0" eaLnBrk="1" latinLnBrk="0" hangingPunct="1">
      <a:defRPr sz="18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337755" algn="l" defTabSz="779252" rtl="0" eaLnBrk="1" latinLnBrk="0" hangingPunct="1">
      <a:defRPr sz="18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2727381" algn="l" defTabSz="779252" rtl="0" eaLnBrk="1" latinLnBrk="0" hangingPunct="1">
      <a:defRPr sz="18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117007" algn="l" defTabSz="779252" rtl="0" eaLnBrk="1" latinLnBrk="0" hangingPunct="1">
      <a:defRPr sz="18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FF3300"/>
    <a:srgbClr val="FFFFFF"/>
    <a:srgbClr val="333333"/>
    <a:srgbClr val="000066"/>
    <a:srgbClr val="4F81BD"/>
    <a:srgbClr val="4D4D4D"/>
    <a:srgbClr val="EAEAEA"/>
    <a:srgbClr val="E9EDF4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45" autoAdjust="0"/>
  </p:normalViewPr>
  <p:slideViewPr>
    <p:cSldViewPr snapToObjects="1">
      <p:cViewPr varScale="1">
        <p:scale>
          <a:sx n="93" d="100"/>
          <a:sy n="93" d="100"/>
        </p:scale>
        <p:origin x="-642" y="-96"/>
      </p:cViewPr>
      <p:guideLst>
        <p:guide orient="horz" pos="770"/>
        <p:guide orient="horz" pos="2641"/>
        <p:guide/>
        <p:guide pos="1449"/>
        <p:guide pos="3556"/>
        <p:guide pos="29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4" d="100"/>
          <a:sy n="54" d="100"/>
        </p:scale>
        <p:origin x="-2832" y="-9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Carteira Odontológico</c:v>
                </c:pt>
              </c:strCache>
            </c:strRef>
          </c:tx>
          <c:dLbls>
            <c:dLbl>
              <c:idx val="0"/>
              <c:layout>
                <c:manualLayout>
                  <c:x val="2.7312297436370148E-2"/>
                  <c:y val="1.298913548455608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Empresarial
251.263
47%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6.0436187664042101E-2"/>
                  <c:y val="7.169168307086613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3.4177821522309811E-2"/>
                  <c:y val="2.990034448818905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5.35910403514432E-2"/>
                  <c:y val="3.855564552167824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000" b="1">
                    <a:solidFill>
                      <a:srgbClr val="00206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28575">
                  <a:solidFill>
                    <a:srgbClr val="002060"/>
                  </a:solidFill>
                </a:ln>
              </c:spPr>
            </c:leaderLines>
          </c:dLbls>
          <c:cat>
            <c:strRef>
              <c:f>Plan1!$A$2:$A$6</c:f>
              <c:strCache>
                <c:ptCount val="5"/>
                <c:pt idx="0">
                  <c:v>Empresarial</c:v>
                </c:pt>
                <c:pt idx="1">
                  <c:v>Dental Plan</c:v>
                </c:pt>
                <c:pt idx="2">
                  <c:v>Adesão</c:v>
                </c:pt>
                <c:pt idx="3">
                  <c:v>PME</c:v>
                </c:pt>
                <c:pt idx="4">
                  <c:v>Administrado</c:v>
                </c:pt>
              </c:strCache>
            </c:strRef>
          </c:cat>
          <c:val>
            <c:numRef>
              <c:f>Plan1!$B$2:$B$6</c:f>
              <c:numCache>
                <c:formatCode>#,##0</c:formatCode>
                <c:ptCount val="5"/>
                <c:pt idx="0">
                  <c:v>251263</c:v>
                </c:pt>
                <c:pt idx="1">
                  <c:v>160280</c:v>
                </c:pt>
                <c:pt idx="2">
                  <c:v>25632</c:v>
                </c:pt>
                <c:pt idx="3">
                  <c:v>62471</c:v>
                </c:pt>
                <c:pt idx="4">
                  <c:v>45242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7286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7286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75DAA58-2152-4125-A584-ABD49D77D798}" type="datetimeFigureOut">
              <a:rPr lang="pt-BR"/>
              <a:pPr>
                <a:defRPr/>
              </a:pPr>
              <a:t>30/08/2012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7286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7286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84B6003-4FF2-4C94-90C4-D74C8F0D4E0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8834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7286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7286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3B8C8F5-09FE-4A6F-8554-DA6CB6A58393}" type="datetimeFigureOut">
              <a:rPr lang="pt-BR"/>
              <a:pPr>
                <a:defRPr/>
              </a:pPr>
              <a:t>30/08/2012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7286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7286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F778C33-1E15-4558-AA96-7CCBDA57ED2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8823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626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9252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87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850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8018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931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71563" fontAlgn="base">
              <a:spcBef>
                <a:spcPct val="0"/>
              </a:spcBef>
              <a:spcAft>
                <a:spcPct val="0"/>
              </a:spcAft>
              <a:defRPr/>
            </a:pPr>
            <a:fld id="{A93600EC-1D7F-4E28-9F65-0EFA58FBAC1C}" type="slidenum">
              <a:rPr lang="pt-BR"/>
              <a:pPr defTabSz="1071563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t-B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8018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931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71563" fontAlgn="base">
              <a:spcBef>
                <a:spcPct val="0"/>
              </a:spcBef>
              <a:spcAft>
                <a:spcPct val="0"/>
              </a:spcAft>
              <a:defRPr/>
            </a:pPr>
            <a:fld id="{A93600EC-1D7F-4E28-9F65-0EFA58FBAC1C}" type="slidenum">
              <a:rPr lang="pt-BR"/>
              <a:pPr defTabSz="1071563"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pt-B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8018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931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71563" fontAlgn="base">
              <a:spcBef>
                <a:spcPct val="0"/>
              </a:spcBef>
              <a:spcAft>
                <a:spcPct val="0"/>
              </a:spcAft>
              <a:defRPr/>
            </a:pPr>
            <a:fld id="{A93600EC-1D7F-4E28-9F65-0EFA58FBAC1C}" type="slidenum">
              <a:rPr lang="pt-BR"/>
              <a:pPr defTabSz="1071563"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pt-B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8018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931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71563" fontAlgn="base">
              <a:spcBef>
                <a:spcPct val="0"/>
              </a:spcBef>
              <a:spcAft>
                <a:spcPct val="0"/>
              </a:spcAft>
              <a:defRPr/>
            </a:pPr>
            <a:fld id="{A93600EC-1D7F-4E28-9F65-0EFA58FBAC1C}" type="slidenum">
              <a:rPr lang="pt-BR"/>
              <a:pPr defTabSz="1071563" fontAlgn="base">
                <a:spcBef>
                  <a:spcPct val="0"/>
                </a:spcBef>
                <a:spcAft>
                  <a:spcPct val="0"/>
                </a:spcAft>
                <a:defRPr/>
              </a:pPr>
              <a:t>71</a:t>
            </a:fld>
            <a:endParaRPr lang="pt-B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778C33-1E15-4558-AA96-7CCBDA57ED20}" type="slidenum">
              <a:rPr lang="pt-BR" smtClean="0"/>
              <a:pPr>
                <a:defRPr/>
              </a:pPr>
              <a:t>75</a:t>
            </a:fld>
            <a:endParaRPr lang="pt-B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8018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6056CD-5ABC-42EF-9838-2813D01D93D4}" type="slidenum">
              <a:rPr lang="pt-BR" smtClean="0"/>
              <a:pPr>
                <a:defRPr/>
              </a:pPr>
              <a:t>79</a:t>
            </a:fld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8018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942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71563" fontAlgn="base">
              <a:spcBef>
                <a:spcPct val="0"/>
              </a:spcBef>
              <a:spcAft>
                <a:spcPct val="0"/>
              </a:spcAft>
              <a:defRPr/>
            </a:pPr>
            <a:fld id="{E68AFB6B-D5D8-4CF3-A521-3060CA071F83}" type="slidenum">
              <a:rPr lang="pt-BR"/>
              <a:pPr defTabSz="1071563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8018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931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71563" fontAlgn="base">
              <a:spcBef>
                <a:spcPct val="0"/>
              </a:spcBef>
              <a:spcAft>
                <a:spcPct val="0"/>
              </a:spcAft>
              <a:defRPr/>
            </a:pPr>
            <a:fld id="{A93600EC-1D7F-4E28-9F65-0EFA58FBAC1C}" type="slidenum">
              <a:rPr lang="pt-BR"/>
              <a:pPr defTabSz="1071563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t-B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8018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942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71563" fontAlgn="base">
              <a:spcBef>
                <a:spcPct val="0"/>
              </a:spcBef>
              <a:spcAft>
                <a:spcPct val="0"/>
              </a:spcAft>
              <a:defRPr/>
            </a:pPr>
            <a:fld id="{E68AFB6B-D5D8-4CF3-A521-3060CA071F83}" type="slidenum">
              <a:rPr lang="pt-BR"/>
              <a:pPr defTabSz="1071563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t-B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8018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911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71563" fontAlgn="base">
              <a:spcBef>
                <a:spcPct val="0"/>
              </a:spcBef>
              <a:spcAft>
                <a:spcPct val="0"/>
              </a:spcAft>
              <a:defRPr/>
            </a:pPr>
            <a:fld id="{76F85CA3-1F57-48C0-A1C6-B01B49A21A45}" type="slidenum">
              <a:rPr lang="pt-BR"/>
              <a:pPr defTabSz="1071563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t-B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8018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931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71563" fontAlgn="base">
              <a:spcBef>
                <a:spcPct val="0"/>
              </a:spcBef>
              <a:spcAft>
                <a:spcPct val="0"/>
              </a:spcAft>
              <a:defRPr/>
            </a:pPr>
            <a:fld id="{A93600EC-1D7F-4E28-9F65-0EFA58FBAC1C}" type="slidenum">
              <a:rPr lang="pt-BR"/>
              <a:pPr defTabSz="1071563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t-B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8018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942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71563" fontAlgn="base">
              <a:spcBef>
                <a:spcPct val="0"/>
              </a:spcBef>
              <a:spcAft>
                <a:spcPct val="0"/>
              </a:spcAft>
              <a:defRPr/>
            </a:pPr>
            <a:fld id="{E68AFB6B-D5D8-4CF3-A521-3060CA071F83}" type="slidenum">
              <a:rPr lang="pt-BR"/>
              <a:pPr defTabSz="1071563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pt-B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8018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931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71563" fontAlgn="base">
              <a:spcBef>
                <a:spcPct val="0"/>
              </a:spcBef>
              <a:spcAft>
                <a:spcPct val="0"/>
              </a:spcAft>
              <a:defRPr/>
            </a:pPr>
            <a:fld id="{A93600EC-1D7F-4E28-9F65-0EFA58FBAC1C}" type="slidenum">
              <a:rPr lang="pt-BR"/>
              <a:pPr defTabSz="1071563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pt-B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8018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942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71563" fontAlgn="base">
              <a:spcBef>
                <a:spcPct val="0"/>
              </a:spcBef>
              <a:spcAft>
                <a:spcPct val="0"/>
              </a:spcAft>
              <a:defRPr/>
            </a:pPr>
            <a:fld id="{E68AFB6B-D5D8-4CF3-A521-3060CA071F83}" type="slidenum">
              <a:rPr lang="pt-BR"/>
              <a:pPr defTabSz="1071563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1127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0" y="4862512"/>
            <a:ext cx="9144000" cy="280988"/>
            <a:chOff x="0" y="5767"/>
            <a:chExt cx="8064" cy="277"/>
          </a:xfrm>
        </p:grpSpPr>
        <p:sp>
          <p:nvSpPr>
            <p:cNvPr id="3" name="Rectangle 26"/>
            <p:cNvSpPr>
              <a:spLocks noChangeArrowheads="1"/>
            </p:cNvSpPr>
            <p:nvPr/>
          </p:nvSpPr>
          <p:spPr bwMode="auto">
            <a:xfrm>
              <a:off x="0" y="5767"/>
              <a:ext cx="8064" cy="277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1651" tIns="35826" rIns="71651" bIns="35826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 defTabSz="815780" eaLnBrk="0" hangingPunct="0">
                <a:defRPr/>
              </a:pPr>
              <a:endParaRPr lang="pt-BR" sz="2100" dirty="0">
                <a:ea typeface="ＭＳ Ｐゴシック" pitchFamily="20" charset="-128"/>
              </a:endParaRPr>
            </a:p>
          </p:txBody>
        </p:sp>
        <p:sp>
          <p:nvSpPr>
            <p:cNvPr id="4" name="Rectangle 27"/>
            <p:cNvSpPr>
              <a:spLocks noChangeArrowheads="1"/>
            </p:cNvSpPr>
            <p:nvPr/>
          </p:nvSpPr>
          <p:spPr bwMode="auto">
            <a:xfrm>
              <a:off x="0" y="5767"/>
              <a:ext cx="5364" cy="27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1651" tIns="35826" rIns="71651" bIns="35826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 defTabSz="815780" eaLnBrk="0" hangingPunct="0">
                <a:defRPr/>
              </a:pPr>
              <a:endParaRPr lang="pt-BR" sz="2100" dirty="0">
                <a:ea typeface="ＭＳ Ｐゴシック" pitchFamily="20" charset="-128"/>
              </a:endParaRPr>
            </a:p>
          </p:txBody>
        </p:sp>
      </p:grpSp>
      <p:sp>
        <p:nvSpPr>
          <p:cNvPr id="5" name="Rectangle 28"/>
          <p:cNvSpPr>
            <a:spLocks noChangeArrowheads="1"/>
          </p:cNvSpPr>
          <p:nvPr/>
        </p:nvSpPr>
        <p:spPr bwMode="auto">
          <a:xfrm>
            <a:off x="0" y="0"/>
            <a:ext cx="9144000" cy="286941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lIns="81610" tIns="40806" rIns="81610" bIns="40806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815780" eaLnBrk="0" hangingPunct="0">
              <a:defRPr/>
            </a:pPr>
            <a:r>
              <a:rPr lang="en-US" sz="2100" dirty="0">
                <a:ea typeface="ＭＳ Ｐゴシック" pitchFamily="20" charset="-128"/>
              </a:rPr>
              <a:t>    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853854" y="4922044"/>
            <a:ext cx="378586" cy="217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7925" tIns="38963" rIns="77925" bIns="38963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914296">
              <a:defRPr/>
            </a:pPr>
            <a:fld id="{D295F4DA-F58B-45FA-88B9-5C8539EAC695}" type="slidenum">
              <a:rPr lang="pt-BR" sz="900" b="1" smtClean="0">
                <a:solidFill>
                  <a:schemeClr val="bg1"/>
                </a:solidFill>
                <a:ea typeface="ＭＳ Ｐゴシック" pitchFamily="-44" charset="-128"/>
              </a:rPr>
              <a:pPr defTabSz="914296">
                <a:defRPr/>
              </a:pPr>
              <a:t>‹nº›</a:t>
            </a:fld>
            <a:r>
              <a:rPr lang="pt-BR" sz="900" b="1" dirty="0" smtClean="0">
                <a:solidFill>
                  <a:schemeClr val="bg1"/>
                </a:solidFill>
                <a:ea typeface="ＭＳ Ｐゴシック" pitchFamily="-44" charset="-128"/>
              </a:rPr>
              <a:t> </a:t>
            </a:r>
            <a:endParaRPr lang="pt-BR" sz="900" b="1" dirty="0">
              <a:solidFill>
                <a:schemeClr val="bg1"/>
              </a:solidFill>
              <a:ea typeface="ＭＳ Ｐゴシック" pitchFamily="-44" charset="-128"/>
            </a:endParaRPr>
          </a:p>
        </p:txBody>
      </p:sp>
      <p:grpSp>
        <p:nvGrpSpPr>
          <p:cNvPr id="7" name="Group 35"/>
          <p:cNvGrpSpPr>
            <a:grpSpLocks/>
          </p:cNvGrpSpPr>
          <p:nvPr userDrawn="1"/>
        </p:nvGrpSpPr>
        <p:grpSpPr bwMode="auto">
          <a:xfrm>
            <a:off x="0" y="4862512"/>
            <a:ext cx="9144000" cy="280988"/>
            <a:chOff x="0" y="5767"/>
            <a:chExt cx="8064" cy="277"/>
          </a:xfrm>
        </p:grpSpPr>
        <p:sp>
          <p:nvSpPr>
            <p:cNvPr id="8" name="Rectangle 26"/>
            <p:cNvSpPr>
              <a:spLocks noChangeArrowheads="1"/>
            </p:cNvSpPr>
            <p:nvPr/>
          </p:nvSpPr>
          <p:spPr bwMode="auto">
            <a:xfrm>
              <a:off x="0" y="5767"/>
              <a:ext cx="8064" cy="277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1651" tIns="35826" rIns="71651" bIns="35826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 defTabSz="815780" eaLnBrk="0" hangingPunct="0">
                <a:defRPr/>
              </a:pPr>
              <a:endParaRPr lang="pt-BR" sz="2100" dirty="0">
                <a:ea typeface="ＭＳ Ｐゴシック" pitchFamily="20" charset="-128"/>
              </a:endParaRPr>
            </a:p>
          </p:txBody>
        </p:sp>
        <p:sp>
          <p:nvSpPr>
            <p:cNvPr id="9" name="Rectangle 27"/>
            <p:cNvSpPr>
              <a:spLocks noChangeArrowheads="1"/>
            </p:cNvSpPr>
            <p:nvPr/>
          </p:nvSpPr>
          <p:spPr bwMode="auto">
            <a:xfrm>
              <a:off x="0" y="5767"/>
              <a:ext cx="5364" cy="27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1651" tIns="35826" rIns="71651" bIns="35826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 defTabSz="815780" eaLnBrk="0" hangingPunct="0">
                <a:defRPr/>
              </a:pPr>
              <a:endParaRPr lang="pt-BR" sz="2100" dirty="0">
                <a:ea typeface="ＭＳ Ｐゴシック" pitchFamily="20" charset="-128"/>
              </a:endParaRPr>
            </a:p>
          </p:txBody>
        </p:sp>
      </p:grpSp>
      <p:sp>
        <p:nvSpPr>
          <p:cNvPr id="10" name="Rectangle 28"/>
          <p:cNvSpPr>
            <a:spLocks noChangeArrowheads="1"/>
          </p:cNvSpPr>
          <p:nvPr userDrawn="1"/>
        </p:nvSpPr>
        <p:spPr bwMode="auto">
          <a:xfrm>
            <a:off x="0" y="0"/>
            <a:ext cx="9144000" cy="286941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lIns="81610" tIns="40806" rIns="81610" bIns="40806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815780" eaLnBrk="0" hangingPunct="0">
              <a:defRPr/>
            </a:pPr>
            <a:r>
              <a:rPr lang="en-US" sz="2100" dirty="0">
                <a:ea typeface="ＭＳ Ｐゴシック" pitchFamily="20" charset="-128"/>
              </a:rPr>
              <a:t>     </a:t>
            </a:r>
          </a:p>
        </p:txBody>
      </p:sp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8853854" y="4922044"/>
            <a:ext cx="378586" cy="217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7925" tIns="38963" rIns="77925" bIns="38963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914296">
              <a:defRPr/>
            </a:pPr>
            <a:fld id="{497C7432-ED39-4AC5-934C-6B2B89DCF298}" type="slidenum">
              <a:rPr lang="pt-BR" sz="900" b="1" smtClean="0">
                <a:solidFill>
                  <a:schemeClr val="bg1"/>
                </a:solidFill>
                <a:ea typeface="ＭＳ Ｐゴシック" pitchFamily="-44" charset="-128"/>
              </a:rPr>
              <a:pPr defTabSz="914296">
                <a:defRPr/>
              </a:pPr>
              <a:t>‹nº›</a:t>
            </a:fld>
            <a:r>
              <a:rPr lang="pt-BR" sz="900" b="1" dirty="0" smtClean="0">
                <a:solidFill>
                  <a:schemeClr val="bg1"/>
                </a:solidFill>
                <a:ea typeface="ＭＳ Ｐゴシック" pitchFamily="-44" charset="-128"/>
              </a:rPr>
              <a:t> </a:t>
            </a:r>
            <a:endParaRPr lang="pt-BR" sz="900" b="1" dirty="0">
              <a:solidFill>
                <a:schemeClr val="bg1"/>
              </a:solidFill>
              <a:ea typeface="ＭＳ Ｐゴシック" pitchFamily="-4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725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ChangeArrowheads="1"/>
          </p:cNvSpPr>
          <p:nvPr/>
        </p:nvSpPr>
        <p:spPr bwMode="auto">
          <a:xfrm>
            <a:off x="0" y="0"/>
            <a:ext cx="9144000" cy="239316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lIns="81610" tIns="40806" rIns="81610" bIns="40806" anchor="ctr"/>
          <a:lstStyle/>
          <a:p>
            <a:pPr algn="ctr" defTabSz="815846" eaLnBrk="0" hangingPunct="0">
              <a:defRPr/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Arial" charset="0"/>
              </a:rPr>
              <a:t>     </a:t>
            </a: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0" y="4862512"/>
            <a:ext cx="9144000" cy="280988"/>
            <a:chOff x="0" y="5767"/>
            <a:chExt cx="8064" cy="277"/>
          </a:xfrm>
        </p:grpSpPr>
        <p:sp>
          <p:nvSpPr>
            <p:cNvPr id="4" name="Rectangle 26"/>
            <p:cNvSpPr>
              <a:spLocks noChangeArrowheads="1"/>
            </p:cNvSpPr>
            <p:nvPr/>
          </p:nvSpPr>
          <p:spPr bwMode="auto">
            <a:xfrm>
              <a:off x="0" y="5767"/>
              <a:ext cx="8064" cy="277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1651" tIns="35826" rIns="71651" bIns="35826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 defTabSz="815780" eaLnBrk="0" hangingPunct="0">
                <a:defRPr/>
              </a:pPr>
              <a:endParaRPr lang="pt-BR" sz="2100" dirty="0">
                <a:ea typeface="ＭＳ Ｐゴシック" pitchFamily="20" charset="-128"/>
              </a:endParaRPr>
            </a:p>
          </p:txBody>
        </p:sp>
        <p:sp>
          <p:nvSpPr>
            <p:cNvPr id="5" name="Rectangle 27"/>
            <p:cNvSpPr>
              <a:spLocks noChangeArrowheads="1"/>
            </p:cNvSpPr>
            <p:nvPr/>
          </p:nvSpPr>
          <p:spPr bwMode="auto">
            <a:xfrm>
              <a:off x="0" y="5767"/>
              <a:ext cx="5364" cy="27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1651" tIns="35826" rIns="71651" bIns="35826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 defTabSz="815780" eaLnBrk="0" hangingPunct="0">
                <a:defRPr/>
              </a:pPr>
              <a:endParaRPr lang="pt-BR" sz="2100" dirty="0">
                <a:ea typeface="ＭＳ Ｐゴシック" pitchFamily="20" charset="-128"/>
              </a:endParaRPr>
            </a:p>
          </p:txBody>
        </p:sp>
      </p:grp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853854" y="4922044"/>
            <a:ext cx="378586" cy="217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7925" tIns="38963" rIns="77925" bIns="38963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914296">
              <a:defRPr/>
            </a:pPr>
            <a:fld id="{6799C0E3-F7D3-4634-8108-E61FB4FFE6C7}" type="slidenum">
              <a:rPr lang="pt-BR" sz="900" b="1" smtClean="0">
                <a:solidFill>
                  <a:schemeClr val="bg1"/>
                </a:solidFill>
                <a:ea typeface="ＭＳ Ｐゴシック" pitchFamily="-44" charset="-128"/>
              </a:rPr>
              <a:pPr defTabSz="914296">
                <a:defRPr/>
              </a:pPr>
              <a:t>‹nº›</a:t>
            </a:fld>
            <a:r>
              <a:rPr lang="pt-BR" sz="900" b="1" dirty="0" smtClean="0">
                <a:solidFill>
                  <a:schemeClr val="bg1"/>
                </a:solidFill>
                <a:ea typeface="ＭＳ Ｐゴシック" pitchFamily="-44" charset="-128"/>
              </a:rPr>
              <a:t> </a:t>
            </a:r>
            <a:endParaRPr lang="pt-BR" sz="900" b="1" dirty="0">
              <a:solidFill>
                <a:schemeClr val="bg1"/>
              </a:solidFill>
              <a:ea typeface="ＭＳ Ｐゴシック" pitchFamily="-44" charset="-128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 userDrawn="1"/>
        </p:nvSpPr>
        <p:spPr bwMode="auto">
          <a:xfrm>
            <a:off x="8853854" y="4922044"/>
            <a:ext cx="378586" cy="217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7925" tIns="38963" rIns="77925" bIns="38963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914296">
              <a:defRPr/>
            </a:pPr>
            <a:fld id="{AB17ADBA-D4D9-49F3-8F69-F89992E17740}" type="slidenum">
              <a:rPr lang="pt-BR" sz="900" b="1" smtClean="0">
                <a:solidFill>
                  <a:schemeClr val="bg1"/>
                </a:solidFill>
                <a:ea typeface="ＭＳ Ｐゴシック" pitchFamily="-44" charset="-128"/>
              </a:rPr>
              <a:pPr defTabSz="914296">
                <a:defRPr/>
              </a:pPr>
              <a:t>‹nº›</a:t>
            </a:fld>
            <a:r>
              <a:rPr lang="pt-BR" sz="900" b="1" dirty="0" smtClean="0">
                <a:solidFill>
                  <a:schemeClr val="bg1"/>
                </a:solidFill>
                <a:ea typeface="ＭＳ Ｐゴシック" pitchFamily="-44" charset="-128"/>
              </a:rPr>
              <a:t> </a:t>
            </a:r>
            <a:endParaRPr lang="pt-BR" sz="900" b="1" dirty="0">
              <a:solidFill>
                <a:schemeClr val="bg1"/>
              </a:solidFill>
              <a:ea typeface="ＭＳ Ｐゴシック" pitchFamily="-4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614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ChangeArrowheads="1"/>
          </p:cNvSpPr>
          <p:nvPr/>
        </p:nvSpPr>
        <p:spPr bwMode="auto">
          <a:xfrm>
            <a:off x="0" y="0"/>
            <a:ext cx="9144000" cy="239316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lIns="81610" tIns="40806" rIns="81610" bIns="40806" anchor="ctr"/>
          <a:lstStyle/>
          <a:p>
            <a:pPr algn="ctr" defTabSz="815846" eaLnBrk="0" hangingPunct="0">
              <a:defRPr/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Arial" charset="0"/>
              </a:rPr>
              <a:t>     </a:t>
            </a: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0" y="4862512"/>
            <a:ext cx="9144000" cy="280988"/>
            <a:chOff x="0" y="5767"/>
            <a:chExt cx="8064" cy="277"/>
          </a:xfrm>
        </p:grpSpPr>
        <p:sp>
          <p:nvSpPr>
            <p:cNvPr id="4" name="Rectangle 26"/>
            <p:cNvSpPr>
              <a:spLocks noChangeArrowheads="1"/>
            </p:cNvSpPr>
            <p:nvPr/>
          </p:nvSpPr>
          <p:spPr bwMode="auto">
            <a:xfrm>
              <a:off x="0" y="5767"/>
              <a:ext cx="8064" cy="277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1651" tIns="35826" rIns="71651" bIns="35826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 defTabSz="815780" eaLnBrk="0" hangingPunct="0">
                <a:defRPr/>
              </a:pPr>
              <a:endParaRPr lang="pt-BR" sz="2100" dirty="0">
                <a:ea typeface="ＭＳ Ｐゴシック" pitchFamily="20" charset="-128"/>
              </a:endParaRPr>
            </a:p>
          </p:txBody>
        </p:sp>
        <p:sp>
          <p:nvSpPr>
            <p:cNvPr id="5" name="Rectangle 27"/>
            <p:cNvSpPr>
              <a:spLocks noChangeArrowheads="1"/>
            </p:cNvSpPr>
            <p:nvPr/>
          </p:nvSpPr>
          <p:spPr bwMode="auto">
            <a:xfrm>
              <a:off x="0" y="5767"/>
              <a:ext cx="5364" cy="27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1651" tIns="35826" rIns="71651" bIns="35826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 defTabSz="815780" eaLnBrk="0" hangingPunct="0">
                <a:defRPr/>
              </a:pPr>
              <a:endParaRPr lang="pt-BR" sz="2100" dirty="0">
                <a:ea typeface="ＭＳ Ｐゴシック" pitchFamily="20" charset="-128"/>
              </a:endParaRPr>
            </a:p>
          </p:txBody>
        </p:sp>
      </p:grp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853854" y="4922044"/>
            <a:ext cx="378586" cy="217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7925" tIns="38963" rIns="77925" bIns="38963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914296">
              <a:defRPr/>
            </a:pPr>
            <a:fld id="{6799C0E3-F7D3-4634-8108-E61FB4FFE6C7}" type="slidenum">
              <a:rPr lang="pt-BR" sz="900" b="1" smtClean="0">
                <a:solidFill>
                  <a:schemeClr val="bg1"/>
                </a:solidFill>
                <a:ea typeface="ＭＳ Ｐゴシック" pitchFamily="-44" charset="-128"/>
              </a:rPr>
              <a:pPr defTabSz="914296">
                <a:defRPr/>
              </a:pPr>
              <a:t>‹nº›</a:t>
            </a:fld>
            <a:r>
              <a:rPr lang="pt-BR" sz="900" b="1" dirty="0" smtClean="0">
                <a:solidFill>
                  <a:schemeClr val="bg1"/>
                </a:solidFill>
                <a:ea typeface="ＭＳ Ｐゴシック" pitchFamily="-44" charset="-128"/>
              </a:rPr>
              <a:t> </a:t>
            </a:r>
            <a:endParaRPr lang="pt-BR" sz="900" b="1" dirty="0">
              <a:solidFill>
                <a:schemeClr val="bg1"/>
              </a:solidFill>
              <a:ea typeface="ＭＳ Ｐゴシック" pitchFamily="-44" charset="-128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 userDrawn="1"/>
        </p:nvSpPr>
        <p:spPr bwMode="auto">
          <a:xfrm>
            <a:off x="8853854" y="4922044"/>
            <a:ext cx="378586" cy="217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7925" tIns="38963" rIns="77925" bIns="38963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914296">
              <a:defRPr/>
            </a:pPr>
            <a:fld id="{AB17ADBA-D4D9-49F3-8F69-F89992E17740}" type="slidenum">
              <a:rPr lang="pt-BR" sz="900" b="1" smtClean="0">
                <a:solidFill>
                  <a:schemeClr val="bg1"/>
                </a:solidFill>
                <a:ea typeface="ＭＳ Ｐゴシック" pitchFamily="-44" charset="-128"/>
              </a:rPr>
              <a:pPr defTabSz="914296">
                <a:defRPr/>
              </a:pPr>
              <a:t>‹nº›</a:t>
            </a:fld>
            <a:r>
              <a:rPr lang="pt-BR" sz="900" b="1" dirty="0" smtClean="0">
                <a:solidFill>
                  <a:schemeClr val="bg1"/>
                </a:solidFill>
                <a:ea typeface="ＭＳ Ｐゴシック" pitchFamily="-44" charset="-128"/>
              </a:rPr>
              <a:t> </a:t>
            </a:r>
            <a:endParaRPr lang="pt-BR" sz="900" b="1" dirty="0">
              <a:solidFill>
                <a:schemeClr val="bg1"/>
              </a:solidFill>
              <a:ea typeface="ＭＳ Ｐゴシック" pitchFamily="-4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5389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ChangeArrowheads="1"/>
          </p:cNvSpPr>
          <p:nvPr/>
        </p:nvSpPr>
        <p:spPr bwMode="auto">
          <a:xfrm>
            <a:off x="0" y="0"/>
            <a:ext cx="9144000" cy="239316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lIns="81610" tIns="40806" rIns="81610" bIns="40806" anchor="ctr"/>
          <a:lstStyle/>
          <a:p>
            <a:pPr algn="ctr" defTabSz="815846" eaLnBrk="0" hangingPunct="0">
              <a:defRPr/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Arial" charset="0"/>
              </a:rPr>
              <a:t>     </a:t>
            </a: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0" y="4862512"/>
            <a:ext cx="9144000" cy="280988"/>
            <a:chOff x="0" y="5767"/>
            <a:chExt cx="8064" cy="277"/>
          </a:xfrm>
        </p:grpSpPr>
        <p:sp>
          <p:nvSpPr>
            <p:cNvPr id="4" name="Rectangle 26"/>
            <p:cNvSpPr>
              <a:spLocks noChangeArrowheads="1"/>
            </p:cNvSpPr>
            <p:nvPr/>
          </p:nvSpPr>
          <p:spPr bwMode="auto">
            <a:xfrm>
              <a:off x="0" y="5767"/>
              <a:ext cx="8064" cy="277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1651" tIns="35826" rIns="71651" bIns="35826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 defTabSz="815780" eaLnBrk="0" hangingPunct="0">
                <a:defRPr/>
              </a:pPr>
              <a:endParaRPr lang="pt-BR" sz="2100" dirty="0">
                <a:ea typeface="ＭＳ Ｐゴシック" pitchFamily="20" charset="-128"/>
              </a:endParaRPr>
            </a:p>
          </p:txBody>
        </p:sp>
        <p:sp>
          <p:nvSpPr>
            <p:cNvPr id="5" name="Rectangle 27"/>
            <p:cNvSpPr>
              <a:spLocks noChangeArrowheads="1"/>
            </p:cNvSpPr>
            <p:nvPr/>
          </p:nvSpPr>
          <p:spPr bwMode="auto">
            <a:xfrm>
              <a:off x="0" y="5767"/>
              <a:ext cx="5364" cy="27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1651" tIns="35826" rIns="71651" bIns="35826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 defTabSz="815780" eaLnBrk="0" hangingPunct="0">
                <a:defRPr/>
              </a:pPr>
              <a:endParaRPr lang="pt-BR" sz="2100" dirty="0">
                <a:ea typeface="ＭＳ Ｐゴシック" pitchFamily="20" charset="-128"/>
              </a:endParaRPr>
            </a:p>
          </p:txBody>
        </p:sp>
      </p:grp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853854" y="4922044"/>
            <a:ext cx="378586" cy="217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7925" tIns="38963" rIns="77925" bIns="38963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914296">
              <a:defRPr/>
            </a:pPr>
            <a:fld id="{1C27D1CB-81F4-4F23-ACDE-7C759A53F26E}" type="slidenum">
              <a:rPr lang="pt-BR" sz="900" b="1" smtClean="0">
                <a:solidFill>
                  <a:schemeClr val="bg1"/>
                </a:solidFill>
                <a:ea typeface="ＭＳ Ｐゴシック" pitchFamily="-44" charset="-128"/>
              </a:rPr>
              <a:pPr defTabSz="914296">
                <a:defRPr/>
              </a:pPr>
              <a:t>‹nº›</a:t>
            </a:fld>
            <a:r>
              <a:rPr lang="pt-BR" sz="900" b="1" dirty="0" smtClean="0">
                <a:solidFill>
                  <a:schemeClr val="bg1"/>
                </a:solidFill>
                <a:ea typeface="ＭＳ Ｐゴシック" pitchFamily="-44" charset="-128"/>
              </a:rPr>
              <a:t> </a:t>
            </a:r>
            <a:endParaRPr lang="pt-BR" sz="900" b="1" dirty="0">
              <a:solidFill>
                <a:schemeClr val="bg1"/>
              </a:solidFill>
              <a:ea typeface="ＭＳ Ｐゴシック" pitchFamily="-44" charset="-128"/>
            </a:endParaRPr>
          </a:p>
        </p:txBody>
      </p:sp>
      <p:grpSp>
        <p:nvGrpSpPr>
          <p:cNvPr id="7" name="Group 35"/>
          <p:cNvGrpSpPr>
            <a:grpSpLocks/>
          </p:cNvGrpSpPr>
          <p:nvPr userDrawn="1"/>
        </p:nvGrpSpPr>
        <p:grpSpPr bwMode="auto">
          <a:xfrm>
            <a:off x="0" y="4862512"/>
            <a:ext cx="9144000" cy="280988"/>
            <a:chOff x="0" y="5767"/>
            <a:chExt cx="8064" cy="277"/>
          </a:xfrm>
        </p:grpSpPr>
        <p:sp>
          <p:nvSpPr>
            <p:cNvPr id="8" name="Rectangle 26"/>
            <p:cNvSpPr>
              <a:spLocks noChangeArrowheads="1"/>
            </p:cNvSpPr>
            <p:nvPr/>
          </p:nvSpPr>
          <p:spPr bwMode="auto">
            <a:xfrm>
              <a:off x="0" y="5767"/>
              <a:ext cx="8064" cy="277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1651" tIns="35826" rIns="71651" bIns="35826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 defTabSz="815780" eaLnBrk="0" hangingPunct="0">
                <a:defRPr/>
              </a:pPr>
              <a:endParaRPr lang="pt-BR" sz="2100" dirty="0">
                <a:ea typeface="ＭＳ Ｐゴシック" pitchFamily="20" charset="-128"/>
              </a:endParaRPr>
            </a:p>
          </p:txBody>
        </p:sp>
        <p:sp>
          <p:nvSpPr>
            <p:cNvPr id="9" name="Rectangle 27"/>
            <p:cNvSpPr>
              <a:spLocks noChangeArrowheads="1"/>
            </p:cNvSpPr>
            <p:nvPr/>
          </p:nvSpPr>
          <p:spPr bwMode="auto">
            <a:xfrm>
              <a:off x="0" y="5767"/>
              <a:ext cx="5364" cy="27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1651" tIns="35826" rIns="71651" bIns="35826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 defTabSz="815780" eaLnBrk="0" hangingPunct="0">
                <a:defRPr/>
              </a:pPr>
              <a:endParaRPr lang="pt-BR" sz="2100" dirty="0">
                <a:ea typeface="ＭＳ Ｐゴシック" pitchFamily="20" charset="-128"/>
              </a:endParaRPr>
            </a:p>
          </p:txBody>
        </p:sp>
      </p:grpSp>
      <p:sp>
        <p:nvSpPr>
          <p:cNvPr id="10" name="Rectangle 28"/>
          <p:cNvSpPr>
            <a:spLocks noChangeArrowheads="1"/>
          </p:cNvSpPr>
          <p:nvPr userDrawn="1"/>
        </p:nvSpPr>
        <p:spPr bwMode="auto">
          <a:xfrm>
            <a:off x="0" y="0"/>
            <a:ext cx="9144000" cy="286941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lIns="81610" tIns="40806" rIns="81610" bIns="40806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815780" eaLnBrk="0" hangingPunct="0">
              <a:defRPr/>
            </a:pPr>
            <a:r>
              <a:rPr lang="en-US" sz="2100" dirty="0">
                <a:ea typeface="ＭＳ Ｐゴシック" pitchFamily="20" charset="-128"/>
              </a:rPr>
              <a:t>     </a:t>
            </a:r>
          </a:p>
        </p:txBody>
      </p:sp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8853854" y="4922044"/>
            <a:ext cx="378586" cy="217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7925" tIns="38963" rIns="77925" bIns="38963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914296">
              <a:defRPr/>
            </a:pPr>
            <a:fld id="{7E6D4960-597E-43C2-AFEA-A2BD5E19AE33}" type="slidenum">
              <a:rPr lang="pt-BR" sz="900" b="1" smtClean="0">
                <a:solidFill>
                  <a:schemeClr val="bg1"/>
                </a:solidFill>
                <a:ea typeface="ＭＳ Ｐゴシック" pitchFamily="-44" charset="-128"/>
              </a:rPr>
              <a:pPr defTabSz="914296">
                <a:defRPr/>
              </a:pPr>
              <a:t>‹nº›</a:t>
            </a:fld>
            <a:r>
              <a:rPr lang="pt-BR" sz="900" b="1" dirty="0" smtClean="0">
                <a:solidFill>
                  <a:schemeClr val="bg1"/>
                </a:solidFill>
                <a:ea typeface="ＭＳ Ｐゴシック" pitchFamily="-44" charset="-128"/>
              </a:rPr>
              <a:t> </a:t>
            </a:r>
            <a:endParaRPr lang="pt-BR" sz="900" b="1" dirty="0">
              <a:solidFill>
                <a:schemeClr val="bg1"/>
              </a:solidFill>
              <a:ea typeface="ＭＳ Ｐゴシック" pitchFamily="-4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1725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35"/>
          <p:cNvGrpSpPr>
            <a:grpSpLocks/>
          </p:cNvGrpSpPr>
          <p:nvPr/>
        </p:nvGrpSpPr>
        <p:grpSpPr bwMode="auto">
          <a:xfrm>
            <a:off x="0" y="4862512"/>
            <a:ext cx="9144000" cy="280988"/>
            <a:chOff x="0" y="5767"/>
            <a:chExt cx="8064" cy="277"/>
          </a:xfrm>
        </p:grpSpPr>
        <p:sp>
          <p:nvSpPr>
            <p:cNvPr id="8" name="Rectangle 26"/>
            <p:cNvSpPr>
              <a:spLocks noChangeArrowheads="1"/>
            </p:cNvSpPr>
            <p:nvPr/>
          </p:nvSpPr>
          <p:spPr bwMode="auto">
            <a:xfrm>
              <a:off x="0" y="5767"/>
              <a:ext cx="8064" cy="277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1651" tIns="35826" rIns="71651" bIns="35826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 defTabSz="815780" eaLnBrk="0" hangingPunct="0">
                <a:defRPr/>
              </a:pPr>
              <a:endParaRPr lang="pt-BR" sz="2100" dirty="0">
                <a:ea typeface="ＭＳ Ｐゴシック" pitchFamily="20" charset="-128"/>
              </a:endParaRPr>
            </a:p>
          </p:txBody>
        </p:sp>
        <p:sp>
          <p:nvSpPr>
            <p:cNvPr id="9" name="Rectangle 27"/>
            <p:cNvSpPr>
              <a:spLocks noChangeArrowheads="1"/>
            </p:cNvSpPr>
            <p:nvPr/>
          </p:nvSpPr>
          <p:spPr bwMode="auto">
            <a:xfrm>
              <a:off x="0" y="5767"/>
              <a:ext cx="5364" cy="27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1651" tIns="35826" rIns="71651" bIns="35826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 defTabSz="815780" eaLnBrk="0" hangingPunct="0">
                <a:defRPr/>
              </a:pPr>
              <a:endParaRPr lang="pt-BR" sz="2100" dirty="0">
                <a:ea typeface="ＭＳ Ｐゴシック" pitchFamily="20" charset="-128"/>
              </a:endParaRPr>
            </a:p>
          </p:txBody>
        </p:sp>
      </p:grp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0" y="0"/>
            <a:ext cx="9144000" cy="286941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lIns="81610" tIns="40806" rIns="81610" bIns="40806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815780" eaLnBrk="0" hangingPunct="0">
              <a:defRPr/>
            </a:pPr>
            <a:r>
              <a:rPr lang="en-US" sz="2100" dirty="0">
                <a:ea typeface="ＭＳ Ｐゴシック" pitchFamily="20" charset="-128"/>
              </a:rPr>
              <a:t>     </a:t>
            </a:r>
          </a:p>
        </p:txBody>
      </p:sp>
      <p:pic>
        <p:nvPicPr>
          <p:cNvPr id="2052" name="Imagem 10" descr="marca_co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216" y="3165872"/>
            <a:ext cx="3401568" cy="1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iming>
    <p:tnLst>
      <p:par>
        <p:cTn id="1" dur="indefinite" restart="never" nodeType="tmRoot"/>
      </p:par>
    </p:tnLst>
  </p:timing>
  <p:txStyles>
    <p:titleStyle>
      <a:lvl1pPr algn="ctr" defTabSz="913186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318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318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318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318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389626" algn="ctr" defTabSz="91318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779252" algn="ctr" defTabSz="91318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168878" algn="ctr" defTabSz="91318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558503" algn="ctr" defTabSz="91318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276" indent="-342276" algn="l" defTabSz="91318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25" indent="-285455" algn="l" defTabSz="91318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20" indent="-227282" algn="l" defTabSz="91318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89" indent="-227282" algn="l" defTabSz="91318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59" indent="-227282" algn="l" defTabSz="91318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4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35"/>
          <p:cNvGrpSpPr>
            <a:grpSpLocks/>
          </p:cNvGrpSpPr>
          <p:nvPr/>
        </p:nvGrpSpPr>
        <p:grpSpPr bwMode="auto">
          <a:xfrm>
            <a:off x="0" y="4862512"/>
            <a:ext cx="9144000" cy="280988"/>
            <a:chOff x="0" y="5767"/>
            <a:chExt cx="8064" cy="277"/>
          </a:xfrm>
        </p:grpSpPr>
        <p:sp>
          <p:nvSpPr>
            <p:cNvPr id="8" name="Rectangle 26"/>
            <p:cNvSpPr>
              <a:spLocks noChangeArrowheads="1"/>
            </p:cNvSpPr>
            <p:nvPr/>
          </p:nvSpPr>
          <p:spPr bwMode="auto">
            <a:xfrm>
              <a:off x="0" y="5767"/>
              <a:ext cx="8064" cy="277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1651" tIns="35826" rIns="71651" bIns="35826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 defTabSz="815780" eaLnBrk="0" hangingPunct="0">
                <a:defRPr/>
              </a:pPr>
              <a:endParaRPr lang="pt-BR" sz="2100" dirty="0">
                <a:ea typeface="ＭＳ Ｐゴシック" pitchFamily="20" charset="-128"/>
              </a:endParaRPr>
            </a:p>
          </p:txBody>
        </p:sp>
        <p:sp>
          <p:nvSpPr>
            <p:cNvPr id="9" name="Rectangle 27"/>
            <p:cNvSpPr>
              <a:spLocks noChangeArrowheads="1"/>
            </p:cNvSpPr>
            <p:nvPr/>
          </p:nvSpPr>
          <p:spPr bwMode="auto">
            <a:xfrm>
              <a:off x="0" y="5767"/>
              <a:ext cx="5364" cy="27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1651" tIns="35826" rIns="71651" bIns="35826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 defTabSz="815780" eaLnBrk="0" hangingPunct="0">
                <a:defRPr/>
              </a:pPr>
              <a:endParaRPr lang="pt-BR" sz="2100" dirty="0">
                <a:ea typeface="ＭＳ Ｐゴシック" pitchFamily="20" charset="-128"/>
              </a:endParaRPr>
            </a:p>
          </p:txBody>
        </p:sp>
      </p:grp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0" y="0"/>
            <a:ext cx="9144000" cy="286941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lIns="81610" tIns="40806" rIns="81610" bIns="40806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815780" eaLnBrk="0" hangingPunct="0">
              <a:defRPr/>
            </a:pPr>
            <a:r>
              <a:rPr lang="en-US" sz="2100" dirty="0">
                <a:ea typeface="ＭＳ Ｐゴシック" pitchFamily="20" charset="-128"/>
              </a:rPr>
              <a:t>     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8853854" y="4922044"/>
            <a:ext cx="378586" cy="217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7925" tIns="38963" rIns="77925" bIns="38963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914296">
              <a:defRPr/>
            </a:pPr>
            <a:fld id="{00B6534C-2D6C-47DB-A0FB-D72A4A857E42}" type="slidenum">
              <a:rPr lang="pt-BR" sz="900" b="1" smtClean="0">
                <a:solidFill>
                  <a:schemeClr val="bg1"/>
                </a:solidFill>
                <a:ea typeface="ＭＳ Ｐゴシック" pitchFamily="-44" charset="-128"/>
              </a:rPr>
              <a:pPr defTabSz="914296">
                <a:defRPr/>
              </a:pPr>
              <a:t>‹nº›</a:t>
            </a:fld>
            <a:r>
              <a:rPr lang="pt-BR" sz="900" b="1" dirty="0" smtClean="0">
                <a:solidFill>
                  <a:schemeClr val="bg1"/>
                </a:solidFill>
                <a:ea typeface="ＭＳ Ｐゴシック" pitchFamily="-44" charset="-128"/>
              </a:rPr>
              <a:t> </a:t>
            </a:r>
            <a:endParaRPr lang="pt-BR" sz="900" b="1" dirty="0">
              <a:solidFill>
                <a:schemeClr val="bg1"/>
              </a:solidFill>
              <a:ea typeface="ＭＳ Ｐゴシック" pitchFamily="-4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9" r:id="rId2"/>
  </p:sldLayoutIdLst>
  <p:timing>
    <p:tnLst>
      <p:par>
        <p:cTn id="1" dur="indefinite" restart="never" nodeType="tmRoot"/>
      </p:par>
    </p:tnLst>
  </p:timing>
  <p:txStyles>
    <p:titleStyle>
      <a:lvl1pPr algn="ctr" defTabSz="913186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318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318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318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318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389626" algn="ctr" defTabSz="91318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779252" algn="ctr" defTabSz="91318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168878" algn="ctr" defTabSz="91318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558503" algn="ctr" defTabSz="91318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276" indent="-342276" algn="l" defTabSz="91318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25" indent="-285455" algn="l" defTabSz="91318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20" indent="-227282" algn="l" defTabSz="91318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89" indent="-227282" algn="l" defTabSz="91318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59" indent="-227282" algn="l" defTabSz="91318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4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00100"/>
            <a:ext cx="82296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10" tIns="40806" rIns="81610" bIns="408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0"/>
            <a:ext cx="9144000" cy="239316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lIns="81610" tIns="40806" rIns="81610" bIns="40806" anchor="ctr"/>
          <a:lstStyle/>
          <a:p>
            <a:pPr algn="ctr" defTabSz="815846" eaLnBrk="0" hangingPunct="0">
              <a:defRPr/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Arial" charset="0"/>
              </a:rPr>
              <a:t>     </a:t>
            </a:r>
          </a:p>
        </p:txBody>
      </p:sp>
      <p:grpSp>
        <p:nvGrpSpPr>
          <p:cNvPr id="4100" name="Group 35"/>
          <p:cNvGrpSpPr>
            <a:grpSpLocks/>
          </p:cNvGrpSpPr>
          <p:nvPr/>
        </p:nvGrpSpPr>
        <p:grpSpPr bwMode="auto">
          <a:xfrm>
            <a:off x="0" y="4862512"/>
            <a:ext cx="9144000" cy="280988"/>
            <a:chOff x="0" y="5767"/>
            <a:chExt cx="8064" cy="277"/>
          </a:xfrm>
        </p:grpSpPr>
        <p:sp>
          <p:nvSpPr>
            <p:cNvPr id="11" name="Rectangle 26"/>
            <p:cNvSpPr>
              <a:spLocks noChangeArrowheads="1"/>
            </p:cNvSpPr>
            <p:nvPr/>
          </p:nvSpPr>
          <p:spPr bwMode="auto">
            <a:xfrm>
              <a:off x="0" y="5767"/>
              <a:ext cx="8064" cy="277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1651" tIns="35826" rIns="71651" bIns="35826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 defTabSz="815780" eaLnBrk="0" hangingPunct="0">
                <a:defRPr/>
              </a:pPr>
              <a:endParaRPr lang="pt-BR" sz="2100" dirty="0">
                <a:ea typeface="ＭＳ Ｐゴシック" pitchFamily="20" charset="-128"/>
              </a:endParaRPr>
            </a:p>
          </p:txBody>
        </p:sp>
        <p:sp>
          <p:nvSpPr>
            <p:cNvPr id="12" name="Rectangle 27"/>
            <p:cNvSpPr>
              <a:spLocks noChangeArrowheads="1"/>
            </p:cNvSpPr>
            <p:nvPr/>
          </p:nvSpPr>
          <p:spPr bwMode="auto">
            <a:xfrm>
              <a:off x="0" y="5767"/>
              <a:ext cx="5364" cy="277"/>
            </a:xfrm>
            <a:prstGeom prst="rect">
              <a:avLst/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1651" tIns="35826" rIns="71651" bIns="35826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algn="ctr" defTabSz="815780" eaLnBrk="0" hangingPunct="0">
                <a:defRPr/>
              </a:pPr>
              <a:endParaRPr lang="pt-BR" sz="2100" dirty="0">
                <a:ea typeface="ＭＳ Ｐゴシック" pitchFamily="20" charset="-128"/>
              </a:endParaRPr>
            </a:p>
          </p:txBody>
        </p:sp>
      </p:grp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8853854" y="4922044"/>
            <a:ext cx="378586" cy="217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7925" tIns="38963" rIns="77925" bIns="38963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defTabSz="914296">
              <a:defRPr/>
            </a:pPr>
            <a:fld id="{208B6CD7-B803-4ED0-962C-E9528F6ABEC7}" type="slidenum">
              <a:rPr lang="pt-BR" sz="900" b="1" smtClean="0">
                <a:solidFill>
                  <a:schemeClr val="bg1"/>
                </a:solidFill>
                <a:ea typeface="ＭＳ Ｐゴシック" pitchFamily="-44" charset="-128"/>
              </a:rPr>
              <a:pPr defTabSz="914296">
                <a:defRPr/>
              </a:pPr>
              <a:t>‹nº›</a:t>
            </a:fld>
            <a:r>
              <a:rPr lang="pt-BR" sz="900" b="1" dirty="0" smtClean="0">
                <a:solidFill>
                  <a:schemeClr val="bg1"/>
                </a:solidFill>
                <a:ea typeface="ＭＳ Ｐゴシック" pitchFamily="-44" charset="-128"/>
              </a:rPr>
              <a:t> </a:t>
            </a:r>
            <a:endParaRPr lang="pt-BR" sz="900" b="1" dirty="0">
              <a:solidFill>
                <a:schemeClr val="bg1"/>
              </a:solidFill>
              <a:ea typeface="ＭＳ Ｐゴシック" pitchFamily="-4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81578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ctr" defTabSz="81578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ＭＳ Ｐゴシック" pitchFamily="52" charset="-128"/>
          <a:cs typeface="ＭＳ Ｐゴシック"/>
        </a:defRPr>
      </a:lvl2pPr>
      <a:lvl3pPr algn="ctr" defTabSz="81578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ＭＳ Ｐゴシック" pitchFamily="52" charset="-128"/>
          <a:cs typeface="ＭＳ Ｐゴシック"/>
        </a:defRPr>
      </a:lvl3pPr>
      <a:lvl4pPr algn="ctr" defTabSz="81578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ＭＳ Ｐゴシック" pitchFamily="52" charset="-128"/>
          <a:cs typeface="ＭＳ Ｐゴシック"/>
        </a:defRPr>
      </a:lvl4pPr>
      <a:lvl5pPr algn="ctr" defTabSz="81578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ＭＳ Ｐゴシック" pitchFamily="52" charset="-128"/>
          <a:cs typeface="ＭＳ Ｐゴシック"/>
        </a:defRPr>
      </a:lvl5pPr>
      <a:lvl6pPr marL="291518" algn="ctr" defTabSz="815846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ＭＳ Ｐゴシック" pitchFamily="52" charset="-128"/>
        </a:defRPr>
      </a:lvl6pPr>
      <a:lvl7pPr marL="583036" algn="ctr" defTabSz="815846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ＭＳ Ｐゴシック" pitchFamily="52" charset="-128"/>
        </a:defRPr>
      </a:lvl7pPr>
      <a:lvl8pPr marL="874554" algn="ctr" defTabSz="815846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ＭＳ Ｐゴシック" pitchFamily="52" charset="-128"/>
        </a:defRPr>
      </a:lvl8pPr>
      <a:lvl9pPr marL="1166072" algn="ctr" defTabSz="815846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ea typeface="ＭＳ Ｐゴシック" pitchFamily="52" charset="-128"/>
        </a:defRPr>
      </a:lvl9pPr>
    </p:titleStyle>
    <p:bodyStyle>
      <a:lvl1pPr marL="304396" indent="-304396" algn="l" defTabSz="815780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00066"/>
          </a:solidFill>
          <a:latin typeface="+mn-lt"/>
          <a:ea typeface="+mn-ea"/>
          <a:cs typeface="ＭＳ Ｐゴシック"/>
        </a:defRPr>
      </a:lvl1pPr>
      <a:lvl2pPr marL="662905" indent="-252987" algn="l" defTabSz="815780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0066"/>
          </a:solidFill>
          <a:latin typeface="+mn-lt"/>
          <a:ea typeface="+mn-ea"/>
          <a:cs typeface="ＭＳ Ｐゴシック"/>
        </a:defRPr>
      </a:lvl2pPr>
      <a:lvl3pPr marL="1020062" indent="-204283" algn="l" defTabSz="815780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00066"/>
          </a:solidFill>
          <a:latin typeface="+mn-lt"/>
          <a:ea typeface="+mn-ea"/>
          <a:cs typeface="ＭＳ Ｐゴシック"/>
        </a:defRPr>
      </a:lvl3pPr>
      <a:lvl4pPr marL="1427276" indent="-204283" algn="l" defTabSz="815780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0066"/>
          </a:solidFill>
          <a:latin typeface="+mn-lt"/>
          <a:ea typeface="+mn-ea"/>
          <a:cs typeface="ＭＳ Ｐゴシック"/>
        </a:defRPr>
      </a:lvl4pPr>
      <a:lvl5pPr marL="1834488" indent="-201578" algn="l" defTabSz="815780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  <a:ea typeface="+mn-ea"/>
          <a:cs typeface="ＭＳ Ｐゴシック"/>
        </a:defRPr>
      </a:lvl5pPr>
      <a:lvl6pPr marL="2126665" indent="-202444" algn="l" defTabSz="815846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  <a:ea typeface="+mn-ea"/>
        </a:defRPr>
      </a:lvl6pPr>
      <a:lvl7pPr marL="2418183" indent="-202444" algn="l" defTabSz="815846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  <a:ea typeface="+mn-ea"/>
        </a:defRPr>
      </a:lvl7pPr>
      <a:lvl8pPr marL="2709701" indent="-202444" algn="l" defTabSz="815846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  <a:ea typeface="+mn-ea"/>
        </a:defRPr>
      </a:lvl8pPr>
      <a:lvl9pPr marL="3001219" indent="-202444" algn="l" defTabSz="815846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  <a:ea typeface="+mn-ea"/>
        </a:defRPr>
      </a:lvl9pPr>
    </p:bodyStyle>
    <p:otherStyle>
      <a:defPPr>
        <a:defRPr lang="pt-BR"/>
      </a:defPPr>
      <a:lvl1pPr marL="0" algn="l" defTabSz="5830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91518" algn="l" defTabSz="5830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83036" algn="l" defTabSz="5830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74554" algn="l" defTabSz="5830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66072" algn="l" defTabSz="5830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57590" algn="l" defTabSz="5830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49108" algn="l" defTabSz="5830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40626" algn="l" defTabSz="5830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32144" algn="l" defTabSz="583036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11" Type="http://schemas.openxmlformats.org/officeDocument/2006/relationships/image" Target="../media/image25.gif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1.pn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slide" Target="slide24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slide" Target="slide26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slide" Target="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slide" Target="slide31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45.jpeg"/><Relationship Id="rId5" Type="http://schemas.openxmlformats.org/officeDocument/2006/relationships/image" Target="../media/image43.jpeg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55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57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7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818957" y="1419622"/>
            <a:ext cx="348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SulAmérica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Odonto</a:t>
            </a:r>
            <a:endParaRPr lang="en-US" sz="2400" b="1" dirty="0" smtClean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120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20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20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uso </a:t>
            </a:r>
            <a:r>
              <a:rPr lang="en-US" sz="1200" dirty="0" err="1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exclusivo</a:t>
            </a:r>
            <a:r>
              <a:rPr lang="en-US" sz="1200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err="1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para</a:t>
            </a:r>
            <a:r>
              <a:rPr lang="en-US" sz="120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treinamento</a:t>
            </a:r>
            <a:br>
              <a:rPr lang="en-US" sz="120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20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 </a:t>
            </a:r>
            <a:r>
              <a:rPr lang="en-US" sz="1200" dirty="0" err="1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área</a:t>
            </a:r>
            <a:r>
              <a:rPr lang="en-US" sz="1200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dirty="0" err="1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comercial</a:t>
            </a:r>
            <a:endParaRPr lang="pt-BR" sz="1200" dirty="0">
              <a:solidFill>
                <a:srgbClr val="FF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-30480" y="4928056"/>
            <a:ext cx="43059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Fonte: Caderno de Mercado - Gerencia de Inteligência de </a:t>
            </a:r>
            <a:r>
              <a:rPr lang="pt-BR" sz="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Mercado – Mar/2012 </a:t>
            </a:r>
            <a:endParaRPr lang="pt-BR" sz="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9089" name="Picture 1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1788"/>
          <a:stretch/>
        </p:blipFill>
        <p:spPr bwMode="auto">
          <a:xfrm>
            <a:off x="1045340" y="1131590"/>
            <a:ext cx="5919157" cy="309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eta para a direita 1"/>
          <p:cNvSpPr/>
          <p:nvPr/>
        </p:nvSpPr>
        <p:spPr bwMode="auto">
          <a:xfrm rot="10800000">
            <a:off x="7020272" y="2104779"/>
            <a:ext cx="288032" cy="163061"/>
          </a:xfrm>
          <a:prstGeom prst="righ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" name="Seta para a direita 7"/>
          <p:cNvSpPr/>
          <p:nvPr/>
        </p:nvSpPr>
        <p:spPr bwMode="auto">
          <a:xfrm rot="10800000">
            <a:off x="7020272" y="3988170"/>
            <a:ext cx="288032" cy="163061"/>
          </a:xfrm>
          <a:prstGeom prst="righ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" name="Arredondar Retângulo em um Canto Diagonal 6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Verdana" pitchFamily="34" charset="0"/>
              </a:rPr>
              <a:t>Mercado de planos odontológicos - Receita</a:t>
            </a:r>
          </a:p>
        </p:txBody>
      </p:sp>
    </p:spTree>
    <p:extLst>
      <p:ext uri="{BB962C8B-B14F-4D97-AF65-F5344CB8AC3E}">
        <p14:creationId xmlns:p14="http://schemas.microsoft.com/office/powerpoint/2010/main" val="21725385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000" y="792793"/>
            <a:ext cx="5328000" cy="32855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0" y="4948594"/>
            <a:ext cx="43364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hangingPunct="0"/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Fonte: </a:t>
            </a:r>
            <a:r>
              <a:rPr lang="pt-BR" sz="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Caderno </a:t>
            </a:r>
            <a:r>
              <a:rPr lang="pt-BR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Mercado - Gerencia de Inteligência de </a:t>
            </a:r>
            <a:r>
              <a:rPr lang="pt-BR" sz="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Mercado </a:t>
            </a:r>
            <a:r>
              <a:rPr lang="pt-BR" sz="8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Dez/2011</a:t>
            </a:r>
            <a:endParaRPr lang="pt-BR" sz="8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tângulo 8"/>
          <p:cNvSpPr/>
          <p:nvPr/>
        </p:nvSpPr>
        <p:spPr bwMode="auto">
          <a:xfrm>
            <a:off x="1978372" y="2463319"/>
            <a:ext cx="3052800" cy="1440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hangingPunct="0"/>
            <a:endParaRPr lang="pt-BR" sz="2400" dirty="0" smtClean="0">
              <a:ln w="28575">
                <a:solidFill>
                  <a:srgbClr val="FF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12" name="Retângulo de cantos arredondados 11"/>
          <p:cNvSpPr/>
          <p:nvPr/>
        </p:nvSpPr>
        <p:spPr bwMode="auto">
          <a:xfrm>
            <a:off x="683568" y="4155926"/>
            <a:ext cx="7696173" cy="504056"/>
          </a:xfrm>
          <a:prstGeom prst="roundRect">
            <a:avLst>
              <a:gd name="adj" fmla="val 7034"/>
            </a:avLst>
          </a:prstGeom>
          <a:solidFill>
            <a:srgbClr val="000066"/>
          </a:solidFill>
          <a:ln w="38100" cap="flat" cmpd="sng" algn="ctr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kumimoji="0" lang="pt-BR" sz="105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Novo</a:t>
            </a:r>
            <a:r>
              <a:rPr kumimoji="0" lang="pt-BR" sz="1050" i="0" u="none" strike="noStrike" kern="0" cap="none" spc="0" normalizeH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 Produto: </a:t>
            </a:r>
            <a:r>
              <a:rPr lang="pt-BR" sz="1050" kern="0" dirty="0" smtClean="0">
                <a:solidFill>
                  <a:srgbClr val="FFFFFF"/>
                </a:solidFill>
                <a:latin typeface="Verdana"/>
                <a:ea typeface="Verdana" pitchFamily="34" charset="0"/>
                <a:cs typeface="Verdana" pitchFamily="34" charset="0"/>
              </a:rPr>
              <a:t>aumento </a:t>
            </a:r>
            <a:r>
              <a:rPr lang="pt-BR" sz="1050" kern="0" dirty="0">
                <a:solidFill>
                  <a:srgbClr val="FFFFFF"/>
                </a:solidFill>
                <a:latin typeface="Verdana"/>
                <a:ea typeface="Verdana" pitchFamily="34" charset="0"/>
                <a:cs typeface="Verdana" pitchFamily="34" charset="0"/>
              </a:rPr>
              <a:t>de </a:t>
            </a:r>
            <a:r>
              <a:rPr lang="pt-BR" sz="1050" kern="0">
                <a:solidFill>
                  <a:srgbClr val="FFFFFF"/>
                </a:solidFill>
                <a:latin typeface="Verdana"/>
                <a:ea typeface="Verdana" pitchFamily="34" charset="0"/>
                <a:cs typeface="Verdana" pitchFamily="34" charset="0"/>
              </a:rPr>
              <a:t>market </a:t>
            </a:r>
            <a:r>
              <a:rPr lang="pt-BR" sz="1050" kern="0" smtClean="0">
                <a:solidFill>
                  <a:srgbClr val="FFFFFF"/>
                </a:solidFill>
                <a:latin typeface="Verdana"/>
                <a:ea typeface="Verdana" pitchFamily="34" charset="0"/>
                <a:cs typeface="Verdana" pitchFamily="34" charset="0"/>
              </a:rPr>
              <a:t>share</a:t>
            </a:r>
            <a:endParaRPr lang="pt-BR" sz="1050" kern="0" dirty="0">
              <a:solidFill>
                <a:srgbClr val="FFFFFF"/>
              </a:solidFill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Verdana" pitchFamily="34" charset="0"/>
              </a:rPr>
              <a:t>Mercado de planos odontológicos - Beneficiários</a:t>
            </a:r>
          </a:p>
        </p:txBody>
      </p:sp>
    </p:spTree>
    <p:extLst>
      <p:ext uri="{BB962C8B-B14F-4D97-AF65-F5344CB8AC3E}">
        <p14:creationId xmlns:p14="http://schemas.microsoft.com/office/powerpoint/2010/main" val="22596969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652120" y="2058402"/>
            <a:ext cx="3231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544.888</a:t>
            </a:r>
            <a:r>
              <a:rPr lang="pt-BR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beneficiários </a:t>
            </a:r>
            <a:endParaRPr lang="pt-BR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890394059"/>
              </p:ext>
            </p:extLst>
          </p:nvPr>
        </p:nvGraphicFramePr>
        <p:xfrm>
          <a:off x="251520" y="1053098"/>
          <a:ext cx="5208240" cy="361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Arredondar Retângulo em um Canto Diagonal 4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latin typeface="Verdana" pitchFamily="34" charset="0"/>
              </a:rPr>
              <a:t>SulAmérica Odontológico – Quantidade de beneficiários</a:t>
            </a:r>
            <a:endParaRPr lang="pt-BR" sz="1600" dirty="0">
              <a:latin typeface="Verdana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027639" y="2706474"/>
            <a:ext cx="2480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Sinistralidade: </a:t>
            </a:r>
            <a:r>
              <a:rPr lang="pt-BR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46%</a:t>
            </a:r>
            <a:endParaRPr lang="pt-BR" dirty="0">
              <a:solidFill>
                <a:srgbClr val="FF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8320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edondar Retângulo em um Canto Diagonal 1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latin typeface="Verdana" pitchFamily="34" charset="0"/>
              </a:rPr>
              <a:t>Principais Clientes</a:t>
            </a:r>
            <a:endParaRPr lang="pt-BR" sz="1600" dirty="0">
              <a:latin typeface="Verdana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17" y="1319985"/>
            <a:ext cx="873956" cy="7013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221" y="1435212"/>
            <a:ext cx="1084303" cy="47089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62" y="2422402"/>
            <a:ext cx="1334666" cy="66945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9" y="3502522"/>
            <a:ext cx="1620012" cy="53949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549" y="1363881"/>
            <a:ext cx="1742015" cy="61355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00" y="2931790"/>
            <a:ext cx="874778" cy="9387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205563"/>
            <a:ext cx="2341208" cy="78898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564" y="3264396"/>
            <a:ext cx="1515616" cy="95820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131" y="1275606"/>
            <a:ext cx="1302317" cy="790109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422402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335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edondar Retângulo em um Canto Diagonal 1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latin typeface="Verdana" pitchFamily="34" charset="0"/>
              </a:rPr>
              <a:t>Sul América </a:t>
            </a:r>
            <a:r>
              <a:rPr lang="pt-BR" sz="1600" dirty="0" err="1" smtClean="0">
                <a:latin typeface="Verdana" pitchFamily="34" charset="0"/>
              </a:rPr>
              <a:t>Odonto</a:t>
            </a:r>
            <a:r>
              <a:rPr lang="pt-BR" sz="1600" dirty="0" smtClean="0">
                <a:latin typeface="Verdana" pitchFamily="34" charset="0"/>
              </a:rPr>
              <a:t> </a:t>
            </a:r>
            <a:endParaRPr lang="pt-BR" sz="1600" dirty="0">
              <a:latin typeface="Verdana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191540"/>
              </p:ext>
            </p:extLst>
          </p:nvPr>
        </p:nvGraphicFramePr>
        <p:xfrm>
          <a:off x="1332000" y="1563638"/>
          <a:ext cx="64800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0"/>
                <a:gridCol w="3240000"/>
              </a:tblGrid>
              <a:tr h="404978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SulAmérica</a:t>
                      </a:r>
                      <a:r>
                        <a:rPr lang="pt-BR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Saúde S.A.</a:t>
                      </a:r>
                    </a:p>
                    <a:p>
                      <a:pPr algn="ctr"/>
                      <a:r>
                        <a:rPr lang="pt-BR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00004-3</a:t>
                      </a:r>
                      <a:endParaRPr lang="pt-BR" sz="1200" b="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SulAmérica</a:t>
                      </a:r>
                      <a:r>
                        <a:rPr lang="pt-BR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Odontológico S.A.</a:t>
                      </a:r>
                    </a:p>
                    <a:p>
                      <a:pPr algn="ctr"/>
                      <a:r>
                        <a:rPr lang="pt-BR" sz="12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41781-5</a:t>
                      </a:r>
                      <a:endParaRPr lang="pt-BR" sz="12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Seguradora</a:t>
                      </a:r>
                      <a:endParaRPr lang="pt-BR" sz="120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Operadora ou</a:t>
                      </a:r>
                      <a:r>
                        <a:rPr lang="pt-BR" sz="1200" baseline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Contratada</a:t>
                      </a:r>
                      <a:endParaRPr lang="pt-BR" sz="120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Segurado</a:t>
                      </a:r>
                      <a:r>
                        <a:rPr lang="pt-BR" sz="1200" baseline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/ Proponente</a:t>
                      </a:r>
                      <a:endParaRPr lang="pt-BR" sz="1200" dirty="0" smtClean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Beneficiário</a:t>
                      </a:r>
                      <a:endParaRPr lang="pt-BR" sz="120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Seguro</a:t>
                      </a:r>
                      <a:endParaRPr lang="pt-BR" sz="120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aseline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Plano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Prêmio</a:t>
                      </a:r>
                      <a:endParaRPr lang="pt-BR" sz="120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Mensalidade ou</a:t>
                      </a:r>
                      <a:br>
                        <a:rPr lang="pt-BR" sz="120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</a:br>
                      <a:r>
                        <a:rPr lang="pt-BR" sz="120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Contraprestação</a:t>
                      </a:r>
                      <a:r>
                        <a:rPr lang="pt-BR" sz="1200" baseline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pt-BR" sz="1200" baseline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Pecuniária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Rede</a:t>
                      </a:r>
                      <a:r>
                        <a:rPr lang="pt-BR" sz="1200" baseline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Referenciada</a:t>
                      </a:r>
                      <a:endParaRPr lang="pt-BR" sz="120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aseline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Rede Credenciada ou de atendimento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Estipulante</a:t>
                      </a:r>
                      <a:endParaRPr lang="pt-BR" sz="120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aseline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Empresa ou Contratante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Apólice</a:t>
                      </a:r>
                      <a:endParaRPr lang="pt-BR" sz="120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aseline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Contrato ou grupo de contrato</a:t>
                      </a:r>
                      <a:endParaRPr lang="pt-BR" sz="1200" baseline="0" dirty="0" smtClean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719138" indent="-719138"/>
                      <a:r>
                        <a:rPr lang="pt-BR" sz="120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Imposto:	</a:t>
                      </a:r>
                      <a:r>
                        <a:rPr lang="pt-BR" sz="1200" b="1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IOF</a:t>
                      </a:r>
                      <a:r>
                        <a:rPr lang="pt-BR" sz="120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pt-BR" sz="12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- 2,38% sobre</a:t>
                      </a:r>
                      <a:r>
                        <a:rPr lang="pt-BR" sz="1200" baseline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o valor do prêmio</a:t>
                      </a:r>
                      <a:endParaRPr lang="pt-BR" sz="120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9138" indent="-719138"/>
                      <a:r>
                        <a:rPr lang="pt-BR" sz="1200" baseline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Imposto:	</a:t>
                      </a:r>
                      <a:r>
                        <a:rPr lang="pt-BR" sz="1200" b="1" baseline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ISS</a:t>
                      </a:r>
                      <a:r>
                        <a:rPr lang="pt-BR" sz="1200" baseline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- 2% incluído no valor da mensalidade</a:t>
                      </a:r>
                      <a:endParaRPr lang="pt-BR" sz="1200" baseline="0" dirty="0" smtClean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375502" y="823813"/>
            <a:ext cx="828092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2563" indent="-182563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171450" indent="-171450" eaLnBrk="1" hangingPunct="1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SzPct val="110000"/>
              <a:buFont typeface="Arial" pitchFamily="34" charset="0"/>
              <a:buChar char="•"/>
            </a:pPr>
            <a:r>
              <a:rPr lang="pt-BR" sz="1400" dirty="0" smtClean="0">
                <a:solidFill>
                  <a:srgbClr val="000066"/>
                </a:solidFill>
                <a:latin typeface="Verdana" pitchFamily="34" charset="0"/>
              </a:rPr>
              <a:t>Estrutura </a:t>
            </a:r>
            <a:r>
              <a:rPr lang="pt-BR" sz="1400" dirty="0">
                <a:solidFill>
                  <a:srgbClr val="000066"/>
                </a:solidFill>
                <a:latin typeface="Verdana" pitchFamily="34" charset="0"/>
              </a:rPr>
              <a:t>dedicada ao </a:t>
            </a:r>
            <a:r>
              <a:rPr lang="pt-BR" sz="1400" dirty="0" smtClean="0">
                <a:solidFill>
                  <a:srgbClr val="000066"/>
                </a:solidFill>
                <a:latin typeface="Verdana" pitchFamily="34" charset="0"/>
              </a:rPr>
              <a:t>Odonto (Superintendência Odontológica);</a:t>
            </a:r>
            <a:endParaRPr lang="pt-BR" sz="1400" dirty="0">
              <a:solidFill>
                <a:srgbClr val="000066"/>
              </a:solidFill>
              <a:latin typeface="Verdana" pitchFamily="34" charset="0"/>
            </a:endParaRPr>
          </a:p>
          <a:p>
            <a:pPr marL="171450" indent="-171450" eaLnBrk="1" hangingPunct="1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10000"/>
              <a:buFont typeface="Arial" pitchFamily="34" charset="0"/>
              <a:buChar char="•"/>
            </a:pPr>
            <a:r>
              <a:rPr lang="pt-BR" sz="1400" dirty="0" smtClean="0">
                <a:solidFill>
                  <a:srgbClr val="000066"/>
                </a:solidFill>
                <a:latin typeface="Verdana" pitchFamily="34" charset="0"/>
              </a:rPr>
              <a:t>Nova operadora de odontologia de grupo, </a:t>
            </a:r>
            <a:r>
              <a:rPr lang="pt-BR" sz="1400" dirty="0">
                <a:solidFill>
                  <a:srgbClr val="FF6600"/>
                </a:solidFill>
                <a:latin typeface="Verdana" pitchFamily="34" charset="0"/>
              </a:rPr>
              <a:t>SulAmérica Odontológico </a:t>
            </a:r>
            <a:r>
              <a:rPr lang="pt-BR" sz="1400" dirty="0" smtClean="0">
                <a:solidFill>
                  <a:srgbClr val="FF6600"/>
                </a:solidFill>
                <a:latin typeface="Verdana" pitchFamily="34" charset="0"/>
              </a:rPr>
              <a:t>S.A.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7596000" y="379809"/>
            <a:ext cx="1548000" cy="1444799"/>
            <a:chOff x="6470382" y="1551316"/>
            <a:chExt cx="1548000" cy="1444799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1983" y="1551316"/>
              <a:ext cx="1444799" cy="1444799"/>
            </a:xfrm>
            <a:prstGeom prst="rect">
              <a:avLst/>
            </a:prstGeom>
          </p:spPr>
        </p:pic>
        <p:sp>
          <p:nvSpPr>
            <p:cNvPr id="8" name="CaixaDeTexto 7"/>
            <p:cNvSpPr txBox="1"/>
            <p:nvPr/>
          </p:nvSpPr>
          <p:spPr>
            <a:xfrm rot="120000">
              <a:off x="6470382" y="1829536"/>
              <a:ext cx="1548000" cy="1015663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Print" pitchFamily="2" charset="0"/>
                  <a:ea typeface="ＭＳ Ｐゴシック"/>
                </a:rPr>
                <a:t>Os principais concorrentes também</a:t>
              </a:r>
              <a:r>
                <a:rPr kumimoji="0" lang="en-US" sz="1000" b="1" i="0" u="none" strike="noStrike" kern="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Print" pitchFamily="2" charset="0"/>
                  <a:ea typeface="ＭＳ Ｐゴシック"/>
                </a:rPr>
                <a:t> são operadoras (Odontoprev, </a:t>
              </a:r>
              <a:r>
                <a:rPr kumimoji="0" lang="en-US" sz="1000" b="1" i="0" u="none" strike="noStrike" kern="0" cap="none" spc="0" normalizeH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Print" pitchFamily="2" charset="0"/>
                  <a:ea typeface="ＭＳ Ｐゴシック"/>
                </a:rPr>
                <a:t>Amil,</a:t>
              </a:r>
              <a:br>
                <a:rPr kumimoji="0" lang="en-US" sz="1000" b="1" i="0" u="none" strike="noStrike" kern="0" cap="none" spc="0" normalizeH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Print" pitchFamily="2" charset="0"/>
                  <a:ea typeface="ＭＳ Ｐゴシック"/>
                </a:rPr>
              </a:br>
              <a:r>
                <a:rPr kumimoji="0" lang="en-US" sz="1000" b="1" i="0" u="none" strike="noStrike" kern="0" cap="none" spc="0" normalizeH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Print" pitchFamily="2" charset="0"/>
                  <a:ea typeface="ＭＳ Ｐゴシック"/>
                </a:rPr>
                <a:t>Interodonto</a:t>
              </a:r>
              <a:r>
                <a:rPr kumimoji="0" lang="en-US" sz="1000" b="1" i="0" u="none" strike="noStrike" kern="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Print" pitchFamily="2" charset="0"/>
                  <a:ea typeface="ＭＳ Ｐゴシック"/>
                </a:rPr>
                <a:t>)</a:t>
              </a:r>
              <a:endPara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itchFamily="2" charset="0"/>
                <a:ea typeface="ＭＳ Ｐゴシック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31080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298016" y="1950427"/>
            <a:ext cx="4547996" cy="1509848"/>
          </a:xfrm>
          <a:prstGeom prst="rect">
            <a:avLst/>
          </a:prstGeom>
          <a:noFill/>
        </p:spPr>
        <p:txBody>
          <a:bodyPr wrap="none" lIns="77925" tIns="38963" rIns="77925" bIns="38963">
            <a:spAutoFit/>
          </a:bodyPr>
          <a:lstStyle/>
          <a:p>
            <a:pPr marL="227282" indent="-227282" algn="ctr" defTabSz="914296" fontAlgn="auto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defRPr/>
            </a:pPr>
            <a:r>
              <a:rPr lang="pt-BR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</a:rPr>
              <a:t>Novo SulAmérica</a:t>
            </a:r>
            <a:br>
              <a:rPr lang="pt-BR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</a:rPr>
            </a:br>
            <a:r>
              <a:rPr lang="pt-BR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</a:rPr>
              <a:t>Odonto</a:t>
            </a:r>
            <a:endParaRPr lang="pt-BR" sz="3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514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8" descr="D:\Documents and Settings\ad022785\Dados de aplicativos\Microsoft\Media Catalog\Downloaded Clips\claf\j043926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04" y="674532"/>
            <a:ext cx="6947993" cy="418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4"/>
          <p:cNvSpPr txBox="1">
            <a:spLocks noChangeArrowheads="1"/>
          </p:cNvSpPr>
          <p:nvPr/>
        </p:nvSpPr>
        <p:spPr bwMode="auto">
          <a:xfrm>
            <a:off x="3008916" y="1989368"/>
            <a:ext cx="3126177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eaLnBrk="1" hangingPunct="1"/>
            <a:r>
              <a:rPr lang="pt-BR" sz="1600" b="1" dirty="0">
                <a:solidFill>
                  <a:srgbClr val="000066"/>
                </a:solidFill>
                <a:latin typeface="Verdana" pitchFamily="34" charset="0"/>
                <a:ea typeface="ＭＳ Ｐゴシック" pitchFamily="34" charset="-128"/>
              </a:rPr>
              <a:t>Reuniões </a:t>
            </a:r>
            <a:r>
              <a:rPr lang="pt-BR" sz="1600" b="1" dirty="0" smtClean="0">
                <a:solidFill>
                  <a:srgbClr val="000066"/>
                </a:solidFill>
                <a:latin typeface="Verdana" pitchFamily="34" charset="0"/>
                <a:ea typeface="ＭＳ Ｐゴシック" pitchFamily="34" charset="-128"/>
              </a:rPr>
              <a:t>realizadas com</a:t>
            </a:r>
            <a:r>
              <a:rPr lang="pt-BR" sz="1600" b="1" dirty="0">
                <a:solidFill>
                  <a:srgbClr val="000066"/>
                </a:solidFill>
                <a:latin typeface="Verdana" pitchFamily="34" charset="0"/>
                <a:ea typeface="ＭＳ Ｐゴシック" pitchFamily="34" charset="-128"/>
              </a:rPr>
              <a:t>:</a:t>
            </a:r>
          </a:p>
          <a:p>
            <a:pPr algn="ctr" defTabSz="914400" eaLnBrk="1" hangingPunct="1">
              <a:spcBef>
                <a:spcPts val="600"/>
              </a:spcBef>
            </a:pPr>
            <a:r>
              <a:rPr lang="pt-BR" sz="1400" dirty="0" smtClean="0">
                <a:solidFill>
                  <a:srgbClr val="000066"/>
                </a:solidFill>
                <a:latin typeface="Verdana" pitchFamily="34" charset="0"/>
                <a:ea typeface="ＭＳ Ｐゴシック" pitchFamily="34" charset="-128"/>
              </a:rPr>
              <a:t>Corretores</a:t>
            </a:r>
            <a:endParaRPr lang="pt-BR" sz="800" dirty="0">
              <a:solidFill>
                <a:srgbClr val="000066"/>
              </a:solidFill>
              <a:latin typeface="Verdana" pitchFamily="34" charset="0"/>
              <a:ea typeface="ＭＳ Ｐゴシック" pitchFamily="34" charset="-128"/>
            </a:endParaRPr>
          </a:p>
          <a:p>
            <a:pPr algn="ctr" defTabSz="914400" eaLnBrk="1" hangingPunct="1">
              <a:spcBef>
                <a:spcPts val="600"/>
              </a:spcBef>
            </a:pPr>
            <a:r>
              <a:rPr lang="pt-BR" sz="1400" dirty="0">
                <a:solidFill>
                  <a:srgbClr val="000066"/>
                </a:solidFill>
                <a:latin typeface="Verdana" pitchFamily="34" charset="0"/>
                <a:ea typeface="ＭＳ Ｐゴシック" pitchFamily="34" charset="-128"/>
              </a:rPr>
              <a:t>Área de clientes – SAS</a:t>
            </a:r>
          </a:p>
          <a:p>
            <a:pPr algn="ctr" defTabSz="914400" eaLnBrk="1" hangingPunct="1">
              <a:spcBef>
                <a:spcPts val="600"/>
              </a:spcBef>
            </a:pPr>
            <a:r>
              <a:rPr lang="pt-BR" sz="1400" dirty="0">
                <a:solidFill>
                  <a:srgbClr val="000066"/>
                </a:solidFill>
                <a:latin typeface="Verdana" pitchFamily="34" charset="0"/>
                <a:ea typeface="ＭＳ Ｐゴシック" pitchFamily="34" charset="-128"/>
              </a:rPr>
              <a:t>Área </a:t>
            </a:r>
            <a:r>
              <a:rPr lang="pt-BR" sz="1400" dirty="0" smtClean="0">
                <a:solidFill>
                  <a:srgbClr val="000066"/>
                </a:solidFill>
                <a:latin typeface="Verdana" pitchFamily="34" charset="0"/>
                <a:ea typeface="ＭＳ Ｐゴシック" pitchFamily="34" charset="-128"/>
              </a:rPr>
              <a:t>técnica – </a:t>
            </a:r>
            <a:r>
              <a:rPr lang="pt-BR" sz="1400" dirty="0">
                <a:solidFill>
                  <a:srgbClr val="000066"/>
                </a:solidFill>
                <a:latin typeface="Verdana" pitchFamily="34" charset="0"/>
                <a:ea typeface="ＭＳ Ｐゴシック" pitchFamily="34" charset="-128"/>
              </a:rPr>
              <a:t>SAS</a:t>
            </a:r>
          </a:p>
          <a:p>
            <a:pPr algn="ctr" defTabSz="914400" eaLnBrk="1" hangingPunct="1">
              <a:spcBef>
                <a:spcPts val="600"/>
              </a:spcBef>
            </a:pPr>
            <a:r>
              <a:rPr lang="pt-BR" sz="1400" dirty="0" smtClean="0">
                <a:solidFill>
                  <a:srgbClr val="000066"/>
                </a:solidFill>
                <a:latin typeface="Verdana" pitchFamily="34" charset="0"/>
                <a:ea typeface="ＭＳ Ｐゴシック" pitchFamily="34" charset="-128"/>
              </a:rPr>
              <a:t>Área </a:t>
            </a:r>
            <a:r>
              <a:rPr lang="pt-BR" sz="1400" dirty="0">
                <a:solidFill>
                  <a:srgbClr val="000066"/>
                </a:solidFill>
                <a:latin typeface="Verdana" pitchFamily="34" charset="0"/>
                <a:ea typeface="ＭＳ Ｐゴシック" pitchFamily="34" charset="-128"/>
              </a:rPr>
              <a:t>de vendas - </a:t>
            </a:r>
            <a:r>
              <a:rPr lang="pt-BR" sz="1400" dirty="0" smtClean="0">
                <a:solidFill>
                  <a:srgbClr val="000066"/>
                </a:solidFill>
                <a:latin typeface="Verdana" pitchFamily="34" charset="0"/>
                <a:ea typeface="ＭＳ Ｐゴシック" pitchFamily="34" charset="-128"/>
              </a:rPr>
              <a:t>SAS</a:t>
            </a:r>
            <a:endParaRPr lang="pt-BR" sz="1400" dirty="0">
              <a:solidFill>
                <a:srgbClr val="000066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5" name="Arredondar Retângulo em um Canto Diagonal 4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bg1"/>
                </a:solidFill>
                <a:latin typeface="Verdana" pitchFamily="34" charset="0"/>
              </a:rPr>
              <a:t>Monitoramento - Estrutura de Planos </a:t>
            </a:r>
            <a:r>
              <a:rPr lang="pt-BR" sz="1600" dirty="0" smtClean="0">
                <a:solidFill>
                  <a:schemeClr val="bg1"/>
                </a:solidFill>
                <a:latin typeface="Verdana" pitchFamily="34" charset="0"/>
              </a:rPr>
              <a:t>Atual</a:t>
            </a:r>
            <a:endParaRPr lang="pt-BR" sz="17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3754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edondar Retângulo em um Canto Diagonal 1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Verdana" pitchFamily="34" charset="0"/>
              </a:rPr>
              <a:t>Estrutura de Planos Atual – Mercado x </a:t>
            </a:r>
            <a:r>
              <a:rPr lang="pt-BR" sz="1600" dirty="0" smtClean="0">
                <a:latin typeface="Verdana" pitchFamily="34" charset="0"/>
              </a:rPr>
              <a:t>SulAmérica</a:t>
            </a:r>
            <a:endParaRPr lang="pt-BR" sz="1600" dirty="0">
              <a:latin typeface="Verdana" pitchFamily="34" charset="0"/>
            </a:endParaRPr>
          </a:p>
        </p:txBody>
      </p:sp>
      <p:pic>
        <p:nvPicPr>
          <p:cNvPr id="53" name="Picture 25" descr="doubt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337" y="3429396"/>
            <a:ext cx="1232580" cy="144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6"/>
          <p:cNvSpPr>
            <a:spLocks noChangeArrowheads="1"/>
          </p:cNvSpPr>
          <p:nvPr/>
        </p:nvSpPr>
        <p:spPr bwMode="auto">
          <a:xfrm>
            <a:off x="1282173" y="4341521"/>
            <a:ext cx="1754800" cy="310500"/>
          </a:xfrm>
          <a:prstGeom prst="roundRect">
            <a:avLst/>
          </a:prstGeom>
          <a:solidFill>
            <a:srgbClr val="333399">
              <a:lumMod val="75000"/>
            </a:srgb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0" tIns="0" rIns="0" bIns="0" anchor="ctr">
            <a:norm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Rol ANS</a:t>
            </a:r>
            <a:endParaRPr kumimoji="0" lang="pt-BR" sz="7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1282173" y="3906955"/>
            <a:ext cx="1754800" cy="310500"/>
          </a:xfrm>
          <a:prstGeom prst="roundRect">
            <a:avLst/>
          </a:prstGeom>
          <a:solidFill>
            <a:srgbClr val="333399">
              <a:lumMod val="75000"/>
            </a:srgb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0" tIns="0" rIns="0" bIns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Rol Ampliado</a:t>
            </a:r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1282173" y="3472391"/>
            <a:ext cx="1754800" cy="310500"/>
          </a:xfrm>
          <a:prstGeom prst="roundRect">
            <a:avLst/>
          </a:prstGeom>
          <a:solidFill>
            <a:srgbClr val="333399">
              <a:lumMod val="75000"/>
            </a:srgb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0" tIns="0" rIns="0" bIns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Rol Ampliado + Ortodontia</a:t>
            </a: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1282173" y="3037827"/>
            <a:ext cx="1754800" cy="310500"/>
          </a:xfrm>
          <a:prstGeom prst="roundRect">
            <a:avLst/>
          </a:prstGeom>
          <a:solidFill>
            <a:srgbClr val="333399">
              <a:lumMod val="75000"/>
            </a:srgb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0" tIns="0" rIns="0" bIns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Rol Ampliado + Prótese</a:t>
            </a:r>
          </a:p>
        </p:txBody>
      </p:sp>
      <p:sp>
        <p:nvSpPr>
          <p:cNvPr id="58" name="Rectangle 6"/>
          <p:cNvSpPr>
            <a:spLocks noChangeArrowheads="1"/>
          </p:cNvSpPr>
          <p:nvPr/>
        </p:nvSpPr>
        <p:spPr bwMode="auto">
          <a:xfrm>
            <a:off x="1282173" y="2603263"/>
            <a:ext cx="1754800" cy="310500"/>
          </a:xfrm>
          <a:prstGeom prst="roundRect">
            <a:avLst/>
          </a:prstGeom>
          <a:solidFill>
            <a:srgbClr val="333399">
              <a:lumMod val="75000"/>
            </a:srgb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0" tIns="0" rIns="0" bIns="0" anchor="ctr">
            <a:norm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Rol Ampliado + Ortodontia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+ Prótese</a:t>
            </a:r>
          </a:p>
        </p:txBody>
      </p: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1282173" y="2168699"/>
            <a:ext cx="1754800" cy="310500"/>
          </a:xfrm>
          <a:prstGeom prst="roundRect">
            <a:avLst/>
          </a:prstGeom>
          <a:solidFill>
            <a:srgbClr val="333399">
              <a:lumMod val="75000"/>
            </a:srgb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0" tIns="0" rIns="0" bIns="0" anchor="ctr">
            <a:norm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Rol Ampliado + Ortodontia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+ Implante</a:t>
            </a:r>
          </a:p>
        </p:txBody>
      </p:sp>
      <p:sp>
        <p:nvSpPr>
          <p:cNvPr id="60" name="Rectangle 6"/>
          <p:cNvSpPr>
            <a:spLocks noChangeArrowheads="1"/>
          </p:cNvSpPr>
          <p:nvPr/>
        </p:nvSpPr>
        <p:spPr bwMode="auto">
          <a:xfrm>
            <a:off x="1282173" y="1734135"/>
            <a:ext cx="1754800" cy="310500"/>
          </a:xfrm>
          <a:prstGeom prst="roundRect">
            <a:avLst/>
          </a:prstGeom>
          <a:solidFill>
            <a:srgbClr val="333399">
              <a:lumMod val="75000"/>
            </a:srgb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0" tIns="0" rIns="0" bIns="0" anchor="ctr">
            <a:norm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Rol Ampliado + Prótese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+ Implante</a:t>
            </a:r>
          </a:p>
        </p:txBody>
      </p:sp>
      <p:sp>
        <p:nvSpPr>
          <p:cNvPr id="61" name="Rectangle 6"/>
          <p:cNvSpPr>
            <a:spLocks noChangeArrowheads="1"/>
          </p:cNvSpPr>
          <p:nvPr/>
        </p:nvSpPr>
        <p:spPr bwMode="auto">
          <a:xfrm>
            <a:off x="1282173" y="1299571"/>
            <a:ext cx="1754800" cy="310500"/>
          </a:xfrm>
          <a:prstGeom prst="roundRect">
            <a:avLst/>
          </a:prstGeom>
          <a:solidFill>
            <a:srgbClr val="333399">
              <a:lumMod val="75000"/>
            </a:srgb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0" tIns="0" rIns="0" bIns="0" anchor="ctr">
            <a:norm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Rol Ampliado + Ortodontia + 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Prótese + Implante</a:t>
            </a:r>
          </a:p>
        </p:txBody>
      </p:sp>
      <p:sp>
        <p:nvSpPr>
          <p:cNvPr id="62" name="Line 31"/>
          <p:cNvSpPr>
            <a:spLocks noChangeShapeType="1"/>
          </p:cNvSpPr>
          <p:nvPr/>
        </p:nvSpPr>
        <p:spPr bwMode="auto">
          <a:xfrm flipH="1" flipV="1">
            <a:off x="1119434" y="1319959"/>
            <a:ext cx="12473" cy="33480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7893" tIns="38947" rIns="77893" bIns="38947"/>
          <a:lstStyle/>
          <a:p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3" name="Text Box 56"/>
          <p:cNvSpPr txBox="1">
            <a:spLocks noChangeArrowheads="1"/>
          </p:cNvSpPr>
          <p:nvPr/>
        </p:nvSpPr>
        <p:spPr bwMode="auto">
          <a:xfrm rot="-5400000">
            <a:off x="-591938" y="2862299"/>
            <a:ext cx="2956150" cy="26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893" tIns="38947" rIns="77893" bIns="38947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z="1200" b="1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Planos  diferentes por cobertura</a:t>
            </a:r>
          </a:p>
        </p:txBody>
      </p:sp>
      <p:sp>
        <p:nvSpPr>
          <p:cNvPr id="64" name="Line 69"/>
          <p:cNvSpPr>
            <a:spLocks noChangeShapeType="1"/>
          </p:cNvSpPr>
          <p:nvPr/>
        </p:nvSpPr>
        <p:spPr bwMode="auto">
          <a:xfrm flipH="1" flipV="1">
            <a:off x="4626851" y="1481812"/>
            <a:ext cx="21544" cy="19800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7893" tIns="38947" rIns="77893" bIns="38947"/>
          <a:lstStyle/>
          <a:p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5" name="Text Box 71"/>
          <p:cNvSpPr txBox="1">
            <a:spLocks noChangeArrowheads="1"/>
          </p:cNvSpPr>
          <p:nvPr/>
        </p:nvSpPr>
        <p:spPr bwMode="auto">
          <a:xfrm rot="-5400000">
            <a:off x="3258922" y="2247819"/>
            <a:ext cx="2061675" cy="4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893" tIns="38947" rIns="77893" bIns="38947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sz="1200" b="1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Planos diferentes por </a:t>
            </a:r>
          </a:p>
          <a:p>
            <a:pPr algn="ctr" eaLnBrk="1" hangingPunct="1"/>
            <a:r>
              <a:rPr lang="pt-BR" sz="1200" b="1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Rede e Reembolso</a:t>
            </a:r>
          </a:p>
        </p:txBody>
      </p:sp>
      <p:sp>
        <p:nvSpPr>
          <p:cNvPr id="66" name="Text Box 24"/>
          <p:cNvSpPr>
            <a:spLocks noChangeArrowheads="1"/>
          </p:cNvSpPr>
          <p:nvPr/>
        </p:nvSpPr>
        <p:spPr bwMode="auto">
          <a:xfrm>
            <a:off x="6074067" y="3630181"/>
            <a:ext cx="2664000" cy="63180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7850" tIns="38926" rIns="77850" bIns="38926">
            <a:spAutoFit/>
          </a:bodyPr>
          <a:lstStyle/>
          <a:p>
            <a:pPr algn="ctr"/>
            <a:r>
              <a:rPr lang="pt-BR" sz="1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20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32</a:t>
            </a:r>
            <a:r>
              <a:rPr lang="pt-BR" sz="100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opções de contratação, </a:t>
            </a:r>
            <a:r>
              <a:rPr lang="pt-BR" sz="1000" b="1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todas coberturas para cada </a:t>
            </a:r>
            <a:r>
              <a:rPr lang="pt-BR" sz="100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plano.</a:t>
            </a:r>
          </a:p>
          <a:p>
            <a:pPr algn="ctr"/>
            <a:r>
              <a:rPr lang="pt-BR" sz="100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(estrutura complexa)</a:t>
            </a:r>
            <a:endParaRPr lang="pt-BR" sz="1000" b="1" dirty="0">
              <a:solidFill>
                <a:srgbClr val="FF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7" name="Rectangle 115"/>
          <p:cNvSpPr>
            <a:spLocks noChangeArrowheads="1"/>
          </p:cNvSpPr>
          <p:nvPr/>
        </p:nvSpPr>
        <p:spPr bwMode="auto">
          <a:xfrm>
            <a:off x="5780181" y="3595878"/>
            <a:ext cx="157372" cy="32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893" tIns="38947" rIns="77893" bIns="38947">
            <a:spAutoFit/>
          </a:bodyPr>
          <a:lstStyle/>
          <a:p>
            <a:endParaRPr lang="pt-BR" sz="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pt-BR" sz="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8" name="AutoShape 124"/>
          <p:cNvSpPr>
            <a:spLocks noChangeArrowheads="1"/>
          </p:cNvSpPr>
          <p:nvPr/>
        </p:nvSpPr>
        <p:spPr bwMode="auto">
          <a:xfrm>
            <a:off x="6063671" y="1510765"/>
            <a:ext cx="2684793" cy="2038275"/>
          </a:xfrm>
          <a:prstGeom prst="roundRect">
            <a:avLst>
              <a:gd name="adj" fmla="val 6139"/>
            </a:avLst>
          </a:prstGeom>
          <a:gradFill rotWithShape="1">
            <a:gsLst>
              <a:gs pos="0">
                <a:srgbClr val="2D2D8A">
                  <a:shade val="51000"/>
                  <a:satMod val="130000"/>
                </a:srgbClr>
              </a:gs>
              <a:gs pos="80000">
                <a:srgbClr val="2D2D8A">
                  <a:shade val="93000"/>
                  <a:satMod val="130000"/>
                </a:srgbClr>
              </a:gs>
              <a:gs pos="100000">
                <a:srgbClr val="2D2D8A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77893" tIns="38947" rIns="77893" bIns="38947" anchor="ctr"/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Rol Ampliado + Orto + </a:t>
            </a:r>
            <a:r>
              <a:rPr kumimoji="0" lang="pt-BR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Prótese + Implante</a:t>
            </a:r>
            <a:endParaRPr kumimoji="0" lang="pt-BR" sz="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Rol Ampliado + </a:t>
            </a:r>
            <a:r>
              <a:rPr kumimoji="0" lang="pt-BR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Prótese + Implante</a:t>
            </a:r>
            <a:endParaRPr kumimoji="0" lang="pt-BR" sz="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Rol Ampliado + Ortodontia + Implante 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Rol Ampliado + Ortodontia + </a:t>
            </a:r>
            <a:r>
              <a:rPr kumimoji="0" lang="pt-BR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Prótese</a:t>
            </a:r>
            <a:endParaRPr kumimoji="0" lang="pt-BR" sz="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Rol Ampliado + Implante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Rol Ampliado + </a:t>
            </a:r>
            <a:r>
              <a:rPr kumimoji="0" lang="pt-BR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Prótese</a:t>
            </a:r>
            <a:endParaRPr kumimoji="0" lang="pt-BR" sz="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Rol Ampliado + Orto 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Rol Ampliado</a:t>
            </a:r>
          </a:p>
        </p:txBody>
      </p:sp>
      <p:sp>
        <p:nvSpPr>
          <p:cNvPr id="69" name="AutoShape 125"/>
          <p:cNvSpPr>
            <a:spLocks noChangeArrowheads="1"/>
          </p:cNvSpPr>
          <p:nvPr/>
        </p:nvSpPr>
        <p:spPr bwMode="auto">
          <a:xfrm>
            <a:off x="5677651" y="2682438"/>
            <a:ext cx="334509" cy="130969"/>
          </a:xfrm>
          <a:prstGeom prst="rightArrow">
            <a:avLst>
              <a:gd name="adj1" fmla="val 50000"/>
              <a:gd name="adj2" fmla="val 51880"/>
            </a:avLst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893" tIns="38947" rIns="77893" bIns="38947" anchor="ctr"/>
          <a:lstStyle/>
          <a:p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0" name="AutoShape 126"/>
          <p:cNvSpPr>
            <a:spLocks noChangeArrowheads="1"/>
          </p:cNvSpPr>
          <p:nvPr/>
        </p:nvSpPr>
        <p:spPr bwMode="auto">
          <a:xfrm>
            <a:off x="5677651" y="2251545"/>
            <a:ext cx="334509" cy="130969"/>
          </a:xfrm>
          <a:prstGeom prst="rightArrow">
            <a:avLst>
              <a:gd name="adj1" fmla="val 50000"/>
              <a:gd name="adj2" fmla="val 51880"/>
            </a:avLst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893" tIns="38947" rIns="77893" bIns="38947" anchor="ctr"/>
          <a:lstStyle/>
          <a:p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1" name="AutoShape 127"/>
          <p:cNvSpPr>
            <a:spLocks noChangeArrowheads="1"/>
          </p:cNvSpPr>
          <p:nvPr/>
        </p:nvSpPr>
        <p:spPr bwMode="auto">
          <a:xfrm>
            <a:off x="5677651" y="3113330"/>
            <a:ext cx="334509" cy="130969"/>
          </a:xfrm>
          <a:prstGeom prst="rightArrow">
            <a:avLst>
              <a:gd name="adj1" fmla="val 50000"/>
              <a:gd name="adj2" fmla="val 51880"/>
            </a:avLst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893" tIns="38947" rIns="77893" bIns="38947" anchor="ctr"/>
          <a:lstStyle/>
          <a:p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2" name="AutoShape 128"/>
          <p:cNvSpPr>
            <a:spLocks noChangeArrowheads="1"/>
          </p:cNvSpPr>
          <p:nvPr/>
        </p:nvSpPr>
        <p:spPr bwMode="auto">
          <a:xfrm>
            <a:off x="5677651" y="1820652"/>
            <a:ext cx="334509" cy="130969"/>
          </a:xfrm>
          <a:prstGeom prst="rightArrow">
            <a:avLst>
              <a:gd name="adj1" fmla="val 50000"/>
              <a:gd name="adj2" fmla="val 51880"/>
            </a:avLst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893" tIns="38947" rIns="77893" bIns="38947" anchor="ctr"/>
          <a:lstStyle/>
          <a:p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5" name="CaixaDeTexto 41"/>
          <p:cNvSpPr>
            <a:spLocks noChangeArrowheads="1"/>
          </p:cNvSpPr>
          <p:nvPr/>
        </p:nvSpPr>
        <p:spPr bwMode="auto">
          <a:xfrm>
            <a:off x="1076109" y="843558"/>
            <a:ext cx="2127739" cy="308312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77850" tIns="38926" rIns="77850" bIns="38926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Mercado</a:t>
            </a:r>
            <a:endParaRPr kumimoji="0" lang="pt-BR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6" name="CaixaDeTexto 41"/>
          <p:cNvSpPr>
            <a:spLocks noChangeArrowheads="1"/>
          </p:cNvSpPr>
          <p:nvPr/>
        </p:nvSpPr>
        <p:spPr bwMode="auto">
          <a:xfrm>
            <a:off x="5353407" y="903846"/>
            <a:ext cx="2127739" cy="308312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77850" tIns="38926" rIns="77850" bIns="38926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SulAmérica</a:t>
            </a:r>
            <a:endParaRPr kumimoji="0" lang="pt-BR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7" name="Rectangle 6"/>
          <p:cNvSpPr>
            <a:spLocks noChangeArrowheads="1"/>
          </p:cNvSpPr>
          <p:nvPr/>
        </p:nvSpPr>
        <p:spPr bwMode="auto">
          <a:xfrm>
            <a:off x="4754518" y="1730886"/>
            <a:ext cx="877400" cy="310500"/>
          </a:xfrm>
          <a:prstGeom prst="roundRect">
            <a:avLst/>
          </a:prstGeom>
          <a:solidFill>
            <a:srgbClr val="FF6600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0" tIns="0" rIns="0" bIns="0" anchor="ctr">
            <a:norm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Prestige</a:t>
            </a:r>
            <a:endParaRPr kumimoji="0" lang="pt-BR" sz="7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8" name="Rectangle 6"/>
          <p:cNvSpPr>
            <a:spLocks noChangeArrowheads="1"/>
          </p:cNvSpPr>
          <p:nvPr/>
        </p:nvSpPr>
        <p:spPr bwMode="auto">
          <a:xfrm>
            <a:off x="4754518" y="2161779"/>
            <a:ext cx="877400" cy="310500"/>
          </a:xfrm>
          <a:prstGeom prst="roundRect">
            <a:avLst/>
          </a:prstGeom>
          <a:solidFill>
            <a:srgbClr val="FF6600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0" tIns="0" rIns="0" bIns="0" anchor="ctr">
            <a:norm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Executivo</a:t>
            </a:r>
            <a:endParaRPr kumimoji="0" lang="pt-BR" sz="7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9" name="Rectangle 6"/>
          <p:cNvSpPr>
            <a:spLocks noChangeArrowheads="1"/>
          </p:cNvSpPr>
          <p:nvPr/>
        </p:nvSpPr>
        <p:spPr bwMode="auto">
          <a:xfrm>
            <a:off x="4754518" y="2592672"/>
            <a:ext cx="877400" cy="310500"/>
          </a:xfrm>
          <a:prstGeom prst="roundRect">
            <a:avLst/>
          </a:prstGeom>
          <a:solidFill>
            <a:srgbClr val="FF6600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0" tIns="0" rIns="0" bIns="0" anchor="ctr">
            <a:norm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Especial</a:t>
            </a:r>
            <a:endParaRPr kumimoji="0" lang="pt-BR" sz="7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0" name="Rectangle 6"/>
          <p:cNvSpPr>
            <a:spLocks noChangeArrowheads="1"/>
          </p:cNvSpPr>
          <p:nvPr/>
        </p:nvSpPr>
        <p:spPr bwMode="auto">
          <a:xfrm>
            <a:off x="4754518" y="3023564"/>
            <a:ext cx="877400" cy="310500"/>
          </a:xfrm>
          <a:prstGeom prst="roundRect">
            <a:avLst/>
          </a:prstGeom>
          <a:solidFill>
            <a:srgbClr val="FF6600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0" tIns="0" rIns="0" bIns="0" anchor="ctr">
            <a:norm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Básico</a:t>
            </a:r>
            <a:endParaRPr kumimoji="0" lang="pt-BR" sz="7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6591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>
                <a:latin typeface="Verdana" pitchFamily="34" charset="0"/>
              </a:rPr>
              <a:t>SulAmérica </a:t>
            </a:r>
            <a:r>
              <a:rPr lang="pt-BR" sz="1600" smtClean="0">
                <a:latin typeface="Verdana" pitchFamily="34" charset="0"/>
              </a:rPr>
              <a:t>Odonto – Nova Estrutura de Planos</a:t>
            </a:r>
            <a:endParaRPr lang="pt-BR" sz="1600">
              <a:latin typeface="Verdana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99592" y="2460313"/>
            <a:ext cx="1656000" cy="751845"/>
          </a:xfrm>
          <a:prstGeom prst="roundRect">
            <a:avLst/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no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Empresarial</a:t>
            </a:r>
            <a:r>
              <a:rPr lang="pt-BR" sz="1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1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105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partir de 100 vidas</a:t>
            </a:r>
            <a:endParaRPr lang="pt-BR" sz="105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9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9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Cód</a:t>
            </a:r>
            <a:r>
              <a:rPr lang="en-US" sz="9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en-US" sz="9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produto</a:t>
            </a:r>
            <a:r>
              <a:rPr lang="en-US" sz="9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9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interno</a:t>
            </a:r>
            <a:r>
              <a:rPr lang="en-US" sz="9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710)</a:t>
            </a:r>
            <a:endParaRPr lang="pt-BR" sz="105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059833" y="2764024"/>
            <a:ext cx="3708000" cy="360000"/>
          </a:xfrm>
          <a:prstGeom prst="roundRect">
            <a:avLst/>
          </a:prstGeom>
          <a:solidFill>
            <a:srgbClr val="333399">
              <a:lumMod val="75000"/>
            </a:srgb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0" tIns="0" rIns="0" bIns="0" anchor="ctr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 Rol </a:t>
            </a:r>
            <a:r>
              <a:rPr kumimoji="0" lang="pt-BR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Ampliado + Ortodontia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059833" y="2315890"/>
            <a:ext cx="3708000" cy="360000"/>
          </a:xfrm>
          <a:prstGeom prst="roundRect">
            <a:avLst/>
          </a:prstGeom>
          <a:solidFill>
            <a:srgbClr val="333399">
              <a:lumMod val="75000"/>
            </a:srgb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0" tIns="0" rIns="0" bIns="0" anchor="ctr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 Rol </a:t>
            </a:r>
            <a:r>
              <a:rPr kumimoji="0" lang="pt-BR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Ampliado + Prótese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059833" y="1867756"/>
            <a:ext cx="3708000" cy="360000"/>
          </a:xfrm>
          <a:prstGeom prst="roundRect">
            <a:avLst/>
          </a:prstGeom>
          <a:solidFill>
            <a:srgbClr val="333399">
              <a:lumMod val="75000"/>
            </a:srgb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0" tIns="0" rIns="0" bIns="0" anchor="ctr">
            <a:no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 Rol </a:t>
            </a:r>
            <a:r>
              <a:rPr kumimoji="0" lang="pt-BR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Ampliado </a:t>
            </a:r>
            <a:r>
              <a:rPr kumimoji="0" lang="pt-BR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+ </a:t>
            </a:r>
            <a:r>
              <a:rPr kumimoji="0" lang="pt-BR" sz="1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Ortodontia + </a:t>
            </a:r>
            <a:r>
              <a:rPr kumimoji="0" lang="pt-BR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Prótese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59832" y="1419622"/>
            <a:ext cx="3708000" cy="360000"/>
          </a:xfrm>
          <a:prstGeom prst="roundRect">
            <a:avLst/>
          </a:prstGeom>
          <a:solidFill>
            <a:srgbClr val="333399">
              <a:lumMod val="75000"/>
            </a:srgb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0" tIns="0" rIns="0" bIns="0" anchor="ctr">
            <a:norm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 Rol </a:t>
            </a:r>
            <a:r>
              <a:rPr kumimoji="0" lang="pt-BR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Ampliado + </a:t>
            </a:r>
            <a:r>
              <a:rPr kumimoji="0" lang="pt-BR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Ortodontia </a:t>
            </a:r>
            <a:r>
              <a:rPr kumimoji="0" lang="pt-BR" sz="1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+ Prótese </a:t>
            </a:r>
            <a:r>
              <a:rPr kumimoji="0" lang="pt-BR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+ Implante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059833" y="3212158"/>
            <a:ext cx="3708000" cy="360000"/>
          </a:xfrm>
          <a:prstGeom prst="roundRect">
            <a:avLst/>
          </a:prstGeom>
          <a:solidFill>
            <a:srgbClr val="333399">
              <a:lumMod val="75000"/>
            </a:srgb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0" tIns="0" rIns="0" bIns="0" anchor="ctr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 Rol </a:t>
            </a:r>
            <a:r>
              <a:rPr kumimoji="0" lang="pt-BR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Ampliado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948188" y="1419622"/>
            <a:ext cx="1152000" cy="360000"/>
          </a:xfrm>
          <a:prstGeom prst="roundRect">
            <a:avLst/>
          </a:prstGeom>
          <a:solidFill>
            <a:srgbClr val="FF6600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0" tIns="0" rIns="0" bIns="0" anchor="ctr">
            <a:norm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Prestige 20</a:t>
            </a:r>
            <a:endParaRPr kumimoji="0" lang="pt-BR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948188" y="1867756"/>
            <a:ext cx="1152000" cy="360000"/>
          </a:xfrm>
          <a:prstGeom prst="roundRect">
            <a:avLst/>
          </a:prstGeom>
          <a:solidFill>
            <a:srgbClr val="FF6600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0" tIns="0" rIns="0" bIns="0" anchor="ctr">
            <a:norm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Executivo 20</a:t>
            </a:r>
            <a:endParaRPr kumimoji="0" lang="pt-BR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948188" y="2315890"/>
            <a:ext cx="1152000" cy="360000"/>
          </a:xfrm>
          <a:prstGeom prst="roundRect">
            <a:avLst/>
          </a:prstGeom>
          <a:solidFill>
            <a:srgbClr val="FF6600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0" tIns="0" rIns="0" bIns="0" anchor="ctr">
            <a:norm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Especial 20</a:t>
            </a:r>
            <a:endParaRPr kumimoji="0" lang="pt-BR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6948188" y="2764024"/>
            <a:ext cx="1152000" cy="360000"/>
          </a:xfrm>
          <a:prstGeom prst="roundRect">
            <a:avLst/>
          </a:prstGeom>
          <a:solidFill>
            <a:srgbClr val="FF6600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0" tIns="0" rIns="0" bIns="0" anchor="ctr">
            <a:norm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Clássico 20</a:t>
            </a:r>
            <a:endParaRPr kumimoji="0" lang="pt-BR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6948188" y="3212158"/>
            <a:ext cx="1152000" cy="360000"/>
          </a:xfrm>
          <a:prstGeom prst="roundRect">
            <a:avLst/>
          </a:prstGeom>
          <a:solidFill>
            <a:srgbClr val="FF6600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0" tIns="0" rIns="0" bIns="0" anchor="ctr">
            <a:norm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Básico 20</a:t>
            </a:r>
            <a:endParaRPr kumimoji="0" lang="pt-BR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3059833" y="3660294"/>
            <a:ext cx="3708000" cy="360000"/>
          </a:xfrm>
          <a:prstGeom prst="roundRect">
            <a:avLst/>
          </a:prstGeom>
          <a:solidFill>
            <a:srgbClr val="333399">
              <a:lumMod val="75000"/>
            </a:srgb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0" tIns="0" rIns="0" bIns="0" anchor="ctr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 Rol ANS</a:t>
            </a:r>
            <a:endParaRPr kumimoji="0" lang="pt-BR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6948188" y="3660294"/>
            <a:ext cx="1152000" cy="360000"/>
          </a:xfrm>
          <a:prstGeom prst="roundRect">
            <a:avLst/>
          </a:prstGeom>
          <a:solidFill>
            <a:srgbClr val="FF6600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0" tIns="0" rIns="0" bIns="0" anchor="ctr">
            <a:norm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Exato 20</a:t>
            </a:r>
            <a:endParaRPr kumimoji="0" lang="pt-BR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597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>
                <a:latin typeface="Verdana" pitchFamily="34" charset="0"/>
              </a:rPr>
              <a:t>SulAmérica </a:t>
            </a:r>
            <a:r>
              <a:rPr lang="pt-BR" sz="1600" smtClean="0">
                <a:latin typeface="Verdana" pitchFamily="34" charset="0"/>
              </a:rPr>
              <a:t>Odonto – Nova Estrutura de Planos</a:t>
            </a:r>
            <a:endParaRPr lang="pt-BR" sz="1600">
              <a:latin typeface="Verdana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899592" y="1995686"/>
            <a:ext cx="1656000" cy="1435912"/>
          </a:xfrm>
          <a:prstGeom prst="roundRect">
            <a:avLst>
              <a:gd name="adj" fmla="val 9727"/>
            </a:avLst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noAutofit/>
          </a:bodyPr>
          <a:lstStyle>
            <a:defPPr>
              <a:defRPr lang="pt-BR"/>
            </a:defPPr>
            <a:lvl1pPr>
              <a:defRPr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algn="ctr"/>
            <a:r>
              <a:rPr lang="pt-BR" sz="1400" b="1" dirty="0"/>
              <a:t>PME </a:t>
            </a:r>
            <a:r>
              <a:rPr lang="pt-BR" sz="1400" b="1" dirty="0" smtClean="0"/>
              <a:t>Mais</a:t>
            </a:r>
            <a:br>
              <a:rPr lang="pt-BR" sz="1400" b="1" dirty="0" smtClean="0"/>
            </a:br>
            <a:r>
              <a:rPr lang="pt-BR" sz="1050" dirty="0" smtClean="0"/>
              <a:t>De 30 a 99 vidas</a:t>
            </a:r>
          </a:p>
          <a:p>
            <a:pPr algn="ctr"/>
            <a:r>
              <a:rPr lang="en-US" sz="900" dirty="0" smtClean="0"/>
              <a:t>(</a:t>
            </a:r>
            <a:r>
              <a:rPr lang="en-US" sz="900" dirty="0" err="1" smtClean="0"/>
              <a:t>Cód</a:t>
            </a:r>
            <a:r>
              <a:rPr lang="en-US" sz="900" dirty="0" smtClean="0"/>
              <a:t>. </a:t>
            </a:r>
            <a:r>
              <a:rPr lang="en-US" sz="900" dirty="0" err="1" smtClean="0"/>
              <a:t>produto</a:t>
            </a:r>
            <a:r>
              <a:rPr lang="en-US" sz="900" dirty="0" smtClean="0"/>
              <a:t> </a:t>
            </a:r>
            <a:r>
              <a:rPr lang="en-US" sz="900" dirty="0" err="1" smtClean="0"/>
              <a:t>interno</a:t>
            </a:r>
            <a:r>
              <a:rPr lang="en-US" sz="900" dirty="0" smtClean="0"/>
              <a:t> 420)</a:t>
            </a:r>
            <a:endParaRPr lang="pt-BR" sz="1050" dirty="0" smtClean="0"/>
          </a:p>
          <a:p>
            <a:pPr algn="ctr"/>
            <a:endParaRPr lang="pt-BR" sz="1050" dirty="0" smtClean="0"/>
          </a:p>
          <a:p>
            <a:pPr algn="ctr"/>
            <a:endParaRPr lang="pt-BR" sz="600" dirty="0"/>
          </a:p>
          <a:p>
            <a:pPr algn="ctr"/>
            <a:r>
              <a:rPr lang="pt-BR" sz="1400" b="1" dirty="0"/>
              <a:t>PME</a:t>
            </a:r>
            <a:r>
              <a:rPr lang="pt-BR" sz="1400" dirty="0"/>
              <a:t/>
            </a:r>
            <a:br>
              <a:rPr lang="pt-BR" sz="1400" dirty="0"/>
            </a:br>
            <a:r>
              <a:rPr lang="pt-BR" sz="1050" dirty="0"/>
              <a:t>De 03 a </a:t>
            </a:r>
            <a:r>
              <a:rPr lang="pt-BR" sz="1050" dirty="0" smtClean="0"/>
              <a:t>29 vidas</a:t>
            </a:r>
          </a:p>
          <a:p>
            <a:pPr algn="ctr"/>
            <a:r>
              <a:rPr lang="en-US" sz="900" dirty="0" smtClean="0"/>
              <a:t>(</a:t>
            </a:r>
            <a:r>
              <a:rPr lang="en-US" sz="900" dirty="0" err="1" smtClean="0"/>
              <a:t>Cód</a:t>
            </a:r>
            <a:r>
              <a:rPr lang="en-US" sz="900" dirty="0" smtClean="0"/>
              <a:t>. </a:t>
            </a:r>
            <a:r>
              <a:rPr lang="en-US" sz="900" dirty="0" err="1" smtClean="0"/>
              <a:t>produto</a:t>
            </a:r>
            <a:r>
              <a:rPr lang="en-US" sz="900" dirty="0" smtClean="0"/>
              <a:t> </a:t>
            </a:r>
            <a:r>
              <a:rPr lang="en-US" sz="900" dirty="0" err="1" smtClean="0"/>
              <a:t>interno</a:t>
            </a:r>
            <a:r>
              <a:rPr lang="en-US" sz="900" dirty="0" smtClean="0"/>
              <a:t> 410)</a:t>
            </a:r>
            <a:endParaRPr lang="pt-BR" sz="1050" dirty="0" smtClean="0"/>
          </a:p>
          <a:p>
            <a:pPr algn="ctr"/>
            <a:endParaRPr lang="pt-BR" sz="1050" dirty="0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059833" y="2211710"/>
            <a:ext cx="3708000" cy="360000"/>
          </a:xfrm>
          <a:prstGeom prst="roundRect">
            <a:avLst/>
          </a:prstGeom>
          <a:solidFill>
            <a:srgbClr val="333399">
              <a:lumMod val="75000"/>
            </a:srgb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0" tIns="0" rIns="0" bIns="0" anchor="ctr">
            <a:norm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 Rol Ampliado</a:t>
            </a:r>
            <a:endParaRPr kumimoji="0" lang="pt-BR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3059833" y="2859822"/>
            <a:ext cx="3708000" cy="360000"/>
          </a:xfrm>
          <a:prstGeom prst="roundRect">
            <a:avLst/>
          </a:prstGeom>
          <a:solidFill>
            <a:srgbClr val="333399">
              <a:lumMod val="75000"/>
            </a:srgbClr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0" tIns="0" rIns="0" bIns="0" anchor="ctr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 Rol </a:t>
            </a:r>
            <a:r>
              <a:rPr kumimoji="0" lang="pt-BR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Ampliado</a:t>
            </a: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948188" y="2211710"/>
            <a:ext cx="1152000" cy="360000"/>
          </a:xfrm>
          <a:prstGeom prst="roundRect">
            <a:avLst/>
          </a:prstGeom>
          <a:solidFill>
            <a:srgbClr val="FF6600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0" tIns="0" rIns="0" bIns="0" anchor="ctr">
            <a:norm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Prestige 20</a:t>
            </a:r>
            <a:endParaRPr kumimoji="0" lang="pt-BR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6948188" y="2859822"/>
            <a:ext cx="1152000" cy="360000"/>
          </a:xfrm>
          <a:prstGeom prst="roundRect">
            <a:avLst/>
          </a:prstGeom>
          <a:solidFill>
            <a:srgbClr val="FF6600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lIns="0" tIns="0" rIns="0" bIns="0" anchor="ctr">
            <a:norm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Básico 20</a:t>
            </a:r>
            <a:endParaRPr kumimoji="0" lang="pt-BR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 rot="643193">
            <a:off x="7326860" y="682328"/>
            <a:ext cx="1584000" cy="1670428"/>
            <a:chOff x="5508104" y="2896692"/>
            <a:chExt cx="1520190" cy="1617834"/>
          </a:xfrm>
        </p:grpSpPr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104" y="2896692"/>
              <a:ext cx="1520190" cy="1520190"/>
            </a:xfrm>
            <a:prstGeom prst="rect">
              <a:avLst/>
            </a:prstGeom>
          </p:spPr>
        </p:pic>
        <p:sp>
          <p:nvSpPr>
            <p:cNvPr id="22" name="CaixaDeTexto 21"/>
            <p:cNvSpPr txBox="1"/>
            <p:nvPr/>
          </p:nvSpPr>
          <p:spPr>
            <a:xfrm rot="120000">
              <a:off x="5508634" y="2980398"/>
              <a:ext cx="1485640" cy="153412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1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Print" pitchFamily="2" charset="0"/>
                  <a:ea typeface="ＭＳ Ｐゴシック"/>
                </a:rPr>
                <a:t>No</a:t>
              </a:r>
              <a:r>
                <a:rPr kumimoji="0" lang="pt-BR" sz="11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Segoe Print" pitchFamily="2" charset="0"/>
                  <a:ea typeface="ＭＳ Ｐゴシック"/>
                </a:rPr>
                <a:t> PME </a:t>
              </a:r>
              <a:r>
                <a:rPr kumimoji="0" lang="pt-BR" sz="11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Print" pitchFamily="2" charset="0"/>
                  <a:ea typeface="ＭＳ Ｐゴシック"/>
                </a:rPr>
                <a:t>e</a:t>
              </a:r>
              <a:r>
                <a:rPr kumimoji="0" lang="pt-BR" sz="11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Segoe Print" pitchFamily="2" charset="0"/>
                  <a:ea typeface="ＭＳ Ｐゴシック"/>
                </a:rPr>
                <a:t> PME Mais </a:t>
              </a:r>
              <a:r>
                <a:rPr kumimoji="0" lang="pt-BR" sz="11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Print" pitchFamily="2" charset="0"/>
                  <a:ea typeface="ＭＳ Ｐゴシック"/>
                </a:rPr>
                <a:t>o</a:t>
              </a:r>
              <a:r>
                <a:rPr kumimoji="0" lang="pt-BR" sz="11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Segoe Print" pitchFamily="2" charset="0"/>
                  <a:ea typeface="ＭＳ Ｐゴシック"/>
                </a:rPr>
                <a:t> </a:t>
              </a:r>
              <a:r>
                <a:rPr kumimoji="0" lang="pt-BR" sz="110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Segoe Print" pitchFamily="2" charset="0"/>
                  <a:ea typeface="ＭＳ Ｐゴシック"/>
                </a:rPr>
                <a:t>Prestige</a:t>
              </a:r>
              <a:r>
                <a:rPr kumimoji="0" lang="pt-BR" sz="11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Segoe Print" pitchFamily="2" charset="0"/>
                  <a:ea typeface="ＭＳ Ｐゴシック"/>
                </a:rPr>
                <a:t> 20 não</a:t>
              </a:r>
              <a:r>
                <a:rPr kumimoji="0" lang="pt-BR" sz="11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Print" pitchFamily="2" charset="0"/>
                  <a:ea typeface="ＭＳ Ｐゴシック"/>
                </a:rPr>
                <a:t> possui cobertura</a:t>
              </a:r>
              <a:r>
                <a:rPr kumimoji="0" lang="pt-BR" sz="1100" i="0" u="none" strike="noStrike" kern="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Print" pitchFamily="2" charset="0"/>
                  <a:ea typeface="ＭＳ Ｐゴシック"/>
                </a:rPr>
                <a:t> para procedimentos de </a:t>
              </a:r>
              <a:r>
                <a:rPr kumimoji="0" lang="pt-BR" sz="1100" i="0" u="none" strike="noStrike" kern="0" cap="none" spc="0" normalizeH="0" noProof="0" dirty="0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Segoe Print" pitchFamily="2" charset="0"/>
                  <a:ea typeface="ＭＳ Ｐゴシック"/>
                </a:rPr>
                <a:t>ortodontia</a:t>
              </a:r>
              <a:r>
                <a:rPr kumimoji="0" lang="pt-BR" sz="1100" i="0" u="none" strike="noStrike" kern="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Print" pitchFamily="2" charset="0"/>
                  <a:ea typeface="ＭＳ Ｐゴシック"/>
                </a:rPr>
                <a:t>,</a:t>
              </a:r>
              <a:r>
                <a:rPr kumimoji="0" lang="pt-BR" sz="1100" i="0" u="none" strike="noStrike" kern="0" cap="none" spc="0" normalizeH="0" noProof="0" dirty="0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Segoe Print" pitchFamily="2" charset="0"/>
                  <a:ea typeface="ＭＳ Ｐゴシック"/>
                </a:rPr>
                <a:t> prótese </a:t>
              </a:r>
              <a:r>
                <a:rPr kumimoji="0" lang="pt-BR" sz="1100" i="0" u="none" strike="noStrike" kern="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Print" pitchFamily="2" charset="0"/>
                  <a:ea typeface="ＭＳ Ｐゴシック"/>
                </a:rPr>
                <a:t>e </a:t>
              </a:r>
              <a:r>
                <a:rPr kumimoji="0" lang="pt-BR" sz="1100" i="0" u="none" strike="noStrike" kern="0" cap="none" spc="0" normalizeH="0" noProof="0" dirty="0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Segoe Print" pitchFamily="2" charset="0"/>
                  <a:ea typeface="ＭＳ Ｐゴシック"/>
                </a:rPr>
                <a:t>implante.</a:t>
              </a:r>
              <a:endParaRPr kumimoji="0" lang="en-US" sz="90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Segoe Print" pitchFamily="2" charset="0"/>
                <a:ea typeface="ＭＳ Ｐゴシック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64716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402205" y="2023293"/>
            <a:ext cx="4339606" cy="1096914"/>
          </a:xfrm>
          <a:prstGeom prst="rect">
            <a:avLst/>
          </a:prstGeom>
          <a:noFill/>
        </p:spPr>
        <p:txBody>
          <a:bodyPr wrap="none" lIns="77925" tIns="38963" rIns="77925" bIns="38963">
            <a:spAutoFit/>
          </a:bodyPr>
          <a:lstStyle/>
          <a:p>
            <a:pPr marL="227282" indent="-227282" algn="ctr" defTabSz="914296" fontAlgn="auto">
              <a:spcBef>
                <a:spcPts val="0"/>
              </a:spcBef>
              <a:spcAft>
                <a:spcPts val="511"/>
              </a:spcAft>
              <a:buClr>
                <a:srgbClr val="FF6600"/>
              </a:buClr>
              <a:defRPr/>
            </a:pPr>
            <a:r>
              <a:rPr lang="pt-BR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</a:rPr>
              <a:t>Gestão de saúde</a:t>
            </a:r>
            <a:endParaRPr lang="pt-BR" sz="3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  <a:latin typeface="Verdana" pitchFamily="34" charset="0"/>
            </a:endParaRPr>
          </a:p>
          <a:p>
            <a:pPr marL="227282" indent="-227282" algn="ctr" defTabSz="914296" fontAlgn="auto">
              <a:spcBef>
                <a:spcPts val="0"/>
              </a:spcBef>
              <a:spcAft>
                <a:spcPts val="511"/>
              </a:spcAft>
              <a:buClr>
                <a:srgbClr val="FF6600"/>
              </a:buClr>
              <a:defRPr/>
            </a:pPr>
            <a:r>
              <a:rPr lang="pt-BR" sz="3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</a:rPr>
              <a:t>Saúde e Odonto</a:t>
            </a:r>
          </a:p>
        </p:txBody>
      </p:sp>
    </p:spTree>
    <p:extLst>
      <p:ext uri="{BB962C8B-B14F-4D97-AF65-F5344CB8AC3E}">
        <p14:creationId xmlns:p14="http://schemas.microsoft.com/office/powerpoint/2010/main" val="11583745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71" y="770932"/>
            <a:ext cx="7344000" cy="407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rredondar Retângulo em um Canto Diagonal 1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>
              <a:spcBef>
                <a:spcPct val="50000"/>
              </a:spcBef>
            </a:pPr>
            <a:r>
              <a:rPr lang="pt-BR" sz="1600" dirty="0" smtClean="0">
                <a:solidFill>
                  <a:schemeClr val="bg1"/>
                </a:solidFill>
                <a:latin typeface="Verdana" pitchFamily="34" charset="0"/>
              </a:rPr>
              <a:t>Estrutura </a:t>
            </a:r>
            <a:r>
              <a:rPr lang="pt-BR" sz="1600" dirty="0">
                <a:solidFill>
                  <a:schemeClr val="bg1"/>
                </a:solidFill>
                <a:latin typeface="Verdana" pitchFamily="34" charset="0"/>
              </a:rPr>
              <a:t>de Planos </a:t>
            </a:r>
            <a:r>
              <a:rPr lang="pt-BR" sz="1600" dirty="0" smtClean="0">
                <a:solidFill>
                  <a:schemeClr val="bg1"/>
                </a:solidFill>
                <a:latin typeface="Verdana" pitchFamily="34" charset="0"/>
              </a:rPr>
              <a:t>– alinhado ao mercado - </a:t>
            </a:r>
            <a:r>
              <a:rPr lang="pt-BR" sz="1600" dirty="0">
                <a:solidFill>
                  <a:srgbClr val="FF6600"/>
                </a:solidFill>
                <a:latin typeface="Verdana" pitchFamily="34" charset="0"/>
              </a:rPr>
              <a:t>Empresarial</a:t>
            </a:r>
          </a:p>
        </p:txBody>
      </p:sp>
      <p:sp>
        <p:nvSpPr>
          <p:cNvPr id="3" name="Retângulo 2"/>
          <p:cNvSpPr/>
          <p:nvPr/>
        </p:nvSpPr>
        <p:spPr bwMode="auto">
          <a:xfrm>
            <a:off x="904021" y="1952253"/>
            <a:ext cx="7344000" cy="2880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2" charset="-128"/>
            </a:endParaRPr>
          </a:p>
        </p:txBody>
      </p:sp>
      <p:sp>
        <p:nvSpPr>
          <p:cNvPr id="7" name="Retângulo 6"/>
          <p:cNvSpPr/>
          <p:nvPr/>
        </p:nvSpPr>
        <p:spPr bwMode="auto">
          <a:xfrm>
            <a:off x="904021" y="1516013"/>
            <a:ext cx="7344000" cy="252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56413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edondar Retângulo em um Canto Diagonal 1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>
              <a:spcBef>
                <a:spcPct val="50000"/>
              </a:spcBef>
            </a:pPr>
            <a:r>
              <a:rPr lang="pt-BR" sz="1600" dirty="0">
                <a:solidFill>
                  <a:schemeClr val="bg1"/>
                </a:solidFill>
                <a:latin typeface="Verdana" pitchFamily="34" charset="0"/>
              </a:rPr>
              <a:t>Estrutura de Planos – alinhado ao mercado </a:t>
            </a:r>
            <a:r>
              <a:rPr lang="pt-BR" sz="1600" dirty="0" smtClean="0">
                <a:solidFill>
                  <a:schemeClr val="bg1"/>
                </a:solidFill>
                <a:latin typeface="Verdana" pitchFamily="34" charset="0"/>
              </a:rPr>
              <a:t>- </a:t>
            </a:r>
            <a:r>
              <a:rPr lang="pt-BR" sz="1600" dirty="0" smtClean="0">
                <a:solidFill>
                  <a:srgbClr val="FF6600"/>
                </a:solidFill>
                <a:latin typeface="Verdana" pitchFamily="34" charset="0"/>
              </a:rPr>
              <a:t>PME Mais/PME</a:t>
            </a:r>
            <a:endParaRPr lang="pt-BR" sz="1600" dirty="0">
              <a:solidFill>
                <a:srgbClr val="FF6600"/>
              </a:solidFill>
              <a:latin typeface="Verdan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811" y="762613"/>
            <a:ext cx="6428378" cy="40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 bwMode="auto">
          <a:xfrm>
            <a:off x="1367073" y="3952503"/>
            <a:ext cx="6408000" cy="864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16029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de cantos arredondados 7"/>
          <p:cNvSpPr/>
          <p:nvPr/>
        </p:nvSpPr>
        <p:spPr>
          <a:xfrm>
            <a:off x="5206083" y="379809"/>
            <a:ext cx="1252266" cy="607765"/>
          </a:xfrm>
          <a:prstGeom prst="round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pt-BR" sz="1000" b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Empresarial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432000" y="796285"/>
            <a:ext cx="828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Exato 20</a:t>
            </a:r>
          </a:p>
          <a:p>
            <a:pPr>
              <a:tabLst>
                <a:tab pos="534988" algn="l"/>
              </a:tabLst>
            </a:pPr>
            <a:r>
              <a:rPr lang="pt-BR" sz="1400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Rol </a:t>
            </a:r>
            <a:r>
              <a:rPr lang="pt-BR" sz="1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procedimentos ANS</a:t>
            </a:r>
          </a:p>
          <a:p>
            <a:endParaRPr lang="pt-BR" sz="14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t-BR" sz="1400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Procedimento </a:t>
            </a:r>
            <a:r>
              <a:rPr lang="pt-BR" sz="1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em:</a:t>
            </a:r>
          </a:p>
          <a:p>
            <a:endParaRPr lang="pt-BR" sz="14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363" lvl="1" indent="-155575"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Consultas</a:t>
            </a:r>
            <a:endParaRPr lang="pt-BR" sz="1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363" lvl="1" indent="-155575"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Urgência </a:t>
            </a:r>
            <a:r>
              <a:rPr lang="pt-BR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24 Horas</a:t>
            </a:r>
          </a:p>
          <a:p>
            <a:pPr marL="360363" lvl="1" indent="-155575"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Radiologia </a:t>
            </a:r>
            <a:r>
              <a:rPr lang="pt-BR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(Raios X</a:t>
            </a:r>
            <a:r>
              <a:rPr lang="pt-BR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pt-BR" sz="1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363" lvl="1" indent="-155575"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Prevenção </a:t>
            </a:r>
            <a:r>
              <a:rPr lang="pt-B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(Limpeza, Flúor, Orientação Preventiva</a:t>
            </a:r>
            <a:r>
              <a:rPr lang="pt-BR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marL="360363" lvl="1" indent="-155575"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Dentística </a:t>
            </a:r>
            <a:r>
              <a:rPr lang="pt-B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(Restaurações em Resina e Amálgama</a:t>
            </a:r>
            <a:r>
              <a:rPr lang="pt-BR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pt-BR" sz="1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363" lvl="1" indent="-155575"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Endodontia </a:t>
            </a:r>
            <a:r>
              <a:rPr lang="pt-B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(Tratamento e Retratamento de Canal)</a:t>
            </a:r>
          </a:p>
          <a:p>
            <a:pPr marL="360363" lvl="1" indent="-155575"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Cirurgia </a:t>
            </a:r>
            <a:r>
              <a:rPr lang="pt-B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(Extrações de dentes, inclusive “siso”)</a:t>
            </a:r>
          </a:p>
          <a:p>
            <a:pPr marL="360363" lvl="1" indent="-155575"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Odontopediatria </a:t>
            </a:r>
            <a:r>
              <a:rPr lang="pt-B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(Tratamento infantil)</a:t>
            </a:r>
          </a:p>
          <a:p>
            <a:pPr marL="360363" lvl="1" indent="-155575"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Periodontia </a:t>
            </a:r>
            <a:r>
              <a:rPr lang="pt-B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(Tratamentos de gengiva, incluindo raspagens</a:t>
            </a:r>
            <a:r>
              <a:rPr lang="pt-BR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pt-BR" sz="1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Arredondar Retângulo em um Canto Diagonal 1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latin typeface="Verdana" pitchFamily="34" charset="0"/>
              </a:rPr>
              <a:t>Exato 20</a:t>
            </a:r>
            <a:endParaRPr lang="pt-BR" sz="1600" dirty="0">
              <a:latin typeface="Verdana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4880580" y="3263780"/>
            <a:ext cx="360000" cy="0"/>
          </a:xfrm>
          <a:prstGeom prst="line">
            <a:avLst/>
          </a:prstGeom>
          <a:ln w="19050">
            <a:solidFill>
              <a:schemeClr val="tx2"/>
            </a:solidFill>
            <a:head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o 20"/>
          <p:cNvGrpSpPr/>
          <p:nvPr/>
        </p:nvGrpSpPr>
        <p:grpSpPr>
          <a:xfrm>
            <a:off x="5240772" y="1347614"/>
            <a:ext cx="1368000" cy="2736000"/>
            <a:chOff x="5148216" y="1415206"/>
            <a:chExt cx="1368000" cy="2736000"/>
          </a:xfrm>
        </p:grpSpPr>
        <p:sp>
          <p:nvSpPr>
            <p:cNvPr id="9" name="Retângulo de cantos arredondados 8"/>
            <p:cNvSpPr/>
            <p:nvPr/>
          </p:nvSpPr>
          <p:spPr>
            <a:xfrm>
              <a:off x="5148216" y="1415206"/>
              <a:ext cx="1368000" cy="2736000"/>
            </a:xfrm>
            <a:prstGeom prst="roundRect">
              <a:avLst>
                <a:gd name="adj" fmla="val 9908"/>
              </a:avLst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12" name="Grupo 11"/>
            <p:cNvGrpSpPr/>
            <p:nvPr/>
          </p:nvGrpSpPr>
          <p:grpSpPr>
            <a:xfrm>
              <a:off x="5206083" y="1597587"/>
              <a:ext cx="1252266" cy="1118179"/>
              <a:chOff x="1115616" y="2573761"/>
              <a:chExt cx="1252266" cy="1118179"/>
            </a:xfrm>
          </p:grpSpPr>
          <p:pic>
            <p:nvPicPr>
              <p:cNvPr id="13" name="Picture 5" descr="isdteet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1749" y="2573761"/>
                <a:ext cx="1080000" cy="7287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ext Box 7"/>
              <p:cNvSpPr txBox="1">
                <a:spLocks noChangeArrowheads="1"/>
              </p:cNvSpPr>
              <p:nvPr/>
            </p:nvSpPr>
            <p:spPr bwMode="auto">
              <a:xfrm>
                <a:off x="1115616" y="3291830"/>
                <a:ext cx="125226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1000" b="1" dirty="0" smtClean="0">
                    <a:solidFill>
                      <a:srgbClr val="002060"/>
                    </a:solidFill>
                    <a:effectLst/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Restauração</a:t>
                </a:r>
              </a:p>
              <a:p>
                <a:pPr algn="ctr"/>
                <a:r>
                  <a:rPr lang="pt-BR" sz="1000" b="1" dirty="0" smtClean="0">
                    <a:solidFill>
                      <a:srgbClr val="002060"/>
                    </a:solidFill>
                    <a:effectLst/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em </a:t>
                </a:r>
                <a:r>
                  <a:rPr lang="pt-BR" sz="1000" b="1" dirty="0">
                    <a:solidFill>
                      <a:srgbClr val="002060"/>
                    </a:solidFill>
                    <a:effectLst/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Amálgama</a:t>
                </a:r>
              </a:p>
            </p:txBody>
          </p:sp>
        </p:grpSp>
        <p:grpSp>
          <p:nvGrpSpPr>
            <p:cNvPr id="15" name="Grupo 14"/>
            <p:cNvGrpSpPr/>
            <p:nvPr/>
          </p:nvGrpSpPr>
          <p:grpSpPr>
            <a:xfrm>
              <a:off x="5292216" y="3081856"/>
              <a:ext cx="1080000" cy="1002062"/>
              <a:chOff x="3424691" y="2785209"/>
              <a:chExt cx="1080000" cy="1002062"/>
            </a:xfrm>
          </p:grpSpPr>
          <p:pic>
            <p:nvPicPr>
              <p:cNvPr id="16" name="Picture 6" descr="restauração de resina 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4691" y="2785209"/>
                <a:ext cx="1080000" cy="61450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Text Box 8"/>
              <p:cNvSpPr txBox="1">
                <a:spLocks noChangeArrowheads="1"/>
              </p:cNvSpPr>
              <p:nvPr/>
            </p:nvSpPr>
            <p:spPr bwMode="auto">
              <a:xfrm>
                <a:off x="3425922" y="3387161"/>
                <a:ext cx="1077539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pt-BR"/>
                </a:defPPr>
                <a:lvl1pPr>
                  <a:defRPr sz="1000" b="1">
                    <a:solidFill>
                      <a:srgbClr val="002060"/>
                    </a:solidFill>
                    <a:effectLst/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lvl1pPr>
              </a:lstStyle>
              <a:p>
                <a:pPr algn="ctr"/>
                <a:r>
                  <a:rPr lang="pt-BR" dirty="0" smtClean="0"/>
                  <a:t>Restauração</a:t>
                </a:r>
              </a:p>
              <a:p>
                <a:pPr algn="ctr"/>
                <a:r>
                  <a:rPr lang="pt-BR" dirty="0" smtClean="0"/>
                  <a:t>em </a:t>
                </a:r>
                <a:r>
                  <a:rPr lang="pt-BR" dirty="0"/>
                  <a:t>Resina</a:t>
                </a:r>
              </a:p>
            </p:txBody>
          </p:sp>
        </p:grpSp>
      </p:grpSp>
      <p:grpSp>
        <p:nvGrpSpPr>
          <p:cNvPr id="22" name="Grupo 21"/>
          <p:cNvGrpSpPr/>
          <p:nvPr/>
        </p:nvGrpSpPr>
        <p:grpSpPr>
          <a:xfrm>
            <a:off x="6691959" y="1381298"/>
            <a:ext cx="2323068" cy="3165580"/>
            <a:chOff x="6713428" y="1275606"/>
            <a:chExt cx="2323068" cy="3165580"/>
          </a:xfrm>
        </p:grpSpPr>
        <p:grpSp>
          <p:nvGrpSpPr>
            <p:cNvPr id="23" name="Grupo 22"/>
            <p:cNvGrpSpPr/>
            <p:nvPr/>
          </p:nvGrpSpPr>
          <p:grpSpPr>
            <a:xfrm>
              <a:off x="6713428" y="1275606"/>
              <a:ext cx="1819012" cy="1872208"/>
              <a:chOff x="6282982" y="1275606"/>
              <a:chExt cx="1819012" cy="1872208"/>
            </a:xfrm>
          </p:grpSpPr>
          <p:pic>
            <p:nvPicPr>
              <p:cNvPr id="28" name="Imagem 2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97300" y="1275606"/>
                <a:ext cx="1804694" cy="1872208"/>
              </a:xfrm>
              <a:prstGeom prst="rect">
                <a:avLst/>
              </a:prstGeom>
            </p:spPr>
          </p:pic>
          <p:sp>
            <p:nvSpPr>
              <p:cNvPr id="29" name="CaixaDeTexto 28"/>
              <p:cNvSpPr txBox="1"/>
              <p:nvPr/>
            </p:nvSpPr>
            <p:spPr>
              <a:xfrm rot="120000">
                <a:off x="6282982" y="1564388"/>
                <a:ext cx="1809398" cy="147732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1000" b="1" dirty="0">
                    <a:solidFill>
                      <a:srgbClr val="FF6600"/>
                    </a:solidFill>
                    <a:latin typeface="Segoe Print" pitchFamily="2" charset="0"/>
                    <a:cs typeface="MV Boli" pitchFamily="2" charset="0"/>
                  </a:rPr>
                  <a:t>Aparelho grátis</a:t>
                </a:r>
                <a:r>
                  <a:rPr lang="pt-BR" sz="1000" dirty="0">
                    <a:solidFill>
                      <a:srgbClr val="000066"/>
                    </a:solidFill>
                    <a:latin typeface="Segoe Print" pitchFamily="2" charset="0"/>
                    <a:cs typeface="MV Boli" pitchFamily="2" charset="0"/>
                  </a:rPr>
                  <a:t>, mediante </a:t>
                </a:r>
                <a:r>
                  <a:rPr lang="pt-BR" sz="1000" dirty="0" smtClean="0">
                    <a:solidFill>
                      <a:srgbClr val="000066"/>
                    </a:solidFill>
                    <a:latin typeface="Segoe Print" pitchFamily="2" charset="0"/>
                    <a:cs typeface="MV Boli" pitchFamily="2" charset="0"/>
                  </a:rPr>
                  <a:t>pagamento, </a:t>
                </a:r>
                <a:r>
                  <a:rPr lang="pt-BR" sz="1000" dirty="0">
                    <a:solidFill>
                      <a:srgbClr val="000066"/>
                    </a:solidFill>
                    <a:latin typeface="Segoe Print" pitchFamily="2" charset="0"/>
                    <a:cs typeface="MV Boli" pitchFamily="2" charset="0"/>
                  </a:rPr>
                  <a:t>com </a:t>
                </a:r>
                <a:r>
                  <a:rPr lang="pt-BR" sz="1000" dirty="0" smtClean="0">
                    <a:solidFill>
                      <a:srgbClr val="000066"/>
                    </a:solidFill>
                    <a:latin typeface="Segoe Print" pitchFamily="2" charset="0"/>
                    <a:cs typeface="MV Boli" pitchFamily="2" charset="0"/>
                  </a:rPr>
                  <a:t>desconto, </a:t>
                </a:r>
                <a:r>
                  <a:rPr lang="pt-BR" sz="1000" dirty="0">
                    <a:solidFill>
                      <a:srgbClr val="000066"/>
                    </a:solidFill>
                    <a:latin typeface="Segoe Print" pitchFamily="2" charset="0"/>
                    <a:cs typeface="MV Boli" pitchFamily="2" charset="0"/>
                  </a:rPr>
                  <a:t>da manutenção direto ao credenciado.</a:t>
                </a:r>
              </a:p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1000" dirty="0" smtClean="0">
                    <a:solidFill>
                      <a:srgbClr val="000066"/>
                    </a:solidFill>
                    <a:latin typeface="Segoe Print" pitchFamily="2" charset="0"/>
                    <a:cs typeface="MV Boli" pitchFamily="2" charset="0"/>
                  </a:rPr>
                  <a:t>Desconto </a:t>
                </a:r>
                <a:r>
                  <a:rPr lang="pt-BR" sz="1000" dirty="0">
                    <a:solidFill>
                      <a:srgbClr val="000066"/>
                    </a:solidFill>
                    <a:latin typeface="Segoe Print" pitchFamily="2" charset="0"/>
                    <a:cs typeface="MV Boli" pitchFamily="2" charset="0"/>
                  </a:rPr>
                  <a:t>na </a:t>
                </a:r>
                <a:r>
                  <a:rPr lang="pt-BR" sz="1000" b="1" dirty="0">
                    <a:solidFill>
                      <a:srgbClr val="FF6600"/>
                    </a:solidFill>
                    <a:latin typeface="Segoe Print" pitchFamily="2" charset="0"/>
                    <a:cs typeface="MV Boli" pitchFamily="2" charset="0"/>
                  </a:rPr>
                  <a:t>documentação </a:t>
                </a:r>
                <a:r>
                  <a:rPr lang="pt-BR" sz="1000" b="1" dirty="0" smtClean="0">
                    <a:solidFill>
                      <a:srgbClr val="FF6600"/>
                    </a:solidFill>
                    <a:latin typeface="Segoe Print" pitchFamily="2" charset="0"/>
                    <a:cs typeface="MV Boli" pitchFamily="2" charset="0"/>
                  </a:rPr>
                  <a:t>ortodôntica </a:t>
                </a:r>
                <a:r>
                  <a:rPr lang="pt-BR" sz="1000" dirty="0" smtClean="0">
                    <a:solidFill>
                      <a:srgbClr val="000066"/>
                    </a:solidFill>
                    <a:latin typeface="Segoe Print" pitchFamily="2" charset="0"/>
                    <a:cs typeface="MV Boli" pitchFamily="2" charset="0"/>
                  </a:rPr>
                  <a:t>na rede credenciada.</a:t>
                </a:r>
                <a:endPara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Segoe Print" pitchFamily="2" charset="0"/>
                  <a:ea typeface="ＭＳ Ｐゴシック"/>
                </a:endParaRPr>
              </a:p>
            </p:txBody>
          </p:sp>
        </p:grpSp>
        <p:grpSp>
          <p:nvGrpSpPr>
            <p:cNvPr id="24" name="Grupo 23"/>
            <p:cNvGrpSpPr/>
            <p:nvPr/>
          </p:nvGrpSpPr>
          <p:grpSpPr>
            <a:xfrm>
              <a:off x="7560496" y="2996387"/>
              <a:ext cx="1476000" cy="1444799"/>
              <a:chOff x="6501226" y="1615913"/>
              <a:chExt cx="1476000" cy="1444799"/>
            </a:xfrm>
          </p:grpSpPr>
          <p:pic>
            <p:nvPicPr>
              <p:cNvPr id="26" name="Imagem 2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1983" y="1615913"/>
                <a:ext cx="1444799" cy="1444799"/>
              </a:xfrm>
              <a:prstGeom prst="rect">
                <a:avLst/>
              </a:prstGeom>
            </p:spPr>
          </p:pic>
          <p:sp>
            <p:nvSpPr>
              <p:cNvPr id="27" name="CaixaDeTexto 26"/>
              <p:cNvSpPr txBox="1"/>
              <p:nvPr/>
            </p:nvSpPr>
            <p:spPr>
              <a:xfrm rot="120000">
                <a:off x="6501226" y="1906168"/>
                <a:ext cx="1476000" cy="861774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BR" sz="1000" kern="0">
                    <a:solidFill>
                      <a:srgbClr val="002060"/>
                    </a:solidFill>
                    <a:latin typeface="Segoe Print" pitchFamily="2" charset="0"/>
                  </a:rPr>
                  <a:t>Descontos em  </a:t>
                </a:r>
                <a:r>
                  <a:rPr lang="pt-BR" sz="1000" b="1" kern="0">
                    <a:solidFill>
                      <a:srgbClr val="FF6600"/>
                    </a:solidFill>
                    <a:latin typeface="Segoe Print" pitchFamily="2" charset="0"/>
                  </a:rPr>
                  <a:t>próteses</a:t>
                </a:r>
                <a:r>
                  <a:rPr lang="pt-BR" sz="1000" kern="0">
                    <a:solidFill>
                      <a:srgbClr val="002060"/>
                    </a:solidFill>
                    <a:latin typeface="Segoe Print" pitchFamily="2" charset="0"/>
                  </a:rPr>
                  <a:t> e </a:t>
                </a:r>
                <a:r>
                  <a:rPr lang="pt-BR" sz="1000" b="1" kern="0">
                    <a:solidFill>
                      <a:srgbClr val="FF6600"/>
                    </a:solidFill>
                    <a:latin typeface="Segoe Print" pitchFamily="2" charset="0"/>
                  </a:rPr>
                  <a:t>implantes</a:t>
                </a:r>
                <a:r>
                  <a:rPr lang="pt-BR" sz="1000" kern="0">
                    <a:solidFill>
                      <a:srgbClr val="002060"/>
                    </a:solidFill>
                    <a:latin typeface="Segoe Print" pitchFamily="2" charset="0"/>
                  </a:rPr>
                  <a:t> com pagamento direto ao credenciado</a:t>
                </a:r>
                <a:endParaRPr lang="pt-BR" sz="1000" kern="0" dirty="0">
                  <a:solidFill>
                    <a:srgbClr val="002060"/>
                  </a:solidFill>
                  <a:latin typeface="Segoe Print" pitchFamily="2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320770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de cantos arredondados 27"/>
          <p:cNvSpPr/>
          <p:nvPr/>
        </p:nvSpPr>
        <p:spPr>
          <a:xfrm>
            <a:off x="6458349" y="380726"/>
            <a:ext cx="1252266" cy="607765"/>
          </a:xfrm>
          <a:prstGeom prst="round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pt-BR" sz="1000" b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PME Mais</a:t>
            </a:r>
          </a:p>
        </p:txBody>
      </p:sp>
      <p:sp>
        <p:nvSpPr>
          <p:cNvPr id="29" name="Retângulo de cantos arredondados 28"/>
          <p:cNvSpPr/>
          <p:nvPr/>
        </p:nvSpPr>
        <p:spPr>
          <a:xfrm>
            <a:off x="7710615" y="380726"/>
            <a:ext cx="1252266" cy="607765"/>
          </a:xfrm>
          <a:prstGeom prst="round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pt-BR" sz="1000" b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PME</a:t>
            </a: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5206083" y="379809"/>
            <a:ext cx="1252266" cy="607765"/>
          </a:xfrm>
          <a:prstGeom prst="round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pt-BR" sz="1000" b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Empresarial</a:t>
            </a:r>
          </a:p>
        </p:txBody>
      </p:sp>
      <p:sp>
        <p:nvSpPr>
          <p:cNvPr id="2" name="Arredondar Retângulo em um Canto Diagonal 1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latin typeface="Verdana" pitchFamily="34" charset="0"/>
              </a:rPr>
              <a:t>Básico 20</a:t>
            </a:r>
            <a:endParaRPr lang="pt-BR" sz="1600" dirty="0">
              <a:latin typeface="Verdana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32000" y="796285"/>
            <a:ext cx="8280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54125" algn="l"/>
              </a:tabLst>
            </a:pPr>
            <a:r>
              <a:rPr lang="pt-BR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Básico 20</a:t>
            </a:r>
            <a:r>
              <a:rPr lang="pt-BR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(Rol Ampliado)</a:t>
            </a:r>
            <a:endParaRPr lang="pt-BR" sz="14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tabLst>
                <a:tab pos="534988" algn="l"/>
              </a:tabLst>
            </a:pPr>
            <a:r>
              <a:rPr lang="pt-BR" sz="1400" b="1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Rol ANS </a:t>
            </a:r>
            <a:r>
              <a:rPr lang="pt-BR" sz="1400" b="1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  <a:r>
              <a:rPr lang="pt-BR" sz="1400" b="1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Procedimentos adicionais</a:t>
            </a:r>
          </a:p>
          <a:p>
            <a:endParaRPr lang="pt-BR" sz="14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t-BR" sz="1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Exemplos:</a:t>
            </a:r>
          </a:p>
          <a:p>
            <a:pPr marL="269875" lvl="1" indent="-65088"/>
            <a:endParaRPr lang="pt-BR" sz="10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363" lvl="1" indent="-155575"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Mantenedor </a:t>
            </a:r>
            <a:r>
              <a:rPr lang="pt-BR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espaço </a:t>
            </a:r>
            <a:r>
              <a:rPr lang="pt-BR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removível (ortodontia preventiva)</a:t>
            </a:r>
          </a:p>
          <a:p>
            <a:pPr marL="360363" lvl="1" indent="-155575"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Levantamento periapical completo</a:t>
            </a:r>
            <a:endParaRPr lang="pt-BR" sz="1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363" lvl="1" indent="-155575"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Cirurgia para remoção de dentes supranumerários</a:t>
            </a:r>
            <a:endParaRPr lang="pt-BR" sz="1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363" lvl="1" indent="-155575"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Enxerto gengival</a:t>
            </a:r>
          </a:p>
          <a:p>
            <a:pPr marL="360363" lvl="1" indent="-155575"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Tracionamento cirúrgico com finalidade ortodôntica</a:t>
            </a:r>
            <a:endParaRPr lang="pt-BR" sz="14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3183390" y="3622300"/>
            <a:ext cx="2996103" cy="1109690"/>
            <a:chOff x="2682479" y="3405144"/>
            <a:chExt cx="2996103" cy="1109690"/>
          </a:xfrm>
        </p:grpSpPr>
        <p:grpSp>
          <p:nvGrpSpPr>
            <p:cNvPr id="9" name="Grupo 8"/>
            <p:cNvGrpSpPr/>
            <p:nvPr/>
          </p:nvGrpSpPr>
          <p:grpSpPr>
            <a:xfrm>
              <a:off x="4215852" y="3405144"/>
              <a:ext cx="1462730" cy="1058554"/>
              <a:chOff x="4215852" y="3405144"/>
              <a:chExt cx="1462730" cy="1058554"/>
            </a:xfrm>
          </p:grpSpPr>
          <p:pic>
            <p:nvPicPr>
              <p:cNvPr id="26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5852" y="3405144"/>
                <a:ext cx="1462730" cy="72000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Text Box 7"/>
              <p:cNvSpPr txBox="1">
                <a:spLocks noChangeArrowheads="1"/>
              </p:cNvSpPr>
              <p:nvPr/>
            </p:nvSpPr>
            <p:spPr bwMode="auto">
              <a:xfrm>
                <a:off x="4277803" y="4125144"/>
                <a:ext cx="1338828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800" b="1" smtClean="0">
                    <a:solidFill>
                      <a:srgbClr val="002060"/>
                    </a:solidFill>
                    <a:effectLst/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Levantamento </a:t>
                </a:r>
              </a:p>
              <a:p>
                <a:pPr algn="ctr"/>
                <a:r>
                  <a:rPr lang="pt-BR" sz="800" b="1" smtClean="0">
                    <a:solidFill>
                      <a:srgbClr val="002060"/>
                    </a:solidFill>
                    <a:effectLst/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Periapical Completo</a:t>
                </a:r>
                <a:endParaRPr lang="pt-BR" sz="800" b="1" dirty="0">
                  <a:solidFill>
                    <a:srgbClr val="002060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8" name="Grupo 7"/>
            <p:cNvGrpSpPr/>
            <p:nvPr/>
          </p:nvGrpSpPr>
          <p:grpSpPr>
            <a:xfrm>
              <a:off x="2682479" y="3456280"/>
              <a:ext cx="1028570" cy="1058554"/>
              <a:chOff x="2454416" y="3456280"/>
              <a:chExt cx="1028570" cy="1058554"/>
            </a:xfrm>
          </p:grpSpPr>
          <p:sp>
            <p:nvSpPr>
              <p:cNvPr id="36" name="Text Box 7"/>
              <p:cNvSpPr txBox="1">
                <a:spLocks noChangeArrowheads="1"/>
              </p:cNvSpPr>
              <p:nvPr/>
            </p:nvSpPr>
            <p:spPr bwMode="auto">
              <a:xfrm>
                <a:off x="2530119" y="4176280"/>
                <a:ext cx="877163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800" b="1" smtClean="0">
                    <a:solidFill>
                      <a:srgbClr val="002060"/>
                    </a:solidFill>
                    <a:effectLst/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Mantenedor</a:t>
                </a:r>
              </a:p>
              <a:p>
                <a:pPr algn="ctr"/>
                <a:r>
                  <a:rPr lang="pt-BR" sz="800" b="1" smtClean="0">
                    <a:solidFill>
                      <a:srgbClr val="002060"/>
                    </a:solidFill>
                    <a:effectLst/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Removível</a:t>
                </a:r>
                <a:endParaRPr lang="pt-BR" sz="800" b="1" dirty="0">
                  <a:solidFill>
                    <a:srgbClr val="002060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pic>
            <p:nvPicPr>
              <p:cNvPr id="6" name="Imagem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4416" y="3456280"/>
                <a:ext cx="1028570" cy="72000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" name="Mais 3">
            <a:hlinkClick r:id="rId5" action="ppaction://hlinksldjump"/>
          </p:cNvPr>
          <p:cNvSpPr/>
          <p:nvPr/>
        </p:nvSpPr>
        <p:spPr>
          <a:xfrm>
            <a:off x="8820472" y="4536280"/>
            <a:ext cx="288032" cy="267718"/>
          </a:xfrm>
          <a:prstGeom prst="mathPlus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pt-BR" sz="800" b="1" spc="150" smtClean="0">
              <a:ln w="11430"/>
              <a:solidFill>
                <a:schemeClr val="bg1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6488365" y="1563638"/>
            <a:ext cx="2188091" cy="2940966"/>
            <a:chOff x="6725170" y="1275607"/>
            <a:chExt cx="2188091" cy="2940966"/>
          </a:xfrm>
        </p:grpSpPr>
        <p:grpSp>
          <p:nvGrpSpPr>
            <p:cNvPr id="32" name="Grupo 31"/>
            <p:cNvGrpSpPr/>
            <p:nvPr/>
          </p:nvGrpSpPr>
          <p:grpSpPr>
            <a:xfrm>
              <a:off x="6725170" y="1275607"/>
              <a:ext cx="1800000" cy="1848748"/>
              <a:chOff x="6294724" y="1275607"/>
              <a:chExt cx="1800000" cy="1848748"/>
            </a:xfrm>
          </p:grpSpPr>
          <p:pic>
            <p:nvPicPr>
              <p:cNvPr id="37" name="Imagem 3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97301" y="1275607"/>
                <a:ext cx="1782081" cy="1848748"/>
              </a:xfrm>
              <a:prstGeom prst="rect">
                <a:avLst/>
              </a:prstGeom>
            </p:spPr>
          </p:pic>
          <p:sp>
            <p:nvSpPr>
              <p:cNvPr id="38" name="CaixaDeTexto 37"/>
              <p:cNvSpPr txBox="1"/>
              <p:nvPr/>
            </p:nvSpPr>
            <p:spPr>
              <a:xfrm rot="120000">
                <a:off x="6294724" y="1405986"/>
                <a:ext cx="1800000" cy="163891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1000" b="1">
                    <a:solidFill>
                      <a:srgbClr val="FF6600"/>
                    </a:solidFill>
                    <a:latin typeface="Segoe Print" pitchFamily="2" charset="0"/>
                    <a:cs typeface="MV Boli" pitchFamily="2" charset="0"/>
                  </a:rPr>
                  <a:t>Aparelho grátis</a:t>
                </a:r>
                <a:r>
                  <a:rPr lang="pt-BR" sz="1000">
                    <a:solidFill>
                      <a:srgbClr val="000066"/>
                    </a:solidFill>
                    <a:latin typeface="Segoe Print" pitchFamily="2" charset="0"/>
                    <a:cs typeface="MV Boli" pitchFamily="2" charset="0"/>
                  </a:rPr>
                  <a:t>, mediante pagamento, com desconto, da manutenção direto ao credenciado.</a:t>
                </a:r>
              </a:p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1000">
                    <a:solidFill>
                      <a:srgbClr val="000066"/>
                    </a:solidFill>
                    <a:latin typeface="Segoe Print" pitchFamily="2" charset="0"/>
                    <a:cs typeface="MV Boli" pitchFamily="2" charset="0"/>
                  </a:rPr>
                  <a:t>Desconto na </a:t>
                </a:r>
                <a:r>
                  <a:rPr lang="pt-BR" sz="1000" b="1">
                    <a:solidFill>
                      <a:srgbClr val="FF6600"/>
                    </a:solidFill>
                    <a:latin typeface="Segoe Print" pitchFamily="2" charset="0"/>
                    <a:cs typeface="MV Boli" pitchFamily="2" charset="0"/>
                  </a:rPr>
                  <a:t>documentação ortodôntica </a:t>
                </a:r>
                <a:r>
                  <a:rPr lang="pt-BR" sz="1000">
                    <a:solidFill>
                      <a:srgbClr val="000066"/>
                    </a:solidFill>
                    <a:latin typeface="Segoe Print" pitchFamily="2" charset="0"/>
                    <a:cs typeface="MV Boli" pitchFamily="2" charset="0"/>
                  </a:rPr>
                  <a:t>na rede credenciada</a:t>
                </a:r>
                <a:r>
                  <a:rPr lang="pt-BR" sz="1050">
                    <a:solidFill>
                      <a:srgbClr val="000066"/>
                    </a:solidFill>
                    <a:latin typeface="Segoe Print" pitchFamily="2" charset="0"/>
                    <a:cs typeface="MV Boli" pitchFamily="2" charset="0"/>
                  </a:rPr>
                  <a:t>.</a:t>
                </a:r>
                <a:endPara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Segoe Print" pitchFamily="2" charset="0"/>
                  <a:ea typeface="ＭＳ Ｐゴシック"/>
                </a:endParaRPr>
              </a:p>
            </p:txBody>
          </p:sp>
        </p:grpSp>
        <p:grpSp>
          <p:nvGrpSpPr>
            <p:cNvPr id="33" name="Grupo 32"/>
            <p:cNvGrpSpPr/>
            <p:nvPr/>
          </p:nvGrpSpPr>
          <p:grpSpPr>
            <a:xfrm>
              <a:off x="7653261" y="2956573"/>
              <a:ext cx="1260000" cy="1260000"/>
              <a:chOff x="6593991" y="1576099"/>
              <a:chExt cx="1260000" cy="1260000"/>
            </a:xfrm>
          </p:grpSpPr>
          <p:pic>
            <p:nvPicPr>
              <p:cNvPr id="34" name="Imagem 3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3991" y="1576099"/>
                <a:ext cx="1260000" cy="1260000"/>
              </a:xfrm>
              <a:prstGeom prst="rect">
                <a:avLst/>
              </a:prstGeom>
            </p:spPr>
          </p:pic>
          <p:sp>
            <p:nvSpPr>
              <p:cNvPr id="35" name="CaixaDeTexto 34"/>
              <p:cNvSpPr txBox="1"/>
              <p:nvPr/>
            </p:nvSpPr>
            <p:spPr>
              <a:xfrm rot="120000">
                <a:off x="6625074" y="1643694"/>
                <a:ext cx="1188000" cy="118800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BR" sz="1000" kern="0">
                    <a:solidFill>
                      <a:srgbClr val="002060"/>
                    </a:solidFill>
                    <a:latin typeface="Segoe Print" pitchFamily="2" charset="0"/>
                  </a:rPr>
                  <a:t>Descontos em  </a:t>
                </a:r>
                <a:r>
                  <a:rPr lang="pt-BR" sz="1000" b="1" kern="0">
                    <a:solidFill>
                      <a:srgbClr val="FF6600"/>
                    </a:solidFill>
                    <a:latin typeface="Segoe Print" pitchFamily="2" charset="0"/>
                  </a:rPr>
                  <a:t>próteses</a:t>
                </a:r>
                <a:r>
                  <a:rPr lang="pt-BR" sz="1000" kern="0">
                    <a:solidFill>
                      <a:srgbClr val="002060"/>
                    </a:solidFill>
                    <a:latin typeface="Segoe Print" pitchFamily="2" charset="0"/>
                  </a:rPr>
                  <a:t> e </a:t>
                </a:r>
                <a:r>
                  <a:rPr lang="pt-BR" sz="1000" b="1" kern="0">
                    <a:solidFill>
                      <a:srgbClr val="FF6600"/>
                    </a:solidFill>
                    <a:latin typeface="Segoe Print" pitchFamily="2" charset="0"/>
                  </a:rPr>
                  <a:t>implantes</a:t>
                </a:r>
                <a:r>
                  <a:rPr lang="pt-BR" sz="1000" kern="0">
                    <a:solidFill>
                      <a:srgbClr val="002060"/>
                    </a:solidFill>
                    <a:latin typeface="Segoe Print" pitchFamily="2" charset="0"/>
                  </a:rPr>
                  <a:t> com pagamento direto ao credenciado</a:t>
                </a:r>
                <a:endParaRPr lang="pt-BR" sz="1000" kern="0" dirty="0">
                  <a:solidFill>
                    <a:srgbClr val="002060"/>
                  </a:solidFill>
                  <a:latin typeface="Segoe Print" pitchFamily="2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191267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741570"/>
            <a:ext cx="39600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DIAGNÓSTICO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Consulta odontológica para avaliação técnica de auditoria  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Diagnóstico e Tratamento de Trismo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Diagnóstico por meio de procedimentos laboratoriais 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Exame Admissional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Teste de capacidade tampão da saliva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Teste de contagem microbiológica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Teste de PH </a:t>
            </a:r>
            <a:r>
              <a:rPr lang="pt-BR" sz="1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salivar</a:t>
            </a:r>
          </a:p>
          <a:p>
            <a:endParaRPr lang="pt-BR" sz="6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t-BR" sz="100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RADIOLOGIA</a:t>
            </a:r>
            <a:endParaRPr lang="pt-BR" sz="1000" b="1" dirty="0">
              <a:solidFill>
                <a:srgbClr val="FF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Levantamento Radiográfico (Exame Radiodôntico)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Radiografia antero-posterior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Radiografia póstero-anterior 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Técnica de localização radiográfica</a:t>
            </a:r>
          </a:p>
          <a:p>
            <a:endParaRPr lang="pt-BR" sz="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t-BR" sz="100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ODONTOPEDIATRIA</a:t>
            </a:r>
            <a:endParaRPr lang="pt-BR" sz="1000" b="1" dirty="0">
              <a:solidFill>
                <a:srgbClr val="FF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Mantenedor de espaço removível</a:t>
            </a:r>
          </a:p>
          <a:p>
            <a:endParaRPr lang="pt-BR" sz="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t-BR" sz="1000" b="1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DENTÍSTICA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Tratamento de fluorose – microabrasão</a:t>
            </a:r>
          </a:p>
          <a:p>
            <a:endParaRPr lang="pt-BR" sz="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t-BR" sz="1000" b="1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PERIODONTIA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Enxerto gengival livre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Enxerto pediculado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Manutenção </a:t>
            </a:r>
            <a:r>
              <a:rPr lang="pt-BR" sz="1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Periodontal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Sepultamento </a:t>
            </a: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radicular</a:t>
            </a:r>
          </a:p>
        </p:txBody>
      </p:sp>
      <p:sp>
        <p:nvSpPr>
          <p:cNvPr id="5" name="Arredondar Retângulo em um Canto Diagonal 4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latin typeface="Verdana" pitchFamily="34" charset="0"/>
              </a:rPr>
              <a:t>Procedimentos adicionais – </a:t>
            </a:r>
            <a:r>
              <a:rPr lang="pt-BR" sz="1600" dirty="0" smtClean="0">
                <a:solidFill>
                  <a:srgbClr val="FF6600"/>
                </a:solidFill>
                <a:latin typeface="Verdana" pitchFamily="34" charset="0"/>
              </a:rPr>
              <a:t>Básico 20</a:t>
            </a:r>
            <a:endParaRPr lang="pt-BR" sz="1600" dirty="0">
              <a:solidFill>
                <a:srgbClr val="FF6600"/>
              </a:solidFill>
              <a:latin typeface="Verdana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716456" y="741570"/>
            <a:ext cx="3960000" cy="39600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b="1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CIRURGIA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Cirurgia de cementoma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Cirurgia de fibroma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Curetagem apical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Exodontia de incluso/impactado supra numerário 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Exodontia de semi-incluso/impactado supra numerário 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Remoção de tamponamento nasal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Retirada de corpo estranho oroantral ou oronasal da região buco-maxilo-facial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Retirada de corpo estranho subcutâneo ou submucoso da região buco-maxilo-facial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Tracionamento cirúrgico com finalidade ortodôntica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Tracionamento de raiz residual 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Marsupialização de cistos odontológicos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Tunelização</a:t>
            </a:r>
          </a:p>
          <a:p>
            <a:endParaRPr lang="pt-BR" sz="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t-BR" sz="1000" b="1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ENDODONTIA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Clareamento de dente desvitalizado 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Mumificação Pulpar</a:t>
            </a:r>
          </a:p>
          <a:p>
            <a:endParaRPr lang="pt-BR" sz="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t-BR" sz="100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DISFUNÇÃO </a:t>
            </a:r>
            <a:r>
              <a:rPr lang="pt-BR" sz="1000" b="1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TEMPORO MADIBULAR (DTM)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Consulta de avaliação de DTM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Tratamento conservador de luxação da articulação têmporo-mandibular - </a:t>
            </a:r>
            <a:r>
              <a:rPr lang="pt-BR" sz="1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ATM</a:t>
            </a:r>
            <a:endParaRPr lang="pt-BR" sz="1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pt-BR" sz="1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80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9"/>
          <p:cNvSpPr/>
          <p:nvPr/>
        </p:nvSpPr>
        <p:spPr>
          <a:xfrm>
            <a:off x="5206083" y="379809"/>
            <a:ext cx="1252266" cy="607765"/>
          </a:xfrm>
          <a:prstGeom prst="round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pt-BR" sz="1000" b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Empresarial</a:t>
            </a:r>
          </a:p>
        </p:txBody>
      </p:sp>
      <p:sp>
        <p:nvSpPr>
          <p:cNvPr id="2" name="Arredondar Retângulo em um Canto Diagonal 1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latin typeface="Verdana" pitchFamily="34" charset="0"/>
              </a:rPr>
              <a:t>Clássico 20</a:t>
            </a:r>
            <a:endParaRPr lang="pt-BR" sz="1600" dirty="0">
              <a:latin typeface="Verdana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32000" y="796285"/>
            <a:ext cx="8280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Clássico 20</a:t>
            </a:r>
            <a:endParaRPr lang="pt-BR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tabLst>
                <a:tab pos="534988" algn="l"/>
              </a:tabLst>
            </a:pPr>
            <a:r>
              <a:rPr lang="pt-BR" sz="1400" b="1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Rol Ampliado </a:t>
            </a:r>
            <a:r>
              <a:rPr lang="pt-BR" sz="1400" b="1" dirty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 </a:t>
            </a:r>
            <a:r>
              <a:rPr lang="pt-BR" sz="1400" b="1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Ortodontia</a:t>
            </a:r>
            <a:endParaRPr lang="pt-BR" sz="14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pt-BR" sz="14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t-BR" sz="1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Exemplos:</a:t>
            </a:r>
          </a:p>
          <a:p>
            <a:endParaRPr lang="pt-BR" sz="14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363" lvl="1" indent="-155575"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Documentação Ortodôntica </a:t>
            </a:r>
            <a:r>
              <a:rPr lang="pt-BR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Básica</a:t>
            </a:r>
            <a:endParaRPr lang="pt-BR" sz="1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363" lvl="1" indent="-155575"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Instalação </a:t>
            </a:r>
            <a:r>
              <a:rPr lang="pt-BR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 Aparelho </a:t>
            </a:r>
            <a:r>
              <a:rPr lang="pt-BR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(Fixo metálico ou </a:t>
            </a:r>
            <a:r>
              <a:rPr lang="pt-BR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móvel)</a:t>
            </a:r>
          </a:p>
          <a:p>
            <a:pPr marL="360363" lvl="1" indent="-155575"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Mensalidade </a:t>
            </a:r>
            <a:r>
              <a:rPr lang="pt-BR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Manutenção (Tratamento Preventivo</a:t>
            </a:r>
            <a:r>
              <a:rPr lang="pt-BR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br>
              <a:rPr lang="pt-BR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Interceptativo </a:t>
            </a:r>
            <a:r>
              <a:rPr lang="pt-BR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ou Corretivo)</a:t>
            </a:r>
          </a:p>
          <a:p>
            <a:pPr marL="360363" lvl="1" indent="-155575"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Grade palatina removível</a:t>
            </a:r>
          </a:p>
          <a:p>
            <a:pPr marL="360363" lvl="1" indent="-155575"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Aparelhos </a:t>
            </a:r>
            <a:r>
              <a:rPr lang="pt-BR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Acessórios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495" y="3435846"/>
            <a:ext cx="1534230" cy="10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942" y="3795846"/>
            <a:ext cx="1205021" cy="7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Mais 8">
            <a:hlinkClick r:id="rId5" action="ppaction://hlinksldjump"/>
          </p:cNvPr>
          <p:cNvSpPr/>
          <p:nvPr/>
        </p:nvSpPr>
        <p:spPr>
          <a:xfrm>
            <a:off x="8820472" y="4536280"/>
            <a:ext cx="288032" cy="267718"/>
          </a:xfrm>
          <a:prstGeom prst="mathPlus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pt-BR" sz="800" b="1" spc="150" smtClean="0">
              <a:ln w="11430"/>
              <a:solidFill>
                <a:schemeClr val="bg1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986945" y="4537452"/>
            <a:ext cx="122501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sz="800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Aparelho Metálico</a:t>
            </a:r>
            <a:endParaRPr lang="pt-BR" sz="800" b="1" smtClean="0">
              <a:solidFill>
                <a:srgbClr val="00206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814476" y="4537452"/>
            <a:ext cx="10422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sz="800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Documentação</a:t>
            </a:r>
          </a:p>
          <a:p>
            <a:pPr algn="ctr"/>
            <a:r>
              <a:rPr lang="pt-BR" sz="800" b="1" smtClean="0">
                <a:solidFill>
                  <a:srgbClr val="00206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Ortodôntica</a:t>
            </a:r>
          </a:p>
        </p:txBody>
      </p:sp>
      <p:grpSp>
        <p:nvGrpSpPr>
          <p:cNvPr id="21" name="Grupo 20"/>
          <p:cNvGrpSpPr/>
          <p:nvPr/>
        </p:nvGrpSpPr>
        <p:grpSpPr>
          <a:xfrm>
            <a:off x="6984408" y="1347614"/>
            <a:ext cx="1260000" cy="1280377"/>
            <a:chOff x="6521983" y="1407300"/>
            <a:chExt cx="1260000" cy="1280377"/>
          </a:xfrm>
        </p:grpSpPr>
        <p:pic>
          <p:nvPicPr>
            <p:cNvPr id="22" name="Imagem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1983" y="1407300"/>
              <a:ext cx="1260000" cy="1260000"/>
            </a:xfrm>
            <a:prstGeom prst="rect">
              <a:avLst/>
            </a:prstGeom>
          </p:spPr>
        </p:pic>
        <p:sp>
          <p:nvSpPr>
            <p:cNvPr id="23" name="CaixaDeTexto 22"/>
            <p:cNvSpPr txBox="1"/>
            <p:nvPr/>
          </p:nvSpPr>
          <p:spPr>
            <a:xfrm rot="120000">
              <a:off x="6573614" y="1499677"/>
              <a:ext cx="1188000" cy="118800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1000" kern="0" dirty="0">
                  <a:solidFill>
                    <a:srgbClr val="002060"/>
                  </a:solidFill>
                  <a:latin typeface="Segoe Print" pitchFamily="2" charset="0"/>
                </a:rPr>
                <a:t>Descontos em  </a:t>
              </a:r>
              <a:r>
                <a:rPr lang="pt-BR" sz="1000" b="1" kern="0" dirty="0">
                  <a:solidFill>
                    <a:srgbClr val="FF6600"/>
                  </a:solidFill>
                  <a:latin typeface="Segoe Print" pitchFamily="2" charset="0"/>
                </a:rPr>
                <a:t>próteses</a:t>
              </a:r>
              <a:r>
                <a:rPr lang="pt-BR" sz="1000" kern="0" dirty="0">
                  <a:solidFill>
                    <a:srgbClr val="002060"/>
                  </a:solidFill>
                  <a:latin typeface="Segoe Print" pitchFamily="2" charset="0"/>
                </a:rPr>
                <a:t> e </a:t>
              </a:r>
              <a:r>
                <a:rPr lang="pt-BR" sz="1000" b="1" kern="0" dirty="0">
                  <a:solidFill>
                    <a:srgbClr val="FF6600"/>
                  </a:solidFill>
                  <a:latin typeface="Segoe Print" pitchFamily="2" charset="0"/>
                </a:rPr>
                <a:t>implantes</a:t>
              </a:r>
              <a:r>
                <a:rPr lang="pt-BR" sz="1000" kern="0" dirty="0">
                  <a:solidFill>
                    <a:srgbClr val="002060"/>
                  </a:solidFill>
                  <a:latin typeface="Segoe Print" pitchFamily="2" charset="0"/>
                </a:rPr>
                <a:t> com pagamento direto ao credenciado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424394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771990"/>
            <a:ext cx="2880320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Aletas Gomes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Aparelho de Klammt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Aparelho de protração mandibular -  APM 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Aparelho de Thurow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Aparelho extra-bucal 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Aparelho ortodôntico fixo metálico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Aparelho ortodôntico fixo metálico parcial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Aparelho protetor bucal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Aparelho removível com alças bionator invertida ou de Escheler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Arco lingual 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Arco Vestibular de Bumper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Barra transpalatina fixa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Barra transpalatina removível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Bionator de Balters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Blocos geminados de Clark - twinblock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Botão de Nance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Contenção fixa - por arcada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Disjuntor palatino - Hirax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Disjuntor palatino - Macnamara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Distalizador com </a:t>
            </a:r>
            <a:r>
              <a:rPr lang="pt-BR" sz="90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mola </a:t>
            </a:r>
            <a:r>
              <a:rPr lang="pt-BR" sz="90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nitino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Distalizador </a:t>
            </a: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Hilgers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Distalizador Distal </a:t>
            </a:r>
            <a:r>
              <a:rPr lang="pt-BR" sz="900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Jet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Distalizador Pendulo/Pendex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Distalizador tipo Jones Jig 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Documentação eletromiográfica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Gianelly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Grade palatina fixa </a:t>
            </a:r>
          </a:p>
        </p:txBody>
      </p:sp>
      <p:sp>
        <p:nvSpPr>
          <p:cNvPr id="3" name="Retângulo 2"/>
          <p:cNvSpPr/>
          <p:nvPr/>
        </p:nvSpPr>
        <p:spPr>
          <a:xfrm>
            <a:off x="3095836" y="771990"/>
            <a:ext cx="2880320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Grade palatina removível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Herbst </a:t>
            </a: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encapsulado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Implante ortodôntico 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Mantenedor de espaço fixo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Manutenção de aparelho ortodôntico - aparelho fixo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Manutenção de aparelho ortodôntico - aparelho ortopédico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Manutenção de aparelho ortodôntico - aparelho removível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Máscara facial -/o Delaire e Tração Reversa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Mentoneira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Modelador elástico de Bimler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Monobloco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Obtenção de modelos gnatostáticos de Planas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Pistas diretas de Planas - superior e inferior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Pistas indiretas de </a:t>
            </a:r>
            <a:r>
              <a:rPr lang="pt-BR" sz="900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Planas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Placa de contenção ortodôntica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Placa de distalização de molares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Placa de Hawley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Placa de Hawley - com torno expansor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Placa de mordida ortodôntica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Placa de </a:t>
            </a:r>
            <a:r>
              <a:rPr lang="pt-BR" sz="900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Schwarz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Placa de verticalização de caninos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Placa dupla de Sanders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Placa encapsulada de Maurício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Placa </a:t>
            </a:r>
            <a:r>
              <a:rPr lang="pt-BR" sz="900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lábio-ativa</a:t>
            </a:r>
            <a:endParaRPr lang="pt-BR" sz="900" dirty="0">
              <a:solidFill>
                <a:srgbClr val="00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012160" y="771990"/>
            <a:ext cx="2880320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Plano </a:t>
            </a: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anterior fixo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Plano inclinado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Quadrihélice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Realização de Batente para Fins Ortodônticos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Recolocação de mantenedor de espaço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Recuperador de espaço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Regulador de função de Frankel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Simões Network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Splinter</a:t>
            </a:r>
          </a:p>
        </p:txBody>
      </p:sp>
      <p:sp>
        <p:nvSpPr>
          <p:cNvPr id="5" name="Arredondar Retângulo em um Canto Diagonal 4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Verdana" pitchFamily="34" charset="0"/>
              </a:rPr>
              <a:t>Procedimentos adicionais – </a:t>
            </a:r>
            <a:r>
              <a:rPr lang="pt-BR" sz="1600" dirty="0" smtClean="0">
                <a:solidFill>
                  <a:srgbClr val="FF6600"/>
                </a:solidFill>
                <a:latin typeface="Verdana" pitchFamily="34" charset="0"/>
              </a:rPr>
              <a:t>Módulo Ortodontia</a:t>
            </a:r>
            <a:endParaRPr lang="pt-BR" sz="1600" dirty="0">
              <a:solidFill>
                <a:srgbClr val="FF66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689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de cantos arredondados 25"/>
          <p:cNvSpPr/>
          <p:nvPr/>
        </p:nvSpPr>
        <p:spPr>
          <a:xfrm>
            <a:off x="5206083" y="379809"/>
            <a:ext cx="1252266" cy="607765"/>
          </a:xfrm>
          <a:prstGeom prst="round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pt-BR" sz="1000" b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Empresarial</a:t>
            </a:r>
          </a:p>
        </p:txBody>
      </p:sp>
      <p:sp>
        <p:nvSpPr>
          <p:cNvPr id="2" name="Arredondar Retângulo em um Canto Diagonal 1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latin typeface="Verdana" pitchFamily="34" charset="0"/>
              </a:rPr>
              <a:t>Especial 20</a:t>
            </a:r>
            <a:endParaRPr lang="pt-BR" sz="1600" dirty="0">
              <a:latin typeface="Verdana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32000" y="796285"/>
            <a:ext cx="8280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Especial 20</a:t>
            </a:r>
          </a:p>
          <a:p>
            <a:pPr>
              <a:tabLst>
                <a:tab pos="534988" algn="l"/>
              </a:tabLst>
            </a:pPr>
            <a:r>
              <a:rPr lang="pt-BR" sz="1400" b="1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Rol ampliado </a:t>
            </a:r>
            <a:r>
              <a:rPr lang="pt-BR" sz="1400" b="1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  <a:r>
              <a:rPr lang="pt-BR" sz="1400" b="1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Prótese</a:t>
            </a:r>
          </a:p>
          <a:p>
            <a:pPr>
              <a:tabLst>
                <a:tab pos="534988" algn="l"/>
              </a:tabLst>
            </a:pPr>
            <a:endParaRPr lang="pt-BR" sz="14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t-BR" sz="1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Exemplos:</a:t>
            </a:r>
          </a:p>
          <a:p>
            <a:endParaRPr lang="pt-BR" sz="14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363" lvl="1" indent="-155575"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4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Prótese total</a:t>
            </a:r>
            <a:endParaRPr lang="pt-BR" sz="1400" b="1">
              <a:solidFill>
                <a:srgbClr val="FF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363" lvl="1" indent="-155575"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4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Prótese removível</a:t>
            </a:r>
          </a:p>
          <a:p>
            <a:pPr marL="360363" lvl="1" indent="-155575"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4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Prótese adesiva</a:t>
            </a:r>
          </a:p>
          <a:p>
            <a:pPr marL="360363" lvl="1" indent="-155575"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4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Prótese fixa</a:t>
            </a:r>
          </a:p>
          <a:p>
            <a:pPr marL="360363" lvl="1" indent="-155575"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4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Coroa em porcelana pura</a:t>
            </a:r>
            <a:endParaRPr lang="pt-BR" sz="1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319315" y="3528625"/>
            <a:ext cx="6505370" cy="1275373"/>
            <a:chOff x="532578" y="3404934"/>
            <a:chExt cx="6505370" cy="1275373"/>
          </a:xfrm>
        </p:grpSpPr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9598" y="3528572"/>
              <a:ext cx="960000" cy="720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5981248" y="4341753"/>
              <a:ext cx="10567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sz="800" b="1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Coroa em</a:t>
              </a:r>
              <a:endParaRPr lang="pt-BR" sz="800" b="1" dirty="0" smtClean="0">
                <a:solidFill>
                  <a:srgbClr val="00206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/>
              <a:r>
                <a:rPr lang="pt-BR" sz="800" b="1" dirty="0" smtClean="0">
                  <a:solidFill>
                    <a:srgbClr val="002060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porcelana pura</a:t>
              </a:r>
              <a:endParaRPr lang="pt-BR" sz="800" b="1" dirty="0">
                <a:solidFill>
                  <a:srgbClr val="00206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17" name="Imagem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23" b="17737"/>
            <a:stretch/>
          </p:blipFill>
          <p:spPr>
            <a:xfrm>
              <a:off x="532578" y="3471950"/>
              <a:ext cx="3855759" cy="900000"/>
            </a:xfrm>
            <a:prstGeom prst="rect">
              <a:avLst/>
            </a:prstGeom>
          </p:spPr>
        </p:pic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611560" y="4341753"/>
              <a:ext cx="902811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sz="800" b="1" dirty="0" smtClean="0">
                  <a:solidFill>
                    <a:srgbClr val="002060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Prótese Fixa</a:t>
              </a:r>
              <a:endParaRPr lang="pt-BR" sz="800" b="1" dirty="0">
                <a:solidFill>
                  <a:srgbClr val="00206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1902451" y="4341753"/>
              <a:ext cx="111601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sz="800" b="1" dirty="0" smtClean="0">
                  <a:solidFill>
                    <a:srgbClr val="002060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Prótese Adesiva</a:t>
              </a:r>
              <a:endParaRPr lang="pt-BR" sz="800" b="1" dirty="0">
                <a:solidFill>
                  <a:srgbClr val="00206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3203848" y="4341753"/>
              <a:ext cx="126509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sz="800" b="1" dirty="0" smtClean="0">
                  <a:solidFill>
                    <a:srgbClr val="002060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Prótese Removível</a:t>
              </a:r>
              <a:endParaRPr lang="pt-BR" sz="800" b="1" dirty="0">
                <a:solidFill>
                  <a:srgbClr val="00206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22" name="Imagem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5885" y="3404934"/>
              <a:ext cx="1117241" cy="900000"/>
            </a:xfrm>
            <a:prstGeom prst="rect">
              <a:avLst/>
            </a:prstGeom>
          </p:spPr>
        </p:pic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4656232" y="4341753"/>
              <a:ext cx="954107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sz="800" b="1" dirty="0" smtClean="0">
                  <a:solidFill>
                    <a:srgbClr val="002060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Prótese Total</a:t>
              </a:r>
              <a:endParaRPr lang="pt-BR" sz="800" b="1" dirty="0">
                <a:solidFill>
                  <a:srgbClr val="00206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6804248" y="843558"/>
            <a:ext cx="2153115" cy="2916183"/>
            <a:chOff x="6688138" y="1275607"/>
            <a:chExt cx="2153115" cy="2916183"/>
          </a:xfrm>
        </p:grpSpPr>
        <p:grpSp>
          <p:nvGrpSpPr>
            <p:cNvPr id="31" name="Grupo 30"/>
            <p:cNvGrpSpPr/>
            <p:nvPr/>
          </p:nvGrpSpPr>
          <p:grpSpPr>
            <a:xfrm>
              <a:off x="6688138" y="1275607"/>
              <a:ext cx="1836000" cy="1806772"/>
              <a:chOff x="6257692" y="1275607"/>
              <a:chExt cx="1836000" cy="1806772"/>
            </a:xfrm>
          </p:grpSpPr>
          <p:pic>
            <p:nvPicPr>
              <p:cNvPr id="32" name="Imagem 3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97301" y="1275607"/>
                <a:ext cx="1735091" cy="1800000"/>
              </a:xfrm>
              <a:prstGeom prst="rect">
                <a:avLst/>
              </a:prstGeom>
            </p:spPr>
          </p:pic>
          <p:sp>
            <p:nvSpPr>
              <p:cNvPr id="33" name="CaixaDeTexto 32"/>
              <p:cNvSpPr txBox="1"/>
              <p:nvPr/>
            </p:nvSpPr>
            <p:spPr>
              <a:xfrm rot="120000">
                <a:off x="6257692" y="1451163"/>
                <a:ext cx="1836000" cy="1631216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1000" b="1">
                    <a:solidFill>
                      <a:srgbClr val="FF6600"/>
                    </a:solidFill>
                    <a:latin typeface="Segoe Print" pitchFamily="2" charset="0"/>
                    <a:cs typeface="MV Boli" pitchFamily="2" charset="0"/>
                  </a:rPr>
                  <a:t>Aparelho grátis</a:t>
                </a:r>
                <a:r>
                  <a:rPr lang="pt-BR" sz="1000">
                    <a:solidFill>
                      <a:srgbClr val="000066"/>
                    </a:solidFill>
                    <a:latin typeface="Segoe Print" pitchFamily="2" charset="0"/>
                    <a:cs typeface="MV Boli" pitchFamily="2" charset="0"/>
                  </a:rPr>
                  <a:t>, mediante pagamento, com desconto, da manutenção direto ao credenciado.</a:t>
                </a:r>
              </a:p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1000">
                    <a:solidFill>
                      <a:srgbClr val="000066"/>
                    </a:solidFill>
                    <a:latin typeface="Segoe Print" pitchFamily="2" charset="0"/>
                    <a:cs typeface="MV Boli" pitchFamily="2" charset="0"/>
                  </a:rPr>
                  <a:t>Desconto na </a:t>
                </a:r>
                <a:r>
                  <a:rPr lang="pt-BR" sz="1000" b="1">
                    <a:solidFill>
                      <a:srgbClr val="FF6600"/>
                    </a:solidFill>
                    <a:latin typeface="Segoe Print" pitchFamily="2" charset="0"/>
                    <a:cs typeface="MV Boli" pitchFamily="2" charset="0"/>
                  </a:rPr>
                  <a:t>documentação ortodôntica </a:t>
                </a:r>
                <a:r>
                  <a:rPr lang="pt-BR" sz="1000">
                    <a:solidFill>
                      <a:srgbClr val="000066"/>
                    </a:solidFill>
                    <a:latin typeface="Segoe Print" pitchFamily="2" charset="0"/>
                    <a:cs typeface="MV Boli" pitchFamily="2" charset="0"/>
                  </a:rPr>
                  <a:t>na rede credenciada.</a:t>
                </a:r>
                <a:endParaRPr lang="en-US" sz="1000" kern="0" dirty="0">
                  <a:solidFill>
                    <a:srgbClr val="000066"/>
                  </a:solidFill>
                  <a:latin typeface="Segoe Print" pitchFamily="2" charset="0"/>
                  <a:ea typeface="ＭＳ Ｐゴシック"/>
                </a:endParaRPr>
              </a:p>
            </p:txBody>
          </p:sp>
        </p:grpSp>
        <p:grpSp>
          <p:nvGrpSpPr>
            <p:cNvPr id="34" name="Grupo 33"/>
            <p:cNvGrpSpPr/>
            <p:nvPr/>
          </p:nvGrpSpPr>
          <p:grpSpPr>
            <a:xfrm>
              <a:off x="7581253" y="2931790"/>
              <a:ext cx="1260000" cy="1260000"/>
              <a:chOff x="6521983" y="1551316"/>
              <a:chExt cx="1260000" cy="1260000"/>
            </a:xfrm>
          </p:grpSpPr>
          <p:pic>
            <p:nvPicPr>
              <p:cNvPr id="35" name="Imagem 3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1983" y="1551316"/>
                <a:ext cx="1260000" cy="1260000"/>
              </a:xfrm>
              <a:prstGeom prst="rect">
                <a:avLst/>
              </a:prstGeom>
            </p:spPr>
          </p:pic>
          <p:sp>
            <p:nvSpPr>
              <p:cNvPr id="36" name="CaixaDeTexto 35"/>
              <p:cNvSpPr txBox="1"/>
              <p:nvPr/>
            </p:nvSpPr>
            <p:spPr>
              <a:xfrm rot="120000">
                <a:off x="6551802" y="1672068"/>
                <a:ext cx="1188000" cy="108000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BR" sz="1000" kern="0">
                    <a:solidFill>
                      <a:srgbClr val="002060"/>
                    </a:solidFill>
                    <a:latin typeface="Segoe Print" pitchFamily="2" charset="0"/>
                  </a:rPr>
                  <a:t>Descontos em </a:t>
                </a:r>
                <a:r>
                  <a:rPr lang="pt-BR" sz="1000" kern="0" smtClean="0">
                    <a:solidFill>
                      <a:srgbClr val="002060"/>
                    </a:solidFill>
                    <a:latin typeface="Segoe Print" pitchFamily="2" charset="0"/>
                  </a:rPr>
                  <a:t> </a:t>
                </a:r>
                <a:r>
                  <a:rPr lang="pt-BR" sz="1000" b="1" kern="0">
                    <a:solidFill>
                      <a:srgbClr val="FF6600"/>
                    </a:solidFill>
                    <a:latin typeface="Segoe Print" pitchFamily="2" charset="0"/>
                  </a:rPr>
                  <a:t>implantes</a:t>
                </a:r>
                <a:r>
                  <a:rPr lang="pt-BR" sz="1000" kern="0">
                    <a:solidFill>
                      <a:srgbClr val="002060"/>
                    </a:solidFill>
                    <a:latin typeface="Segoe Print" pitchFamily="2" charset="0"/>
                  </a:rPr>
                  <a:t> com pagamento direto ao credenciado</a:t>
                </a:r>
                <a:endParaRPr lang="pt-BR" sz="1000" kern="0" dirty="0">
                  <a:solidFill>
                    <a:srgbClr val="002060"/>
                  </a:solidFill>
                  <a:latin typeface="Segoe Print" pitchFamily="2" charset="0"/>
                </a:endParaRPr>
              </a:p>
            </p:txBody>
          </p:sp>
        </p:grpSp>
      </p:grpSp>
      <p:sp>
        <p:nvSpPr>
          <p:cNvPr id="25" name="Mais 24">
            <a:hlinkClick r:id="rId7" action="ppaction://hlinksldjump"/>
          </p:cNvPr>
          <p:cNvSpPr/>
          <p:nvPr/>
        </p:nvSpPr>
        <p:spPr>
          <a:xfrm>
            <a:off x="8820472" y="4536280"/>
            <a:ext cx="288032" cy="267718"/>
          </a:xfrm>
          <a:prstGeom prst="mathPlus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pt-BR" sz="800" b="1" spc="150" smtClean="0">
              <a:ln w="11430"/>
              <a:solidFill>
                <a:schemeClr val="bg1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12790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edondar Retângulo em um Canto Diagonal 4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Verdana" pitchFamily="34" charset="0"/>
              </a:rPr>
              <a:t>Procedimentos adicionais – </a:t>
            </a:r>
            <a:r>
              <a:rPr lang="pt-BR" sz="1600" dirty="0" smtClean="0">
                <a:solidFill>
                  <a:srgbClr val="FF6600"/>
                </a:solidFill>
                <a:latin typeface="Verdana" pitchFamily="34" charset="0"/>
              </a:rPr>
              <a:t>Módulo Prótese</a:t>
            </a:r>
            <a:endParaRPr lang="pt-BR" sz="1600" dirty="0">
              <a:solidFill>
                <a:srgbClr val="FF6600"/>
              </a:solidFill>
              <a:latin typeface="Verdana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79512" y="771990"/>
            <a:ext cx="2880320" cy="41088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Attachment - por elemento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Casquete de moldagem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Conserto em prótese parcial removível (em consultório e em laboratório) 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Conserto em prótese parcial removível (exclusivamente em consultório) 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Conserto em prótese total (em consultório e em laboratório) 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Conserto em prótese total (exclusivamente em consultório) 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Coroa 3/4 ou 4/5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Coroa total acrílica prensada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Coroa total em cerâmica pura 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Coroa total metalo cerâmica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Coroa total metalo plástica – cerômero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Coroa total metalo plástica – resina acrílica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Coroa Veneer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Diagnóstico por meio de enceramento 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Faceta em Art Glass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Faceta em cerâmica pura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Faceta em cerômero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Guia cirúrgico para prótese total </a:t>
            </a:r>
            <a:r>
              <a:rPr lang="pt-BR" sz="900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imediata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Jig ou Front plato - Órtese </a:t>
            </a:r>
            <a:r>
              <a:rPr lang="pt-BR" sz="900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Reposicionadora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Núcleo Cerâmico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Núcleo de Fibra de Vidro/Carbono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Onlay de Resina Indireta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Órtese miorrelaxante (placa oclusal estabilizadora</a:t>
            </a:r>
            <a:r>
              <a:rPr lang="pt-BR" sz="900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pt-BR" sz="900" dirty="0">
              <a:solidFill>
                <a:srgbClr val="00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095836" y="771990"/>
            <a:ext cx="2880320" cy="41088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Órtese </a:t>
            </a: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reposicionadora (placa oclusal reposicionadora)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Placa oclusal resiliente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Planejamento em Prótese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Prótese fixa adesiva direta (provisória)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Prótese fixa adesiva em cerômero livre de metal (metal free)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Prótese fixa adesiva indireta em metalo cerâmica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Prótese fixa adesiva indireta em metalo plástica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Prótese parcial fixa em cerômero livre de metal (metal free)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Prótese parcial fixa em metalo cerâmica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Prótese parcial fixa em metalo </a:t>
            </a:r>
            <a:r>
              <a:rPr lang="pt-BR" sz="900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plástica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Prótese parcial fixa In Ceran livre de metal (metal free</a:t>
            </a:r>
            <a:r>
              <a:rPr lang="pt-BR" sz="900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Prótese parcial fixa provisória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Prótese parcial fixa provisória em carga </a:t>
            </a:r>
            <a:r>
              <a:rPr lang="pt-BR" sz="900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imediata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Prótese Parcial Removível Caracterizada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Prótese parcial removível com encaixes de precisão ou de semi precisão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Prótese parcial removível com grampos bilateral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Prótese parcial removível provisória em acrílico com ou sem grampos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Prótese </a:t>
            </a:r>
            <a:r>
              <a:rPr lang="pt-BR" sz="900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total</a:t>
            </a:r>
            <a:endParaRPr lang="pt-BR" sz="900" dirty="0">
              <a:solidFill>
                <a:srgbClr val="00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012160" y="771990"/>
            <a:ext cx="288032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Prótese </a:t>
            </a: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total imediata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Prótese total incolor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Prótese total caracterizada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Provisório para Faceta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Provisório para Inlay/Onlay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Reembasamento de prótese total ou parcial - imediato (em consultório)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Reembasamento de prótese total ou parcial - mediato (em laboratório)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Restauração em cerâmica pura - inlay 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Restauração em cerâmica pura - onlay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Restauração em cerômero - inlay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Restauração em cerômero - onlay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Restauração em resina (indireta) - Inlay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Restauração em resina (indireta) - Onlay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Ponto de solda</a:t>
            </a:r>
          </a:p>
        </p:txBody>
      </p:sp>
    </p:spTree>
    <p:extLst>
      <p:ext uri="{BB962C8B-B14F-4D97-AF65-F5344CB8AC3E}">
        <p14:creationId xmlns:p14="http://schemas.microsoft.com/office/powerpoint/2010/main" val="186483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de cantos arredondados 23"/>
          <p:cNvSpPr/>
          <p:nvPr/>
        </p:nvSpPr>
        <p:spPr>
          <a:xfrm>
            <a:off x="5206083" y="379809"/>
            <a:ext cx="1252266" cy="607765"/>
          </a:xfrm>
          <a:prstGeom prst="round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pt-BR" sz="1000" b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Empresarial</a:t>
            </a:r>
          </a:p>
        </p:txBody>
      </p:sp>
      <p:sp>
        <p:nvSpPr>
          <p:cNvPr id="2" name="Arredondar Retângulo em um Canto Diagonal 1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latin typeface="Verdana" pitchFamily="34" charset="0"/>
              </a:rPr>
              <a:t>Executivo 20</a:t>
            </a:r>
            <a:endParaRPr lang="pt-BR" sz="1600" dirty="0">
              <a:latin typeface="Verdana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32000" y="796285"/>
            <a:ext cx="8280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Executivo 20</a:t>
            </a:r>
          </a:p>
          <a:p>
            <a:pPr>
              <a:tabLst>
                <a:tab pos="534988" algn="l"/>
              </a:tabLst>
            </a:pPr>
            <a:r>
              <a:rPr lang="pt-BR" sz="1400" b="1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Rol Ampliado </a:t>
            </a:r>
            <a:r>
              <a:rPr lang="pt-BR" sz="1400" b="1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 </a:t>
            </a:r>
            <a:r>
              <a:rPr lang="pt-BR" sz="1400" b="1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Prótese </a:t>
            </a:r>
            <a:r>
              <a:rPr lang="pt-BR" sz="1400" b="1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  <a:r>
              <a:rPr lang="pt-BR" sz="1400" b="1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Ortodontia</a:t>
            </a:r>
          </a:p>
          <a:p>
            <a:endParaRPr lang="pt-BR" sz="14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t-BR" sz="1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Exemplo:</a:t>
            </a:r>
          </a:p>
          <a:p>
            <a:endParaRPr lang="pt-BR" sz="14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363" lvl="1" indent="-155575"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Clareamento </a:t>
            </a:r>
            <a:r>
              <a:rPr lang="pt-BR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dentário caseiro</a:t>
            </a:r>
          </a:p>
          <a:p>
            <a:pPr marL="360363" lvl="1" indent="-155575"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Placa </a:t>
            </a:r>
            <a:r>
              <a:rPr lang="pt-BR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Acetato para Clareamento Caseiro</a:t>
            </a:r>
          </a:p>
          <a:p>
            <a:pPr marL="360363" lvl="1" indent="-155575"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Aplicação de laser </a:t>
            </a:r>
            <a:r>
              <a:rPr lang="pt-BR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terapêutico</a:t>
            </a:r>
            <a:endParaRPr lang="pt-BR" sz="1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tângulo 8">
            <a:hlinkClick r:id="rId3" action="ppaction://hlinksldjump"/>
          </p:cNvPr>
          <p:cNvSpPr/>
          <p:nvPr/>
        </p:nvSpPr>
        <p:spPr>
          <a:xfrm>
            <a:off x="611560" y="2499742"/>
            <a:ext cx="3060000" cy="338901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2263761" y="3358281"/>
            <a:ext cx="4616479" cy="1301701"/>
            <a:chOff x="2195736" y="3358281"/>
            <a:chExt cx="4616479" cy="1301701"/>
          </a:xfrm>
        </p:grpSpPr>
        <p:grpSp>
          <p:nvGrpSpPr>
            <p:cNvPr id="18" name="Grupo 17"/>
            <p:cNvGrpSpPr/>
            <p:nvPr/>
          </p:nvGrpSpPr>
          <p:grpSpPr>
            <a:xfrm>
              <a:off x="2195736" y="3358281"/>
              <a:ext cx="1200000" cy="1125268"/>
              <a:chOff x="2195736" y="3097057"/>
              <a:chExt cx="1200000" cy="1125268"/>
            </a:xfrm>
          </p:grpSpPr>
          <p:pic>
            <p:nvPicPr>
              <p:cNvPr id="16" name="Imagem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5736" y="3097057"/>
                <a:ext cx="1200000" cy="90000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17" name="Text Box 7"/>
              <p:cNvSpPr txBox="1">
                <a:spLocks noChangeArrowheads="1"/>
              </p:cNvSpPr>
              <p:nvPr/>
            </p:nvSpPr>
            <p:spPr bwMode="auto">
              <a:xfrm>
                <a:off x="2195736" y="4006881"/>
                <a:ext cx="1199367" cy="215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800" b="1" dirty="0" smtClean="0">
                    <a:solidFill>
                      <a:srgbClr val="002060"/>
                    </a:solidFill>
                    <a:effectLst/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Laser terapêutico</a:t>
                </a:r>
                <a:endParaRPr lang="pt-BR" sz="800" b="1" dirty="0">
                  <a:solidFill>
                    <a:srgbClr val="002060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23" name="Grupo 22"/>
            <p:cNvGrpSpPr/>
            <p:nvPr/>
          </p:nvGrpSpPr>
          <p:grpSpPr>
            <a:xfrm>
              <a:off x="3779556" y="3358281"/>
              <a:ext cx="1372491" cy="1301701"/>
              <a:chOff x="5151931" y="3016881"/>
              <a:chExt cx="1372491" cy="1301701"/>
            </a:xfrm>
          </p:grpSpPr>
          <p:pic>
            <p:nvPicPr>
              <p:cNvPr id="12" name="Imagem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57505" y="3016881"/>
                <a:ext cx="1361345" cy="108000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22" name="Text Box 7"/>
              <p:cNvSpPr txBox="1">
                <a:spLocks noChangeArrowheads="1"/>
              </p:cNvSpPr>
              <p:nvPr/>
            </p:nvSpPr>
            <p:spPr bwMode="auto">
              <a:xfrm>
                <a:off x="5151931" y="4103138"/>
                <a:ext cx="1372491" cy="2154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800" b="1" dirty="0">
                    <a:solidFill>
                      <a:srgbClr val="00206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C</a:t>
                </a:r>
                <a:r>
                  <a:rPr lang="pt-BR" sz="800" b="1" smtClean="0">
                    <a:solidFill>
                      <a:srgbClr val="002060"/>
                    </a:solidFill>
                    <a:effectLst/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lareamento </a:t>
                </a:r>
                <a:r>
                  <a:rPr lang="pt-BR" sz="800" b="1" dirty="0" smtClean="0">
                    <a:solidFill>
                      <a:srgbClr val="002060"/>
                    </a:solidFill>
                    <a:effectLst/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caseiro</a:t>
                </a:r>
                <a:endParaRPr lang="pt-BR" sz="800" b="1" dirty="0">
                  <a:solidFill>
                    <a:srgbClr val="002060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13" name="Grupo 12"/>
            <p:cNvGrpSpPr/>
            <p:nvPr/>
          </p:nvGrpSpPr>
          <p:grpSpPr>
            <a:xfrm>
              <a:off x="5452548" y="3358281"/>
              <a:ext cx="1359667" cy="1228730"/>
              <a:chOff x="1073025" y="3058115"/>
              <a:chExt cx="1359667" cy="1228730"/>
            </a:xfrm>
          </p:grpSpPr>
          <p:pic>
            <p:nvPicPr>
              <p:cNvPr id="14" name="Imagem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0753" y="3058115"/>
                <a:ext cx="1184213" cy="90000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15" name="Text Box 7"/>
              <p:cNvSpPr txBox="1">
                <a:spLocks noChangeArrowheads="1"/>
              </p:cNvSpPr>
              <p:nvPr/>
            </p:nvSpPr>
            <p:spPr bwMode="auto">
              <a:xfrm>
                <a:off x="1073025" y="3948291"/>
                <a:ext cx="1359667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800" b="1" dirty="0" smtClean="0">
                    <a:solidFill>
                      <a:srgbClr val="002060"/>
                    </a:solidFill>
                    <a:effectLst/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Kit </a:t>
                </a:r>
                <a:r>
                  <a:rPr lang="pt-BR" sz="800" b="1" smtClean="0">
                    <a:solidFill>
                      <a:srgbClr val="002060"/>
                    </a:solidFill>
                    <a:effectLst/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de </a:t>
                </a:r>
              </a:p>
              <a:p>
                <a:pPr algn="ctr"/>
                <a:r>
                  <a:rPr lang="pt-BR" sz="800" b="1" smtClean="0">
                    <a:solidFill>
                      <a:srgbClr val="002060"/>
                    </a:solidFill>
                    <a:effectLst/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clareamento </a:t>
                </a:r>
                <a:r>
                  <a:rPr lang="pt-BR" sz="800" b="1" dirty="0" smtClean="0">
                    <a:solidFill>
                      <a:srgbClr val="002060"/>
                    </a:solidFill>
                    <a:effectLst/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caseiro</a:t>
                </a:r>
                <a:endParaRPr lang="pt-BR" sz="800" b="1" dirty="0">
                  <a:solidFill>
                    <a:srgbClr val="002060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</p:grpSp>
      <p:grpSp>
        <p:nvGrpSpPr>
          <p:cNvPr id="25" name="Grupo 24"/>
          <p:cNvGrpSpPr/>
          <p:nvPr/>
        </p:nvGrpSpPr>
        <p:grpSpPr>
          <a:xfrm>
            <a:off x="6444208" y="1455766"/>
            <a:ext cx="1260000" cy="1275145"/>
            <a:chOff x="6521983" y="1407300"/>
            <a:chExt cx="1260000" cy="1275145"/>
          </a:xfrm>
        </p:grpSpPr>
        <p:pic>
          <p:nvPicPr>
            <p:cNvPr id="26" name="Imagem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1983" y="1407300"/>
              <a:ext cx="1260000" cy="1260000"/>
            </a:xfrm>
            <a:prstGeom prst="rect">
              <a:avLst/>
            </a:prstGeom>
          </p:spPr>
        </p:pic>
        <p:sp>
          <p:nvSpPr>
            <p:cNvPr id="27" name="CaixaDeTexto 26"/>
            <p:cNvSpPr txBox="1"/>
            <p:nvPr/>
          </p:nvSpPr>
          <p:spPr>
            <a:xfrm rot="120000">
              <a:off x="6542352" y="1494445"/>
              <a:ext cx="1188000" cy="118800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1000" kern="0">
                  <a:solidFill>
                    <a:srgbClr val="002060"/>
                  </a:solidFill>
                  <a:latin typeface="Segoe Print" pitchFamily="2" charset="0"/>
                </a:rPr>
                <a:t>Descontos </a:t>
              </a:r>
              <a:r>
                <a:rPr lang="pt-BR" sz="1000" kern="0" smtClean="0">
                  <a:solidFill>
                    <a:srgbClr val="002060"/>
                  </a:solidFill>
                  <a:latin typeface="Segoe Print" pitchFamily="2" charset="0"/>
                </a:rPr>
                <a:t>em  </a:t>
              </a:r>
              <a:r>
                <a:rPr lang="pt-BR" sz="1000" b="1" kern="0">
                  <a:solidFill>
                    <a:srgbClr val="FF6600"/>
                  </a:solidFill>
                  <a:latin typeface="Segoe Print" pitchFamily="2" charset="0"/>
                </a:rPr>
                <a:t>implantes</a:t>
              </a:r>
              <a:r>
                <a:rPr lang="pt-BR" sz="1000" kern="0">
                  <a:solidFill>
                    <a:srgbClr val="002060"/>
                  </a:solidFill>
                  <a:latin typeface="Segoe Print" pitchFamily="2" charset="0"/>
                </a:rPr>
                <a:t> com pagamento direto ao credenciado</a:t>
              </a:r>
              <a:endParaRPr lang="pt-BR" sz="1000" kern="0" dirty="0">
                <a:solidFill>
                  <a:srgbClr val="002060"/>
                </a:solidFill>
                <a:latin typeface="Segoe Print" pitchFamily="2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778624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edondar Retângulo em um Canto Diagonal 1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latin typeface="Verdana" pitchFamily="34" charset="0"/>
              </a:rPr>
              <a:t>Excelência em Gestão de </a:t>
            </a:r>
            <a:r>
              <a:rPr lang="pt-BR" sz="1600" dirty="0" smtClean="0">
                <a:solidFill>
                  <a:srgbClr val="FF6600"/>
                </a:solidFill>
                <a:latin typeface="Verdana" pitchFamily="34" charset="0"/>
              </a:rPr>
              <a:t>Saúde</a:t>
            </a:r>
          </a:p>
        </p:txBody>
      </p:sp>
      <p:pic>
        <p:nvPicPr>
          <p:cNvPr id="4" name="Imagem 3" descr="maça.png"/>
          <p:cNvPicPr>
            <a:picLocks noChangeAspect="1"/>
          </p:cNvPicPr>
          <p:nvPr/>
        </p:nvPicPr>
        <p:blipFill>
          <a:blip r:embed="rId3" cstate="print"/>
          <a:srcRect l="10626" t="55251" r="53149"/>
          <a:stretch>
            <a:fillRect/>
          </a:stretch>
        </p:blipFill>
        <p:spPr bwMode="auto">
          <a:xfrm>
            <a:off x="291118" y="771550"/>
            <a:ext cx="1114839" cy="103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upo 12"/>
          <p:cNvGrpSpPr>
            <a:grpSpLocks noChangeAspect="1"/>
          </p:cNvGrpSpPr>
          <p:nvPr/>
        </p:nvGrpSpPr>
        <p:grpSpPr>
          <a:xfrm>
            <a:off x="-504495" y="1979785"/>
            <a:ext cx="1692000" cy="1024013"/>
            <a:chOff x="-172303" y="773636"/>
            <a:chExt cx="2213227" cy="1339464"/>
          </a:xfrm>
        </p:grpSpPr>
        <p:pic>
          <p:nvPicPr>
            <p:cNvPr id="5" name="Imagem 32" descr="fundo.png"/>
            <p:cNvPicPr>
              <a:picLocks noChangeAspect="1"/>
            </p:cNvPicPr>
            <p:nvPr/>
          </p:nvPicPr>
          <p:blipFill>
            <a:blip r:embed="rId4" cstate="print"/>
            <a:srcRect t="19295"/>
            <a:stretch>
              <a:fillRect/>
            </a:stretch>
          </p:blipFill>
          <p:spPr bwMode="auto">
            <a:xfrm>
              <a:off x="-172303" y="773636"/>
              <a:ext cx="2213227" cy="1339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Imagem 5" descr="desenho.png"/>
            <p:cNvPicPr>
              <a:picLocks noChangeAspect="1"/>
            </p:cNvPicPr>
            <p:nvPr/>
          </p:nvPicPr>
          <p:blipFill>
            <a:blip r:embed="rId5" cstate="print"/>
            <a:srcRect l="68234" t="49413"/>
            <a:stretch>
              <a:fillRect/>
            </a:stretch>
          </p:blipFill>
          <p:spPr bwMode="auto">
            <a:xfrm>
              <a:off x="1337763" y="1272077"/>
              <a:ext cx="703161" cy="839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Grupo 17"/>
          <p:cNvGrpSpPr/>
          <p:nvPr/>
        </p:nvGrpSpPr>
        <p:grpSpPr>
          <a:xfrm>
            <a:off x="554382" y="3601779"/>
            <a:ext cx="851575" cy="857860"/>
            <a:chOff x="1187505" y="3997730"/>
            <a:chExt cx="851575" cy="857860"/>
          </a:xfrm>
        </p:grpSpPr>
        <p:pic>
          <p:nvPicPr>
            <p:cNvPr id="11" name="Picture 1" descr="Z:\SulAmerica\SulAmerica Day\PNG\luana\s04_luana.png"/>
            <p:cNvPicPr>
              <a:picLocks noChangeAspect="1" noChangeArrowheads="1"/>
            </p:cNvPicPr>
            <p:nvPr/>
          </p:nvPicPr>
          <p:blipFill>
            <a:blip r:embed="rId6" cstate="print"/>
            <a:srcRect l="1299" t="11082" r="83118" b="67445"/>
            <a:stretch>
              <a:fillRect/>
            </a:stretch>
          </p:blipFill>
          <p:spPr bwMode="auto">
            <a:xfrm>
              <a:off x="1600456" y="3997730"/>
              <a:ext cx="232230" cy="239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" descr="Z:\SulAmerica\SulAmerica Day\PNG\luana\s04_luana.png"/>
            <p:cNvPicPr>
              <a:picLocks noChangeAspect="1" noChangeArrowheads="1"/>
            </p:cNvPicPr>
            <p:nvPr/>
          </p:nvPicPr>
          <p:blipFill>
            <a:blip r:embed="rId6" cstate="print"/>
            <a:srcRect l="30389" t="9697" r="22726"/>
            <a:stretch>
              <a:fillRect/>
            </a:stretch>
          </p:blipFill>
          <p:spPr bwMode="auto">
            <a:xfrm flipH="1">
              <a:off x="1187505" y="4000262"/>
              <a:ext cx="591998" cy="855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" descr="Z:\SulAmerica\SulAmerica Day\PNG\luana\s04_luana.png"/>
            <p:cNvPicPr>
              <a:picLocks noChangeAspect="1" noChangeArrowheads="1"/>
            </p:cNvPicPr>
            <p:nvPr/>
          </p:nvPicPr>
          <p:blipFill>
            <a:blip r:embed="rId6" cstate="print"/>
            <a:srcRect l="1299" t="11082" r="83118" b="67445"/>
            <a:stretch>
              <a:fillRect/>
            </a:stretch>
          </p:blipFill>
          <p:spPr bwMode="auto">
            <a:xfrm>
              <a:off x="1806850" y="3997730"/>
              <a:ext cx="232230" cy="239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upo 6"/>
          <p:cNvGrpSpPr/>
          <p:nvPr/>
        </p:nvGrpSpPr>
        <p:grpSpPr>
          <a:xfrm>
            <a:off x="1619672" y="1923678"/>
            <a:ext cx="4788532" cy="830507"/>
            <a:chOff x="2040924" y="2232443"/>
            <a:chExt cx="4788532" cy="830507"/>
          </a:xfrm>
        </p:grpSpPr>
        <p:sp>
          <p:nvSpPr>
            <p:cNvPr id="29" name="CaixaDeTexto 28"/>
            <p:cNvSpPr txBox="1">
              <a:spLocks noChangeArrowheads="1"/>
            </p:cNvSpPr>
            <p:nvPr/>
          </p:nvSpPr>
          <p:spPr bwMode="auto">
            <a:xfrm>
              <a:off x="2040924" y="2485869"/>
              <a:ext cx="4788532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82563" indent="-182563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marL="266700" lvl="1" indent="-174625" eaLnBrk="1" hangingPunct="1">
                <a:spcBef>
                  <a:spcPts val="0"/>
                </a:spcBef>
                <a:spcAft>
                  <a:spcPts val="0"/>
                </a:spcAft>
                <a:buClr>
                  <a:srgbClr val="FF6600"/>
                </a:buClr>
                <a:buSzPct val="110000"/>
                <a:buFont typeface="Arial" pitchFamily="34" charset="0"/>
                <a:buChar char="•"/>
              </a:pPr>
              <a:r>
                <a:rPr lang="pt-BR" sz="1050" dirty="0" smtClean="0">
                  <a:solidFill>
                    <a:srgbClr val="000066"/>
                  </a:solidFill>
                  <a:latin typeface="Verdana" pitchFamily="34" charset="0"/>
                </a:rPr>
                <a:t>Relatórios Gerenciais;</a:t>
              </a:r>
            </a:p>
            <a:p>
              <a:pPr marL="266700" lvl="1" indent="-174625" eaLnBrk="1" hangingPunct="1">
                <a:spcBef>
                  <a:spcPts val="0"/>
                </a:spcBef>
                <a:spcAft>
                  <a:spcPts val="0"/>
                </a:spcAft>
                <a:buClr>
                  <a:srgbClr val="FF6600"/>
                </a:buClr>
                <a:buSzPct val="110000"/>
                <a:buFont typeface="Arial" pitchFamily="34" charset="0"/>
                <a:buChar char="•"/>
              </a:pPr>
              <a:r>
                <a:rPr lang="pt-BR" sz="1050" dirty="0" smtClean="0">
                  <a:solidFill>
                    <a:srgbClr val="000066"/>
                  </a:solidFill>
                  <a:latin typeface="Verdana" pitchFamily="34" charset="0"/>
                </a:rPr>
                <a:t>Consultores Especializados;</a:t>
              </a:r>
            </a:p>
            <a:p>
              <a:pPr marL="266700" lvl="1" indent="-174625" eaLnBrk="1" hangingPunct="1">
                <a:spcBef>
                  <a:spcPts val="0"/>
                </a:spcBef>
                <a:spcAft>
                  <a:spcPts val="0"/>
                </a:spcAft>
                <a:buClr>
                  <a:srgbClr val="FF6600"/>
                </a:buClr>
                <a:buSzPct val="110000"/>
                <a:buFont typeface="Arial" pitchFamily="34" charset="0"/>
                <a:buChar char="•"/>
              </a:pPr>
              <a:r>
                <a:rPr lang="pt-BR" sz="1050" dirty="0" smtClean="0">
                  <a:solidFill>
                    <a:srgbClr val="000066"/>
                  </a:solidFill>
                  <a:latin typeface="Verdana" pitchFamily="34" charset="0"/>
                </a:rPr>
                <a:t>Ferramentas </a:t>
              </a:r>
              <a:r>
                <a:rPr lang="pt-BR" sz="1050" dirty="0">
                  <a:solidFill>
                    <a:srgbClr val="000066"/>
                  </a:solidFill>
                  <a:latin typeface="Verdana" pitchFamily="34" charset="0"/>
                </a:rPr>
                <a:t>para Gestão do RH  (MECSAS e Saúde Online).</a:t>
              </a: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2112932" y="2232443"/>
              <a:ext cx="193995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Bef>
                  <a:spcPts val="0"/>
                </a:spcBef>
                <a:spcAft>
                  <a:spcPts val="0"/>
                </a:spcAft>
                <a:buClr>
                  <a:srgbClr val="FF6600"/>
                </a:buClr>
                <a:buSzPct val="110000"/>
              </a:pPr>
              <a:r>
                <a:rPr lang="pt-BR" sz="1100" b="1" dirty="0">
                  <a:solidFill>
                    <a:srgbClr val="FF6600"/>
                  </a:solidFill>
                  <a:latin typeface="Verdana" pitchFamily="34" charset="0"/>
                </a:rPr>
                <a:t>Gestão Compartilhada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1619672" y="869248"/>
            <a:ext cx="7103076" cy="837674"/>
            <a:chOff x="2040924" y="859384"/>
            <a:chExt cx="7103076" cy="837674"/>
          </a:xfrm>
        </p:grpSpPr>
        <p:sp>
          <p:nvSpPr>
            <p:cNvPr id="9" name="CaixaDeTexto 8"/>
            <p:cNvSpPr txBox="1">
              <a:spLocks noChangeArrowheads="1"/>
            </p:cNvSpPr>
            <p:nvPr/>
          </p:nvSpPr>
          <p:spPr bwMode="auto">
            <a:xfrm>
              <a:off x="2040924" y="1119977"/>
              <a:ext cx="7103076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82563" indent="-182563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marL="266700" lvl="1" indent="-174625" eaLnBrk="1" hangingPunct="1">
                <a:spcBef>
                  <a:spcPts val="0"/>
                </a:spcBef>
                <a:spcAft>
                  <a:spcPts val="0"/>
                </a:spcAft>
                <a:buClr>
                  <a:srgbClr val="FF6600"/>
                </a:buClr>
                <a:buSzPct val="110000"/>
                <a:buFont typeface="Arial" pitchFamily="34" charset="0"/>
                <a:buChar char="•"/>
                <a:tabLst>
                  <a:tab pos="2867025" algn="l"/>
                </a:tabLst>
              </a:pPr>
              <a:r>
                <a:rPr lang="pt-BR" sz="1050" dirty="0" smtClean="0">
                  <a:solidFill>
                    <a:srgbClr val="000066"/>
                  </a:solidFill>
                  <a:latin typeface="Verdana" pitchFamily="34" charset="0"/>
                </a:rPr>
                <a:t>Saúde </a:t>
              </a:r>
              <a:r>
                <a:rPr lang="pt-BR" sz="1050" dirty="0">
                  <a:solidFill>
                    <a:srgbClr val="000066"/>
                  </a:solidFill>
                  <a:latin typeface="Verdana" pitchFamily="34" charset="0"/>
                </a:rPr>
                <a:t>Ativa</a:t>
              </a:r>
              <a:r>
                <a:rPr lang="pt-BR" sz="1050" dirty="0" smtClean="0">
                  <a:solidFill>
                    <a:srgbClr val="000066"/>
                  </a:solidFill>
                  <a:latin typeface="Verdana" pitchFamily="34" charset="0"/>
                </a:rPr>
                <a:t>: Gerenciamento </a:t>
              </a:r>
              <a:r>
                <a:rPr lang="pt-BR" sz="1050" dirty="0">
                  <a:solidFill>
                    <a:srgbClr val="000066"/>
                  </a:solidFill>
                  <a:latin typeface="Verdana" pitchFamily="34" charset="0"/>
                </a:rPr>
                <a:t>de Fatores de Risco, Programa </a:t>
              </a:r>
              <a:r>
                <a:rPr lang="pt-BR" sz="1050" dirty="0" smtClean="0">
                  <a:solidFill>
                    <a:srgbClr val="000066"/>
                  </a:solidFill>
                  <a:latin typeface="Verdana" pitchFamily="34" charset="0"/>
                </a:rPr>
                <a:t>de orientação à saúde</a:t>
              </a:r>
              <a:endParaRPr lang="pt-BR" sz="1050" dirty="0">
                <a:solidFill>
                  <a:srgbClr val="000066"/>
                </a:solidFill>
                <a:latin typeface="Verdana" pitchFamily="34" charset="0"/>
              </a:endParaRPr>
            </a:p>
            <a:p>
              <a:pPr marL="266700" lvl="1" indent="-174625" eaLnBrk="1" hangingPunct="1">
                <a:spcBef>
                  <a:spcPts val="0"/>
                </a:spcBef>
                <a:spcAft>
                  <a:spcPts val="0"/>
                </a:spcAft>
                <a:buClr>
                  <a:srgbClr val="FF6600"/>
                </a:buClr>
                <a:buSzPct val="110000"/>
                <a:buFont typeface="Arial" pitchFamily="34" charset="0"/>
                <a:buChar char="•"/>
                <a:tabLst>
                  <a:tab pos="2867025" algn="l"/>
                </a:tabLst>
              </a:pPr>
              <a:r>
                <a:rPr lang="pt-BR" sz="1050" dirty="0" smtClean="0">
                  <a:solidFill>
                    <a:srgbClr val="000066"/>
                  </a:solidFill>
                  <a:latin typeface="Verdana" pitchFamily="34" charset="0"/>
                </a:rPr>
                <a:t>Saúde </a:t>
              </a:r>
              <a:r>
                <a:rPr lang="pt-BR" sz="1050" dirty="0">
                  <a:solidFill>
                    <a:srgbClr val="000066"/>
                  </a:solidFill>
                  <a:latin typeface="Verdana" pitchFamily="34" charset="0"/>
                </a:rPr>
                <a:t>Bucal </a:t>
              </a:r>
              <a:r>
                <a:rPr lang="pt-BR" sz="1050" dirty="0" smtClean="0">
                  <a:solidFill>
                    <a:srgbClr val="000066"/>
                  </a:solidFill>
                  <a:latin typeface="Verdana" pitchFamily="34" charset="0"/>
                </a:rPr>
                <a:t>Ativa</a:t>
              </a:r>
              <a:endParaRPr lang="pt-BR" sz="1050" dirty="0">
                <a:solidFill>
                  <a:srgbClr val="000066"/>
                </a:solidFill>
                <a:latin typeface="Verdana" pitchFamily="34" charset="0"/>
              </a:endParaRPr>
            </a:p>
            <a:p>
              <a:pPr marL="266700" lvl="1" indent="-174625" eaLnBrk="1" hangingPunct="1">
                <a:spcBef>
                  <a:spcPts val="0"/>
                </a:spcBef>
                <a:spcAft>
                  <a:spcPts val="0"/>
                </a:spcAft>
                <a:buClr>
                  <a:srgbClr val="FF6600"/>
                </a:buClr>
                <a:buSzPct val="110000"/>
                <a:buFont typeface="Arial" pitchFamily="34" charset="0"/>
                <a:buChar char="•"/>
                <a:tabLst>
                  <a:tab pos="2867025" algn="l"/>
                </a:tabLst>
              </a:pPr>
              <a:r>
                <a:rPr lang="pt-BR" sz="1050" dirty="0" smtClean="0">
                  <a:solidFill>
                    <a:srgbClr val="000066"/>
                  </a:solidFill>
                  <a:latin typeface="Verdana" pitchFamily="34" charset="0"/>
                </a:rPr>
                <a:t>Rede </a:t>
              </a:r>
              <a:r>
                <a:rPr lang="pt-BR" sz="1050" dirty="0">
                  <a:solidFill>
                    <a:srgbClr val="000066"/>
                  </a:solidFill>
                  <a:latin typeface="Verdana" pitchFamily="34" charset="0"/>
                </a:rPr>
                <a:t>de Descontos em Medicamentos, Vacinas e outros serviços voltados </a:t>
              </a:r>
              <a:r>
                <a:rPr lang="pt-BR" sz="1050" dirty="0" smtClean="0">
                  <a:solidFill>
                    <a:srgbClr val="000066"/>
                  </a:solidFill>
                  <a:latin typeface="Verdana" pitchFamily="34" charset="0"/>
                </a:rPr>
                <a:t>para qualidade </a:t>
              </a:r>
              <a:r>
                <a:rPr lang="pt-BR" sz="1050" dirty="0">
                  <a:solidFill>
                    <a:srgbClr val="000066"/>
                  </a:solidFill>
                  <a:latin typeface="Verdana" pitchFamily="34" charset="0"/>
                </a:rPr>
                <a:t>de vida.</a:t>
              </a:r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2112932" y="859384"/>
              <a:ext cx="482827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Bef>
                  <a:spcPts val="0"/>
                </a:spcBef>
                <a:spcAft>
                  <a:spcPts val="0"/>
                </a:spcAft>
                <a:buClr>
                  <a:srgbClr val="FF6600"/>
                </a:buClr>
                <a:buSzPct val="110000"/>
                <a:tabLst>
                  <a:tab pos="2867025" algn="l"/>
                </a:tabLst>
              </a:pPr>
              <a:r>
                <a:rPr lang="pt-BR" sz="1100" b="1" dirty="0">
                  <a:solidFill>
                    <a:srgbClr val="FF6600"/>
                  </a:solidFill>
                  <a:latin typeface="Verdana" pitchFamily="34" charset="0"/>
                </a:rPr>
                <a:t>Gestão de Saúde </a:t>
              </a:r>
              <a:r>
                <a:rPr lang="pt-BR" sz="1100" dirty="0">
                  <a:solidFill>
                    <a:srgbClr val="000066"/>
                  </a:solidFill>
                  <a:latin typeface="Verdana" pitchFamily="34" charset="0"/>
                </a:rPr>
                <a:t>(Prevenir, Evitar Complicações e Reabilitar)</a:t>
              </a: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1619672" y="3002684"/>
            <a:ext cx="7346528" cy="1765360"/>
            <a:chOff x="2040924" y="3363838"/>
            <a:chExt cx="6266660" cy="1765360"/>
          </a:xfrm>
        </p:grpSpPr>
        <p:sp>
          <p:nvSpPr>
            <p:cNvPr id="10" name="CaixaDeTexto 9"/>
            <p:cNvSpPr txBox="1">
              <a:spLocks noChangeArrowheads="1"/>
            </p:cNvSpPr>
            <p:nvPr/>
          </p:nvSpPr>
          <p:spPr bwMode="auto">
            <a:xfrm>
              <a:off x="2040924" y="3651870"/>
              <a:ext cx="6266660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82563" indent="-182563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marL="266700" lvl="1" indent="-174625" eaLnBrk="1" hangingPunct="1">
                <a:spcBef>
                  <a:spcPts val="0"/>
                </a:spcBef>
                <a:spcAft>
                  <a:spcPts val="0"/>
                </a:spcAft>
                <a:buClr>
                  <a:srgbClr val="FF6600"/>
                </a:buClr>
                <a:buSzPct val="110000"/>
                <a:buFont typeface="Arial" pitchFamily="34" charset="0"/>
                <a:buChar char="•"/>
                <a:tabLst>
                  <a:tab pos="2867025" algn="l"/>
                </a:tabLst>
              </a:pPr>
              <a:r>
                <a:rPr lang="pt-BR" sz="1050" dirty="0" smtClean="0">
                  <a:solidFill>
                    <a:srgbClr val="000066"/>
                  </a:solidFill>
                  <a:latin typeface="Verdana" pitchFamily="34" charset="0"/>
                </a:rPr>
                <a:t>VPP – Validação Prévia de procedimentos, </a:t>
              </a:r>
              <a:r>
                <a:rPr lang="pt-BR" sz="1050" dirty="0">
                  <a:solidFill>
                    <a:srgbClr val="000066"/>
                  </a:solidFill>
                  <a:latin typeface="Verdana" pitchFamily="34" charset="0"/>
                </a:rPr>
                <a:t>Junta Médica, Auditoria Médica in Loco, Acompanhamento de Casos Complexos; </a:t>
              </a:r>
            </a:p>
            <a:p>
              <a:pPr marL="266700" lvl="1" indent="-174625" eaLnBrk="1" hangingPunct="1">
                <a:spcBef>
                  <a:spcPts val="0"/>
                </a:spcBef>
                <a:spcAft>
                  <a:spcPts val="0"/>
                </a:spcAft>
                <a:buClr>
                  <a:srgbClr val="FF6600"/>
                </a:buClr>
                <a:buSzPct val="110000"/>
                <a:buFont typeface="Arial" pitchFamily="34" charset="0"/>
                <a:buChar char="•"/>
                <a:tabLst>
                  <a:tab pos="2867025" algn="l"/>
                </a:tabLst>
              </a:pPr>
              <a:r>
                <a:rPr lang="pt-BR" sz="1050" dirty="0">
                  <a:solidFill>
                    <a:srgbClr val="000066"/>
                  </a:solidFill>
                  <a:latin typeface="Verdana" pitchFamily="34" charset="0"/>
                </a:rPr>
                <a:t>Gestão de Materiais e Medicamentos, Definição e Negociação de </a:t>
              </a:r>
              <a:r>
                <a:rPr lang="pt-BR" sz="1050" dirty="0" smtClean="0">
                  <a:solidFill>
                    <a:srgbClr val="000066"/>
                  </a:solidFill>
                  <a:latin typeface="Verdana" pitchFamily="34" charset="0"/>
                </a:rPr>
                <a:t>Pacotes, FAMS </a:t>
              </a:r>
              <a:r>
                <a:rPr lang="pt-BR" sz="1050" dirty="0">
                  <a:solidFill>
                    <a:srgbClr val="000066"/>
                  </a:solidFill>
                  <a:latin typeface="Verdana" pitchFamily="34" charset="0"/>
                </a:rPr>
                <a:t>e </a:t>
              </a:r>
              <a:r>
                <a:rPr lang="en-US" sz="1050" dirty="0">
                  <a:solidFill>
                    <a:srgbClr val="000066"/>
                  </a:solidFill>
                  <a:latin typeface="Verdana" pitchFamily="34" charset="0"/>
                </a:rPr>
                <a:t>Auditoria </a:t>
              </a:r>
              <a:r>
                <a:rPr lang="en-US" sz="1050" dirty="0" err="1">
                  <a:solidFill>
                    <a:srgbClr val="000066"/>
                  </a:solidFill>
                  <a:latin typeface="Verdana" pitchFamily="34" charset="0"/>
                </a:rPr>
                <a:t>Técnica</a:t>
              </a:r>
              <a:r>
                <a:rPr lang="en-US" sz="1050" dirty="0">
                  <a:solidFill>
                    <a:srgbClr val="000066"/>
                  </a:solidFill>
                  <a:latin typeface="Verdana" pitchFamily="34" charset="0"/>
                </a:rPr>
                <a:t>;</a:t>
              </a:r>
            </a:p>
            <a:p>
              <a:pPr marL="266700" lvl="1" indent="-174625" eaLnBrk="1" hangingPunct="1">
                <a:spcBef>
                  <a:spcPts val="0"/>
                </a:spcBef>
                <a:spcAft>
                  <a:spcPts val="0"/>
                </a:spcAft>
                <a:buClr>
                  <a:srgbClr val="FF6600"/>
                </a:buClr>
                <a:buSzPct val="110000"/>
                <a:buFont typeface="Arial" pitchFamily="34" charset="0"/>
                <a:buChar char="•"/>
                <a:tabLst>
                  <a:tab pos="2867025" algn="l"/>
                </a:tabLst>
              </a:pPr>
              <a:r>
                <a:rPr lang="en-US" sz="1050" dirty="0" err="1">
                  <a:solidFill>
                    <a:srgbClr val="000066"/>
                  </a:solidFill>
                  <a:latin typeface="Verdana" pitchFamily="34" charset="0"/>
                </a:rPr>
                <a:t>Conectividade</a:t>
              </a:r>
              <a:r>
                <a:rPr lang="en-US" sz="1050" dirty="0">
                  <a:solidFill>
                    <a:srgbClr val="000066"/>
                  </a:solidFill>
                  <a:latin typeface="Verdana" pitchFamily="34" charset="0"/>
                </a:rPr>
                <a:t>.</a:t>
              </a:r>
            </a:p>
            <a:p>
              <a:pPr marL="92075" indent="0" eaLnBrk="1" hangingPunct="1">
                <a:spcBef>
                  <a:spcPts val="0"/>
                </a:spcBef>
                <a:spcAft>
                  <a:spcPts val="0"/>
                </a:spcAft>
                <a:buClr>
                  <a:srgbClr val="FF6600"/>
                </a:buClr>
                <a:buSzPct val="110000"/>
                <a:tabLst>
                  <a:tab pos="2867025" algn="l"/>
                </a:tabLst>
              </a:pPr>
              <a:r>
                <a:rPr lang="pt-BR" sz="600" b="1" dirty="0" smtClean="0">
                  <a:solidFill>
                    <a:srgbClr val="000066"/>
                  </a:solidFill>
                  <a:latin typeface="Verdana" pitchFamily="34" charset="0"/>
                </a:rPr>
                <a:t/>
              </a:r>
              <a:br>
                <a:rPr lang="pt-BR" sz="600" b="1" dirty="0" smtClean="0">
                  <a:solidFill>
                    <a:srgbClr val="000066"/>
                  </a:solidFill>
                  <a:latin typeface="Verdana" pitchFamily="34" charset="0"/>
                </a:rPr>
              </a:br>
              <a:r>
                <a:rPr lang="pt-BR" sz="600" b="1" dirty="0" smtClean="0">
                  <a:solidFill>
                    <a:srgbClr val="000066"/>
                  </a:solidFill>
                  <a:latin typeface="Verdana" pitchFamily="34" charset="0"/>
                </a:rPr>
                <a:t>      </a:t>
              </a:r>
              <a:r>
                <a:rPr lang="pt-BR" sz="1050" b="1" dirty="0" err="1" smtClean="0">
                  <a:solidFill>
                    <a:srgbClr val="000066"/>
                  </a:solidFill>
                  <a:latin typeface="Verdana" pitchFamily="34" charset="0"/>
                </a:rPr>
                <a:t>Odonto</a:t>
              </a:r>
              <a:endParaRPr lang="pt-BR" sz="1050" b="1" dirty="0">
                <a:solidFill>
                  <a:srgbClr val="000066"/>
                </a:solidFill>
                <a:latin typeface="Verdana" pitchFamily="34" charset="0"/>
              </a:endParaRPr>
            </a:p>
            <a:p>
              <a:pPr marL="266700" indent="-174625" eaLnBrk="1" hangingPunct="1">
                <a:spcBef>
                  <a:spcPts val="0"/>
                </a:spcBef>
                <a:spcAft>
                  <a:spcPts val="0"/>
                </a:spcAft>
                <a:buClr>
                  <a:srgbClr val="FF6600"/>
                </a:buClr>
                <a:buSzPct val="110000"/>
                <a:buFont typeface="Arial" pitchFamily="34" charset="0"/>
                <a:buChar char="•"/>
                <a:tabLst>
                  <a:tab pos="2867025" algn="l"/>
                </a:tabLst>
              </a:pPr>
              <a:r>
                <a:rPr lang="pt-BR" sz="1050" dirty="0">
                  <a:solidFill>
                    <a:srgbClr val="000066"/>
                  </a:solidFill>
                  <a:latin typeface="Verdana" pitchFamily="34" charset="0"/>
                </a:rPr>
                <a:t>100% das contas auditadas </a:t>
              </a:r>
            </a:p>
            <a:p>
              <a:pPr marL="266700" indent="-174625" eaLnBrk="1" hangingPunct="1">
                <a:spcBef>
                  <a:spcPts val="0"/>
                </a:spcBef>
                <a:spcAft>
                  <a:spcPts val="0"/>
                </a:spcAft>
                <a:buClr>
                  <a:srgbClr val="FF6600"/>
                </a:buClr>
                <a:buSzPct val="110000"/>
                <a:buFont typeface="Arial" pitchFamily="34" charset="0"/>
                <a:buChar char="•"/>
                <a:tabLst>
                  <a:tab pos="2867025" algn="l"/>
                </a:tabLst>
              </a:pPr>
              <a:r>
                <a:rPr lang="pt-BR" sz="1050" dirty="0">
                  <a:solidFill>
                    <a:srgbClr val="000066"/>
                  </a:solidFill>
                  <a:latin typeface="Verdana" pitchFamily="34" charset="0"/>
                </a:rPr>
                <a:t>Ferramentas para gestão </a:t>
              </a:r>
              <a:r>
                <a:rPr lang="pt-BR" sz="1050">
                  <a:solidFill>
                    <a:srgbClr val="000066"/>
                  </a:solidFill>
                  <a:latin typeface="Verdana" pitchFamily="34" charset="0"/>
                </a:rPr>
                <a:t>do </a:t>
              </a:r>
              <a:r>
                <a:rPr lang="pt-BR" sz="1050" smtClean="0">
                  <a:solidFill>
                    <a:srgbClr val="000066"/>
                  </a:solidFill>
                  <a:latin typeface="Verdana" pitchFamily="34" charset="0"/>
                </a:rPr>
                <a:t>custos </a:t>
              </a:r>
              <a:r>
                <a:rPr lang="pt-BR" sz="1050" dirty="0">
                  <a:solidFill>
                    <a:srgbClr val="000066"/>
                  </a:solidFill>
                  <a:latin typeface="Verdana" pitchFamily="34" charset="0"/>
                </a:rPr>
                <a:t>– histórico do beneficiário  </a:t>
              </a:r>
            </a:p>
            <a:p>
              <a:pPr marL="266700" indent="-174625" eaLnBrk="1" hangingPunct="1">
                <a:spcBef>
                  <a:spcPts val="0"/>
                </a:spcBef>
                <a:spcAft>
                  <a:spcPts val="0"/>
                </a:spcAft>
                <a:buClr>
                  <a:srgbClr val="FF6600"/>
                </a:buClr>
                <a:buSzPct val="110000"/>
                <a:buFont typeface="Arial" pitchFamily="34" charset="0"/>
                <a:buChar char="•"/>
                <a:tabLst>
                  <a:tab pos="2867025" algn="l"/>
                </a:tabLst>
              </a:pPr>
              <a:r>
                <a:rPr lang="pt-BR" sz="1050" dirty="0">
                  <a:solidFill>
                    <a:srgbClr val="000066"/>
                  </a:solidFill>
                  <a:latin typeface="Verdana" pitchFamily="34" charset="0"/>
                </a:rPr>
                <a:t>Auditoria clínica por </a:t>
              </a:r>
              <a:r>
                <a:rPr lang="pt-BR" sz="1050" dirty="0" smtClean="0">
                  <a:solidFill>
                    <a:srgbClr val="000066"/>
                  </a:solidFill>
                  <a:latin typeface="Verdana" pitchFamily="34" charset="0"/>
                </a:rPr>
                <a:t>amostragem</a:t>
              </a:r>
              <a:endParaRPr lang="pt-BR" sz="1050" dirty="0">
                <a:solidFill>
                  <a:srgbClr val="000066"/>
                </a:solidFill>
                <a:latin typeface="Verdana" pitchFamily="34" charset="0"/>
              </a:endParaRP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2089114" y="3363838"/>
              <a:ext cx="154882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88900" lvl="0" indent="-88900">
                <a:spcBef>
                  <a:spcPts val="0"/>
                </a:spcBef>
                <a:spcAft>
                  <a:spcPts val="0"/>
                </a:spcAft>
                <a:buClr>
                  <a:srgbClr val="FF6600"/>
                </a:buClr>
                <a:buSzPct val="110000"/>
                <a:tabLst>
                  <a:tab pos="2867025" algn="l"/>
                </a:tabLst>
              </a:pPr>
              <a:r>
                <a:rPr lang="pt-BR" sz="1100" b="1" dirty="0">
                  <a:solidFill>
                    <a:srgbClr val="FF6600"/>
                  </a:solidFill>
                  <a:latin typeface="Verdana" pitchFamily="34" charset="0"/>
                </a:rPr>
                <a:t>Gestão de Custos</a:t>
              </a:r>
              <a:endParaRPr lang="pt-BR" sz="1050" b="1" dirty="0">
                <a:solidFill>
                  <a:srgbClr val="FF6600"/>
                </a:solidFill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5933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de cantos arredondados 22"/>
          <p:cNvSpPr/>
          <p:nvPr/>
        </p:nvSpPr>
        <p:spPr>
          <a:xfrm>
            <a:off x="5206083" y="379809"/>
            <a:ext cx="1252266" cy="607765"/>
          </a:xfrm>
          <a:prstGeom prst="round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pt-BR" sz="1000" b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Empresarial</a:t>
            </a:r>
          </a:p>
        </p:txBody>
      </p:sp>
      <p:sp>
        <p:nvSpPr>
          <p:cNvPr id="2" name="Arredondar Retângulo em um Canto Diagonal 1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latin typeface="Verdana" pitchFamily="34" charset="0"/>
              </a:rPr>
              <a:t>Prestige 20 - </a:t>
            </a:r>
            <a:r>
              <a:rPr lang="pt-BR" sz="1600" dirty="0" smtClean="0">
                <a:solidFill>
                  <a:srgbClr val="FF6600"/>
                </a:solidFill>
                <a:latin typeface="Verdana" pitchFamily="34" charset="0"/>
              </a:rPr>
              <a:t>Empresarial</a:t>
            </a:r>
            <a:endParaRPr lang="pt-BR" sz="1600" dirty="0">
              <a:solidFill>
                <a:srgbClr val="FF6600"/>
              </a:solidFill>
              <a:latin typeface="Verdana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32000" y="796285"/>
            <a:ext cx="8280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Prestige 20 Empresarial</a:t>
            </a:r>
          </a:p>
          <a:p>
            <a:pPr>
              <a:tabLst>
                <a:tab pos="534988" algn="l"/>
              </a:tabLst>
            </a:pPr>
            <a:r>
              <a:rPr lang="pt-BR" sz="1400" b="1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Rol ampliado </a:t>
            </a:r>
            <a:r>
              <a:rPr lang="pt-BR" sz="1400" b="1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  <a:r>
              <a:rPr lang="pt-BR" sz="1400" b="1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ortodontia </a:t>
            </a:r>
            <a:r>
              <a:rPr lang="pt-BR" sz="1400" b="1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  <a:r>
              <a:rPr lang="pt-BR" sz="1400" b="1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prótese </a:t>
            </a:r>
            <a:r>
              <a:rPr lang="pt-BR" sz="1400" b="1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  <a:r>
              <a:rPr lang="pt-BR" sz="1400" b="1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Implante</a:t>
            </a:r>
            <a:r>
              <a:rPr lang="pt-BR" sz="1400" b="1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+ </a:t>
            </a:r>
            <a:r>
              <a:rPr lang="pt-BR" sz="1400" b="1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procedimentos exclusivos</a:t>
            </a:r>
          </a:p>
          <a:p>
            <a:pPr>
              <a:tabLst>
                <a:tab pos="534988" algn="l"/>
              </a:tabLst>
            </a:pPr>
            <a:endParaRPr lang="pt-BR" sz="14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tabLst>
                <a:tab pos="534988" algn="l"/>
              </a:tabLst>
            </a:pPr>
            <a:r>
              <a:rPr lang="pt-BR" sz="1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Exemplos:</a:t>
            </a:r>
          </a:p>
          <a:p>
            <a:endParaRPr lang="pt-BR" sz="6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363" lvl="1" indent="-155575"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Coroa total metalo cerâmica sobre </a:t>
            </a:r>
            <a:r>
              <a:rPr lang="pt-BR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implante</a:t>
            </a:r>
          </a:p>
          <a:p>
            <a:pPr marL="360363" lvl="1" indent="-155575"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Enxerto com osso </a:t>
            </a:r>
            <a:r>
              <a:rPr lang="pt-BR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liofilizado</a:t>
            </a:r>
          </a:p>
          <a:p>
            <a:pPr marL="360363" lvl="1" indent="-155575"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Sedação </a:t>
            </a:r>
            <a:r>
              <a:rPr lang="pt-BR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consciente com óxido </a:t>
            </a:r>
            <a:r>
              <a:rPr lang="pt-BR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nitroso</a:t>
            </a:r>
            <a:br>
              <a:rPr lang="pt-BR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 </a:t>
            </a:r>
            <a:r>
              <a:rPr lang="pt-BR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oxigênio em </a:t>
            </a:r>
            <a:r>
              <a:rPr lang="pt-BR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odontologia</a:t>
            </a:r>
          </a:p>
          <a:p>
            <a:pPr marL="360363" lvl="1" indent="-155575"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Clareamento </a:t>
            </a:r>
            <a:r>
              <a:rPr lang="pt-BR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pt-BR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Laser</a:t>
            </a:r>
          </a:p>
          <a:p>
            <a:pPr indent="-251129">
              <a:buClr>
                <a:srgbClr val="FF6600"/>
              </a:buClr>
            </a:pPr>
            <a:r>
              <a:rPr lang="pt-BR" sz="1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1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1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 </a:t>
            </a:r>
            <a:r>
              <a:rPr lang="pt-BR" sz="1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os seguintes serviços exclusivos:</a:t>
            </a:r>
          </a:p>
          <a:p>
            <a:pPr marL="360363" lvl="1" indent="-155575">
              <a:spcAft>
                <a:spcPts val="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Spa </a:t>
            </a:r>
            <a:r>
              <a:rPr lang="pt-BR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Odontológico</a:t>
            </a:r>
          </a:p>
          <a:p>
            <a:pPr marL="360363" lvl="1" indent="-155575">
              <a:spcAft>
                <a:spcPts val="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Urgência Odontológica Domiciliar</a:t>
            </a:r>
          </a:p>
          <a:p>
            <a:pPr marL="360363" lvl="1" indent="-155575">
              <a:spcAft>
                <a:spcPts val="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Courier</a:t>
            </a:r>
          </a:p>
          <a:p>
            <a:pPr marL="360363" lvl="1" indent="-155575">
              <a:spcAft>
                <a:spcPts val="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Atendimento </a:t>
            </a:r>
            <a:r>
              <a:rPr lang="pt-BR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Exclusivo</a:t>
            </a:r>
            <a:endParaRPr lang="pt-BR" sz="1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5578985" y="3562939"/>
            <a:ext cx="1515159" cy="1096463"/>
            <a:chOff x="5506608" y="3562939"/>
            <a:chExt cx="1515159" cy="1096463"/>
          </a:xfrm>
        </p:grpSpPr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1876" y="3562939"/>
              <a:ext cx="1304622" cy="86780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5506608" y="4443958"/>
              <a:ext cx="1515159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sz="800" b="1" smtClean="0">
                  <a:solidFill>
                    <a:srgbClr val="002060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Coroa Metalo Cerâmica</a:t>
              </a:r>
              <a:endParaRPr lang="pt-BR" sz="800" b="1" dirty="0">
                <a:solidFill>
                  <a:srgbClr val="00206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7308672" y="3562939"/>
            <a:ext cx="1439792" cy="1096463"/>
            <a:chOff x="7236296" y="3562939"/>
            <a:chExt cx="1439792" cy="1096463"/>
          </a:xfrm>
        </p:grpSpPr>
        <p:pic>
          <p:nvPicPr>
            <p:cNvPr id="14" name="Imagem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22"/>
            <a:stretch/>
          </p:blipFill>
          <p:spPr>
            <a:xfrm>
              <a:off x="7236296" y="3562939"/>
              <a:ext cx="1439792" cy="86780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7320441" y="4443958"/>
              <a:ext cx="1271502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sz="800" b="1" dirty="0" smtClean="0">
                  <a:solidFill>
                    <a:srgbClr val="002060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Clareamento Laser</a:t>
              </a:r>
              <a:endParaRPr lang="pt-BR" sz="800" b="1" dirty="0">
                <a:solidFill>
                  <a:srgbClr val="00206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4862544" y="2067694"/>
            <a:ext cx="1675758" cy="1145217"/>
            <a:chOff x="4716016" y="2610019"/>
            <a:chExt cx="1675758" cy="1145217"/>
          </a:xfrm>
        </p:grpSpPr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5196265" y="3539792"/>
              <a:ext cx="71526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sz="800" b="1" dirty="0" smtClean="0">
                  <a:solidFill>
                    <a:srgbClr val="002060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Implante</a:t>
              </a:r>
              <a:endParaRPr lang="pt-BR" sz="800" b="1" dirty="0">
                <a:solidFill>
                  <a:srgbClr val="00206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2610019"/>
              <a:ext cx="1675758" cy="900000"/>
            </a:xfrm>
            <a:prstGeom prst="rect">
              <a:avLst/>
            </a:prstGeom>
          </p:spPr>
        </p:pic>
      </p:grpSp>
      <p:grpSp>
        <p:nvGrpSpPr>
          <p:cNvPr id="13" name="Grupo 12"/>
          <p:cNvGrpSpPr/>
          <p:nvPr/>
        </p:nvGrpSpPr>
        <p:grpSpPr>
          <a:xfrm>
            <a:off x="6895095" y="2043571"/>
            <a:ext cx="1925377" cy="1104243"/>
            <a:chOff x="6325030" y="1652754"/>
            <a:chExt cx="1925377" cy="1104243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5030" y="1652754"/>
              <a:ext cx="1925377" cy="79280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6800245" y="2541553"/>
              <a:ext cx="974946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sz="800" b="1" dirty="0" smtClean="0">
                  <a:solidFill>
                    <a:srgbClr val="002060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Óxido Nitroso</a:t>
              </a:r>
              <a:endParaRPr lang="pt-BR" sz="800" b="1" dirty="0">
                <a:solidFill>
                  <a:srgbClr val="00206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4450423" y="3562939"/>
            <a:ext cx="914033" cy="1096463"/>
            <a:chOff x="4378047" y="3562939"/>
            <a:chExt cx="914033" cy="1096463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77"/>
            <a:stretch/>
          </p:blipFill>
          <p:spPr>
            <a:xfrm>
              <a:off x="4380665" y="3562939"/>
              <a:ext cx="908796" cy="86780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4378047" y="4443958"/>
              <a:ext cx="914033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sz="800" b="1" dirty="0" smtClean="0">
                  <a:solidFill>
                    <a:srgbClr val="002060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Overdenture</a:t>
              </a:r>
              <a:endParaRPr lang="pt-BR" sz="800" b="1" dirty="0">
                <a:solidFill>
                  <a:srgbClr val="00206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20" name="Mais 19">
            <a:hlinkClick r:id="rId7" action="ppaction://hlinksldjump"/>
          </p:cNvPr>
          <p:cNvSpPr/>
          <p:nvPr/>
        </p:nvSpPr>
        <p:spPr>
          <a:xfrm>
            <a:off x="8820472" y="4536280"/>
            <a:ext cx="288032" cy="267718"/>
          </a:xfrm>
          <a:prstGeom prst="mathPlus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pt-BR" sz="800" b="1" spc="150" smtClean="0">
              <a:ln w="11430"/>
              <a:solidFill>
                <a:schemeClr val="bg1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9182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796285"/>
            <a:ext cx="388843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DIAGNÓSTICO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Sedação consciente com óxido nitroso e oxigênio em odontologia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Sedação consciente com óxido nitroso e oxigênio em pacientes com necessidades especiais em odontologia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Sedação medicamentosa ambulatorial em odontologia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Sedação medicamentosa ambulatorial em pacientes com necessidades especiais em </a:t>
            </a:r>
            <a:r>
              <a:rPr lang="pt-BR" sz="1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odontologia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endParaRPr lang="pt-BR" sz="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t-BR" sz="1000" b="1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RADIOLOGIA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Documentação ortodôntica especial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Documentação ortopédica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Tomografia computadorizada por feixe cônico - cone beam 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Tomografia </a:t>
            </a: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Computadorizada Volumétrica (boca toda)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Tomografia convencional - linear ou multi-direcional 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Tomografia de localização - 1 dente ou 1 área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Tomografia de localização - 2 dentes ou 2 áreas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Tomografia de localização - 3 dentes ou 3 áreas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Tomografia de localização </a:t>
            </a:r>
            <a:r>
              <a:rPr lang="pt-BR" sz="1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hemiarco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endParaRPr lang="pt-BR" sz="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t-BR" sz="1000" b="1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PERIODONTIA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Terapia </a:t>
            </a:r>
            <a:r>
              <a:rPr lang="pt-BR" sz="1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Fotodinâmica</a:t>
            </a:r>
            <a:endParaRPr lang="pt-BR" sz="6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Arredondar Retângulo em um Canto Diagonal 4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latin typeface="Verdana" pitchFamily="34" charset="0"/>
              </a:rPr>
              <a:t>Procedimentos adicionais – </a:t>
            </a:r>
            <a:r>
              <a:rPr lang="pt-BR" sz="1600" dirty="0" smtClean="0">
                <a:solidFill>
                  <a:srgbClr val="FF6600"/>
                </a:solidFill>
                <a:latin typeface="Verdana" pitchFamily="34" charset="0"/>
              </a:rPr>
              <a:t>Exclusivos Prestige 20 Empresarial</a:t>
            </a:r>
            <a:endParaRPr lang="pt-BR" sz="1600" dirty="0">
              <a:solidFill>
                <a:srgbClr val="FF6600"/>
              </a:solidFill>
              <a:latin typeface="Verdana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380430" y="827063"/>
            <a:ext cx="4572000" cy="22775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b="1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CIRURGIA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Criocirurgia de neoplasias da região buco-maxilo-facial 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Crioterapia ou termoterapia em odontologia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Punção aspirativa orientada por imagem na região buco-maxilo-facial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Regeneração tecidual guiada - RTG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Retirada dos meios de fixação da região buco-maxilo-facial</a:t>
            </a:r>
          </a:p>
          <a:p>
            <a:endParaRPr lang="pt-BR" sz="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t-BR" sz="1000" b="1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ORTODONTIA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Aparelho ortodôntico fixo estético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Aparelho ortodôntico fixo estético parcial</a:t>
            </a:r>
          </a:p>
          <a:p>
            <a:endParaRPr lang="pt-BR" sz="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t-BR" sz="1000" b="1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ESTÉTICA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Clareamento a Laser (boca toda)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Clareamento dentário de </a:t>
            </a:r>
            <a:r>
              <a:rPr lang="pt-BR" sz="1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consultório</a:t>
            </a:r>
            <a:endParaRPr lang="pt-BR" sz="1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006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edondar Retângulo em um Canto Diagonal 4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Verdana" pitchFamily="34" charset="0"/>
              </a:rPr>
              <a:t>Procedimentos adicionais – </a:t>
            </a:r>
            <a:r>
              <a:rPr lang="pt-BR" sz="1600" dirty="0" smtClean="0">
                <a:solidFill>
                  <a:srgbClr val="FF6600"/>
                </a:solidFill>
                <a:latin typeface="Verdana" pitchFamily="34" charset="0"/>
              </a:rPr>
              <a:t>Módulo Implante</a:t>
            </a:r>
            <a:endParaRPr lang="pt-BR" sz="1600" dirty="0">
              <a:solidFill>
                <a:srgbClr val="FF6600"/>
              </a:solidFill>
              <a:latin typeface="Verdana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79512" y="771990"/>
            <a:ext cx="2880320" cy="38318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Cirurgia odontológica com aplicação de aloenxertos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Coroa provisória sobre implante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Coroa provisória sobre implante com carga imediata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Coroa total metalo cerâmica sobre implante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Coroa total livre de metal (metalfree) sobre implante - cerâmica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Coroa total livre de metal (metalfree) sobre implante - cerômero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Coroa total metalo plástica sobre implante - cerômero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Coroa total metalo plástica sobre implante - resina acrílica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Enxerto com osso autógeno da linha oblíqua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Enxerto com osso autógeno do mento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Enxerto com osso liofilizado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Enxerto conjuntivo subepitelial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Guia cirúrgico para implante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Implante ósseo integrado 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Implante Zigomático 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Intermediário protético (para implantes)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Levantamento do seio maxilar com osso autógeno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Levantamento do seio maxilar com osso </a:t>
            </a:r>
            <a:r>
              <a:rPr lang="pt-BR" sz="900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homólogo</a:t>
            </a:r>
            <a:endParaRPr lang="pt-BR" sz="900" dirty="0">
              <a:solidFill>
                <a:srgbClr val="00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095836" y="771990"/>
            <a:ext cx="2880320" cy="38318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Levantamento do seio maxilar com osso liofilizado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Manutenção de prótese sobre implantes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Overdenture barra clipe ou o'ring sobre dois implantes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Overdenture barra clipe ou o'ring sobre três implantes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Overdenture barra clipe ou o'ring sobre quatro ou mais implantes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Barra clipe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Plasma Rico em Plaquetas (PRP)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Prótese parcial fixa implanto suportada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Protocolo Branemark em carga imediata para 4 implantes - parte protética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Protocolo Branemark em carga imediata para 5 implantes - parte protética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Protocolo Branemark para 4 implantes 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Protocolo Branemark para 5 implantes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Protocolo Branemark provisório para 4 implantes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Protocolo Branemark provisório para 5 implantes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Reabertura - colocação de cicatrizador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Remoção de implante dentário não ósseo integrado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Remoção de implante dentário ósseo integrado no seio </a:t>
            </a:r>
            <a:r>
              <a:rPr lang="pt-BR" sz="900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maxilar</a:t>
            </a:r>
            <a:endParaRPr lang="pt-BR" sz="900" dirty="0">
              <a:solidFill>
                <a:srgbClr val="00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012160" y="771990"/>
            <a:ext cx="2880320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Tratamento de perimplantite por implante</a:t>
            </a:r>
          </a:p>
          <a:p>
            <a:pPr marL="171450" indent="-1714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9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Tratamento odontológico regenerativo com enxerto de osso autógeno</a:t>
            </a:r>
          </a:p>
        </p:txBody>
      </p:sp>
    </p:spTree>
    <p:extLst>
      <p:ext uri="{BB962C8B-B14F-4D97-AF65-F5344CB8AC3E}">
        <p14:creationId xmlns:p14="http://schemas.microsoft.com/office/powerpoint/2010/main" val="4074453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4707994" y="1339592"/>
            <a:ext cx="1692000" cy="1709673"/>
            <a:chOff x="5508104" y="2896692"/>
            <a:chExt cx="1692000" cy="1709673"/>
          </a:xfrm>
        </p:grpSpPr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104" y="2896692"/>
              <a:ext cx="1692000" cy="1692000"/>
            </a:xfrm>
            <a:prstGeom prst="rect">
              <a:avLst/>
            </a:prstGeom>
          </p:spPr>
        </p:pic>
        <p:sp>
          <p:nvSpPr>
            <p:cNvPr id="11" name="CaixaDeTexto 10"/>
            <p:cNvSpPr txBox="1"/>
            <p:nvPr/>
          </p:nvSpPr>
          <p:spPr>
            <a:xfrm rot="120000">
              <a:off x="5573566" y="3058365"/>
              <a:ext cx="1548000" cy="154800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1100" kern="0">
                  <a:solidFill>
                    <a:srgbClr val="FF6600"/>
                  </a:solidFill>
                  <a:latin typeface="Segoe Print" pitchFamily="2" charset="0"/>
                </a:rPr>
                <a:t>No PME e PME Mais o Prestige não</a:t>
              </a:r>
              <a:r>
                <a:rPr lang="pt-BR" sz="1100" kern="0">
                  <a:solidFill>
                    <a:srgbClr val="002060"/>
                  </a:solidFill>
                  <a:latin typeface="Segoe Print" pitchFamily="2" charset="0"/>
                </a:rPr>
                <a:t> possui cobertura para procedimentos de </a:t>
              </a:r>
              <a:r>
                <a:rPr lang="pt-BR" sz="1100" kern="0">
                  <a:solidFill>
                    <a:srgbClr val="FF6600"/>
                  </a:solidFill>
                  <a:latin typeface="Segoe Print" pitchFamily="2" charset="0"/>
                </a:rPr>
                <a:t>ortodontia</a:t>
              </a:r>
              <a:r>
                <a:rPr lang="pt-BR" sz="1100" kern="0">
                  <a:solidFill>
                    <a:srgbClr val="002060"/>
                  </a:solidFill>
                  <a:latin typeface="Segoe Print" pitchFamily="2" charset="0"/>
                </a:rPr>
                <a:t>,</a:t>
              </a:r>
              <a:r>
                <a:rPr lang="pt-BR" sz="1100" kern="0">
                  <a:solidFill>
                    <a:srgbClr val="FF6600"/>
                  </a:solidFill>
                  <a:latin typeface="Segoe Print" pitchFamily="2" charset="0"/>
                </a:rPr>
                <a:t> prótese </a:t>
              </a:r>
              <a:r>
                <a:rPr lang="pt-BR" sz="1100" kern="0">
                  <a:solidFill>
                    <a:srgbClr val="002060"/>
                  </a:solidFill>
                  <a:latin typeface="Segoe Print" pitchFamily="2" charset="0"/>
                </a:rPr>
                <a:t>e </a:t>
              </a:r>
              <a:r>
                <a:rPr lang="pt-BR" sz="1100" kern="0">
                  <a:solidFill>
                    <a:srgbClr val="FF6600"/>
                  </a:solidFill>
                  <a:latin typeface="Segoe Print" pitchFamily="2" charset="0"/>
                </a:rPr>
                <a:t>implante.</a:t>
              </a:r>
              <a:endParaRPr lang="en-US" sz="900" kern="0" dirty="0">
                <a:solidFill>
                  <a:srgbClr val="000066"/>
                </a:solidFill>
                <a:latin typeface="Segoe Print" pitchFamily="2" charset="0"/>
              </a:endParaRPr>
            </a:p>
          </p:txBody>
        </p:sp>
      </p:grpSp>
      <p:sp>
        <p:nvSpPr>
          <p:cNvPr id="21" name="Retângulo de cantos arredondados 20"/>
          <p:cNvSpPr/>
          <p:nvPr/>
        </p:nvSpPr>
        <p:spPr>
          <a:xfrm>
            <a:off x="6458349" y="380726"/>
            <a:ext cx="1252266" cy="607765"/>
          </a:xfrm>
          <a:prstGeom prst="round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pt-BR" sz="1000" b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PME Mais</a:t>
            </a: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7710615" y="380726"/>
            <a:ext cx="1252266" cy="607765"/>
          </a:xfrm>
          <a:prstGeom prst="round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pt-BR" sz="1000" b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PME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432000" y="796285"/>
            <a:ext cx="8280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Prestige 20 </a:t>
            </a:r>
            <a:r>
              <a:rPr lang="pt-BR" b="1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PME e PME Mais</a:t>
            </a:r>
            <a:endParaRPr lang="pt-BR" b="1" dirty="0" smtClean="0">
              <a:solidFill>
                <a:srgbClr val="FF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tabLst>
                <a:tab pos="534988" algn="l"/>
              </a:tabLst>
            </a:pPr>
            <a:r>
              <a:rPr lang="pt-BR" sz="1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Rol ampliado </a:t>
            </a:r>
            <a:r>
              <a:rPr lang="pt-BR" sz="1400" b="1" dirty="0" smtClean="0">
                <a:solidFill>
                  <a:srgbClr val="FF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  <a:r>
              <a:rPr lang="pt-BR" sz="1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procedimentos exclusivos</a:t>
            </a:r>
          </a:p>
          <a:p>
            <a:pPr>
              <a:tabLst>
                <a:tab pos="534988" algn="l"/>
              </a:tabLst>
            </a:pPr>
            <a:endParaRPr lang="pt-BR" sz="14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tabLst>
                <a:tab pos="534988" algn="l"/>
              </a:tabLst>
            </a:pPr>
            <a:r>
              <a:rPr lang="pt-BR" sz="1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Exemplos:</a:t>
            </a:r>
          </a:p>
          <a:p>
            <a:endParaRPr lang="pt-BR" sz="6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0363" lvl="1" indent="-155575"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Sedação </a:t>
            </a:r>
            <a:r>
              <a:rPr lang="pt-BR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consciente com óxido </a:t>
            </a:r>
            <a:r>
              <a:rPr lang="pt-BR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nitroso</a:t>
            </a:r>
            <a:br>
              <a:rPr lang="pt-BR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 </a:t>
            </a:r>
            <a:r>
              <a:rPr lang="pt-BR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oxigênio em </a:t>
            </a:r>
            <a:r>
              <a:rPr lang="pt-BR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odontologia</a:t>
            </a:r>
          </a:p>
          <a:p>
            <a:pPr marL="360363" lvl="1" indent="-155575">
              <a:spcAft>
                <a:spcPts val="6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Clareamento </a:t>
            </a:r>
            <a:r>
              <a:rPr lang="pt-BR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pt-BR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Laser</a:t>
            </a:r>
          </a:p>
          <a:p>
            <a:pPr indent="-251129">
              <a:buClr>
                <a:srgbClr val="FF6600"/>
              </a:buClr>
            </a:pPr>
            <a:r>
              <a:rPr lang="pt-BR" sz="1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1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1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 </a:t>
            </a:r>
            <a:r>
              <a:rPr lang="pt-BR" sz="14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os seguintes serviços exclusivos:</a:t>
            </a:r>
          </a:p>
          <a:p>
            <a:pPr marL="360363" lvl="1" indent="-155575">
              <a:spcAft>
                <a:spcPts val="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Spa </a:t>
            </a:r>
            <a:r>
              <a:rPr lang="pt-BR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Odontológico</a:t>
            </a:r>
          </a:p>
          <a:p>
            <a:pPr marL="360363" lvl="1" indent="-155575">
              <a:spcAft>
                <a:spcPts val="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Urgência Odontológica Domiciliar</a:t>
            </a:r>
          </a:p>
          <a:p>
            <a:pPr marL="360363" lvl="1" indent="-155575">
              <a:spcAft>
                <a:spcPts val="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Courier</a:t>
            </a:r>
          </a:p>
          <a:p>
            <a:pPr marL="360363" lvl="1" indent="-155575">
              <a:spcAft>
                <a:spcPts val="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Atendimento </a:t>
            </a:r>
            <a:r>
              <a:rPr lang="pt-BR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Exclusivo</a:t>
            </a:r>
            <a:endParaRPr lang="pt-BR" sz="1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Arredondar Retângulo em um Canto Diagonal 1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smtClean="0">
                <a:latin typeface="Verdana" pitchFamily="34" charset="0"/>
              </a:rPr>
              <a:t>Prestige 20 – </a:t>
            </a:r>
            <a:r>
              <a:rPr lang="pt-BR" sz="1600" smtClean="0">
                <a:solidFill>
                  <a:srgbClr val="FF6600"/>
                </a:solidFill>
                <a:latin typeface="Verdana" pitchFamily="34" charset="0"/>
              </a:rPr>
              <a:t>PME e </a:t>
            </a:r>
            <a:r>
              <a:rPr lang="pt-BR" sz="1600">
                <a:solidFill>
                  <a:srgbClr val="FF6600"/>
                </a:solidFill>
                <a:latin typeface="Verdana" pitchFamily="34" charset="0"/>
              </a:rPr>
              <a:t>PME Mais</a:t>
            </a:r>
            <a:endParaRPr lang="pt-BR" sz="1600" dirty="0">
              <a:solidFill>
                <a:srgbClr val="FF6600"/>
              </a:solidFill>
              <a:latin typeface="Verdana" pitchFamily="34" charset="0"/>
            </a:endParaRPr>
          </a:p>
        </p:txBody>
      </p:sp>
      <p:sp>
        <p:nvSpPr>
          <p:cNvPr id="20" name="Mais 19">
            <a:hlinkClick r:id="rId4" action="ppaction://hlinksldjump"/>
          </p:cNvPr>
          <p:cNvSpPr/>
          <p:nvPr/>
        </p:nvSpPr>
        <p:spPr>
          <a:xfrm>
            <a:off x="8820472" y="4536280"/>
            <a:ext cx="288032" cy="267718"/>
          </a:xfrm>
          <a:prstGeom prst="mathPlus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pt-BR" sz="800" b="1" spc="150" smtClean="0">
              <a:ln w="11430"/>
              <a:solidFill>
                <a:schemeClr val="bg1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4599906" y="1635646"/>
            <a:ext cx="2157608" cy="2911402"/>
            <a:chOff x="6683645" y="1275607"/>
            <a:chExt cx="2157608" cy="2911402"/>
          </a:xfrm>
        </p:grpSpPr>
        <p:grpSp>
          <p:nvGrpSpPr>
            <p:cNvPr id="34" name="Grupo 33"/>
            <p:cNvGrpSpPr/>
            <p:nvPr/>
          </p:nvGrpSpPr>
          <p:grpSpPr>
            <a:xfrm>
              <a:off x="6683645" y="1275607"/>
              <a:ext cx="1836000" cy="1800000"/>
              <a:chOff x="6253199" y="1275607"/>
              <a:chExt cx="1836000" cy="1800000"/>
            </a:xfrm>
          </p:grpSpPr>
          <p:pic>
            <p:nvPicPr>
              <p:cNvPr id="38" name="Imagem 3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97301" y="1275607"/>
                <a:ext cx="1735091" cy="1800000"/>
              </a:xfrm>
              <a:prstGeom prst="rect">
                <a:avLst/>
              </a:prstGeom>
            </p:spPr>
          </p:pic>
          <p:sp>
            <p:nvSpPr>
              <p:cNvPr id="39" name="CaixaDeTexto 38"/>
              <p:cNvSpPr txBox="1"/>
              <p:nvPr/>
            </p:nvSpPr>
            <p:spPr>
              <a:xfrm rot="120000">
                <a:off x="6253199" y="1367287"/>
                <a:ext cx="1836000" cy="1631216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1000" b="1">
                    <a:solidFill>
                      <a:srgbClr val="FF6600"/>
                    </a:solidFill>
                    <a:latin typeface="Segoe Print" pitchFamily="2" charset="0"/>
                    <a:cs typeface="MV Boli" pitchFamily="2" charset="0"/>
                  </a:rPr>
                  <a:t>Aparelho grátis</a:t>
                </a:r>
                <a:r>
                  <a:rPr lang="pt-BR" sz="1000">
                    <a:solidFill>
                      <a:srgbClr val="000066"/>
                    </a:solidFill>
                    <a:latin typeface="Segoe Print" pitchFamily="2" charset="0"/>
                    <a:cs typeface="MV Boli" pitchFamily="2" charset="0"/>
                  </a:rPr>
                  <a:t>, mediante pagamento, com desconto, da manutenção direto ao credenciado.</a:t>
                </a:r>
              </a:p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1000">
                    <a:solidFill>
                      <a:srgbClr val="000066"/>
                    </a:solidFill>
                    <a:latin typeface="Segoe Print" pitchFamily="2" charset="0"/>
                    <a:cs typeface="MV Boli" pitchFamily="2" charset="0"/>
                  </a:rPr>
                  <a:t>Desconto na </a:t>
                </a:r>
                <a:r>
                  <a:rPr lang="pt-BR" sz="1000" b="1">
                    <a:solidFill>
                      <a:srgbClr val="FF6600"/>
                    </a:solidFill>
                    <a:latin typeface="Segoe Print" pitchFamily="2" charset="0"/>
                    <a:cs typeface="MV Boli" pitchFamily="2" charset="0"/>
                  </a:rPr>
                  <a:t>documentação ortodôntica </a:t>
                </a:r>
                <a:r>
                  <a:rPr lang="pt-BR" sz="1000">
                    <a:solidFill>
                      <a:srgbClr val="000066"/>
                    </a:solidFill>
                    <a:latin typeface="Segoe Print" pitchFamily="2" charset="0"/>
                    <a:cs typeface="MV Boli" pitchFamily="2" charset="0"/>
                  </a:rPr>
                  <a:t>na rede credenciada.</a:t>
                </a:r>
                <a:endParaRPr lang="en-US" sz="1000" kern="0" dirty="0">
                  <a:solidFill>
                    <a:srgbClr val="000066"/>
                  </a:solidFill>
                  <a:latin typeface="Segoe Print" pitchFamily="2" charset="0"/>
                </a:endParaRPr>
              </a:p>
            </p:txBody>
          </p:sp>
        </p:grpSp>
        <p:grpSp>
          <p:nvGrpSpPr>
            <p:cNvPr id="35" name="Grupo 34"/>
            <p:cNvGrpSpPr/>
            <p:nvPr/>
          </p:nvGrpSpPr>
          <p:grpSpPr>
            <a:xfrm>
              <a:off x="7581253" y="2895927"/>
              <a:ext cx="1260000" cy="1291082"/>
              <a:chOff x="6521983" y="1515453"/>
              <a:chExt cx="1260000" cy="1291082"/>
            </a:xfrm>
          </p:grpSpPr>
          <p:pic>
            <p:nvPicPr>
              <p:cNvPr id="36" name="Imagem 3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1983" y="1515453"/>
                <a:ext cx="1260000" cy="1260000"/>
              </a:xfrm>
              <a:prstGeom prst="rect">
                <a:avLst/>
              </a:prstGeom>
            </p:spPr>
          </p:pic>
          <p:sp>
            <p:nvSpPr>
              <p:cNvPr id="37" name="CaixaDeTexto 36"/>
              <p:cNvSpPr txBox="1"/>
              <p:nvPr/>
            </p:nvSpPr>
            <p:spPr>
              <a:xfrm rot="120000">
                <a:off x="6577499" y="1618535"/>
                <a:ext cx="1188000" cy="1188000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BR" sz="1000" kern="0">
                    <a:solidFill>
                      <a:srgbClr val="002060"/>
                    </a:solidFill>
                    <a:latin typeface="Segoe Print" pitchFamily="2" charset="0"/>
                  </a:rPr>
                  <a:t>Descontos em  </a:t>
                </a:r>
                <a:r>
                  <a:rPr lang="pt-BR" sz="1000" b="1" kern="0">
                    <a:solidFill>
                      <a:srgbClr val="FF6600"/>
                    </a:solidFill>
                    <a:latin typeface="Segoe Print" pitchFamily="2" charset="0"/>
                  </a:rPr>
                  <a:t>próteses</a:t>
                </a:r>
                <a:r>
                  <a:rPr lang="pt-BR" sz="1000" kern="0">
                    <a:solidFill>
                      <a:srgbClr val="002060"/>
                    </a:solidFill>
                    <a:latin typeface="Segoe Print" pitchFamily="2" charset="0"/>
                  </a:rPr>
                  <a:t> e </a:t>
                </a:r>
                <a:r>
                  <a:rPr lang="pt-BR" sz="1000" b="1" kern="0">
                    <a:solidFill>
                      <a:srgbClr val="FF6600"/>
                    </a:solidFill>
                    <a:latin typeface="Segoe Print" pitchFamily="2" charset="0"/>
                  </a:rPr>
                  <a:t>implantes</a:t>
                </a:r>
                <a:r>
                  <a:rPr lang="pt-BR" sz="1000" kern="0">
                    <a:solidFill>
                      <a:srgbClr val="002060"/>
                    </a:solidFill>
                    <a:latin typeface="Segoe Print" pitchFamily="2" charset="0"/>
                  </a:rPr>
                  <a:t> com pagamento direto ao credenciado</a:t>
                </a:r>
                <a:endParaRPr lang="pt-BR" sz="1000" kern="0" dirty="0">
                  <a:solidFill>
                    <a:srgbClr val="002060"/>
                  </a:solidFill>
                  <a:latin typeface="Segoe Print" pitchFamily="2" charset="0"/>
                </a:endParaRPr>
              </a:p>
            </p:txBody>
          </p:sp>
        </p:grpSp>
      </p:grpSp>
      <p:grpSp>
        <p:nvGrpSpPr>
          <p:cNvPr id="40" name="Grupo 39"/>
          <p:cNvGrpSpPr/>
          <p:nvPr/>
        </p:nvGrpSpPr>
        <p:grpSpPr>
          <a:xfrm>
            <a:off x="7308672" y="3562939"/>
            <a:ext cx="1439792" cy="1096463"/>
            <a:chOff x="7236296" y="3562939"/>
            <a:chExt cx="1439792" cy="1096463"/>
          </a:xfrm>
        </p:grpSpPr>
        <p:pic>
          <p:nvPicPr>
            <p:cNvPr id="41" name="Imagem 4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22"/>
            <a:stretch/>
          </p:blipFill>
          <p:spPr>
            <a:xfrm>
              <a:off x="7236296" y="3562939"/>
              <a:ext cx="1439792" cy="86780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2" name="Text Box 7"/>
            <p:cNvSpPr txBox="1">
              <a:spLocks noChangeArrowheads="1"/>
            </p:cNvSpPr>
            <p:nvPr/>
          </p:nvSpPr>
          <p:spPr bwMode="auto">
            <a:xfrm>
              <a:off x="7320441" y="4443958"/>
              <a:ext cx="1271502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sz="800" b="1" dirty="0" smtClean="0">
                  <a:solidFill>
                    <a:srgbClr val="002060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Clareamento Laser</a:t>
              </a:r>
              <a:endParaRPr lang="pt-BR" sz="800" b="1" dirty="0">
                <a:solidFill>
                  <a:srgbClr val="00206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6895095" y="2043571"/>
            <a:ext cx="1925377" cy="1104243"/>
            <a:chOff x="6325030" y="1652754"/>
            <a:chExt cx="1925377" cy="1104243"/>
          </a:xfrm>
        </p:grpSpPr>
        <p:pic>
          <p:nvPicPr>
            <p:cNvPr id="44" name="Imagem 4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5030" y="1652754"/>
              <a:ext cx="1925377" cy="79280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6800245" y="2541553"/>
              <a:ext cx="974946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sz="800" b="1" dirty="0" smtClean="0">
                  <a:solidFill>
                    <a:srgbClr val="002060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Óxido Nitroso</a:t>
              </a:r>
              <a:endParaRPr lang="pt-BR" sz="800" b="1" dirty="0">
                <a:solidFill>
                  <a:srgbClr val="00206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5851273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edondar Retângulo em um Canto Diagonal 4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latin typeface="Verdana" pitchFamily="34" charset="0"/>
              </a:rPr>
              <a:t>Procedimentos adicionais – </a:t>
            </a:r>
            <a:r>
              <a:rPr lang="pt-BR" sz="1600" dirty="0" smtClean="0">
                <a:solidFill>
                  <a:srgbClr val="FF6600"/>
                </a:solidFill>
                <a:latin typeface="Verdana" pitchFamily="34" charset="0"/>
              </a:rPr>
              <a:t>Exclusivos Prestige 20 PME</a:t>
            </a:r>
            <a:endParaRPr lang="pt-BR" sz="1600" dirty="0">
              <a:solidFill>
                <a:srgbClr val="FF6600"/>
              </a:solidFill>
              <a:latin typeface="Verdana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5536" y="796285"/>
            <a:ext cx="388843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DIAGNÓSTICO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Sedação consciente com óxido nitroso e oxigênio em odontologia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Sedação consciente com óxido nitroso e oxigênio em pacientes com necessidades especiais em odontologia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Sedação medicamentosa ambulatorial em odontologia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Sedação medicamentosa ambulatorial em pacientes com necessidades especiais em </a:t>
            </a:r>
            <a:r>
              <a:rPr lang="pt-BR" sz="1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odontologia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endParaRPr lang="pt-BR" sz="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t-BR" sz="1000" b="1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RADIOLOGIA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Documentação ortodôntica especial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Documentação ortopédica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Tomografia computadorizada por feixe cônico - cone beam 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Tomografia </a:t>
            </a: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Computadorizada Volumétrica (boca toda)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Tomografia convencional - linear ou multi-direcional 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Tomografia de localização - 1 dente ou 1 área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Tomografia de localização - 2 dentes ou 2 áreas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Tomografia de localização - 3 dentes ou 3 áreas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Tomografia de localização </a:t>
            </a:r>
            <a:r>
              <a:rPr lang="pt-BR" sz="1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hemiarco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endParaRPr lang="pt-BR" sz="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t-BR" sz="1000" b="1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PERIODONTIA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Terapia </a:t>
            </a:r>
            <a:r>
              <a:rPr lang="pt-BR" sz="1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Fotodinâmica</a:t>
            </a:r>
            <a:endParaRPr lang="pt-BR" sz="6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380430" y="827063"/>
            <a:ext cx="4572000" cy="22775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b="1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CIRURGIA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Criocirurgia de neoplasias da região buco-maxilo-facial 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Crioterapia ou termoterapia em odontologia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Punção aspirativa orientada por imagem na região buco-maxilo-facial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Regeneração tecidual guiada - RTG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Retirada dos meios de fixação da região buco-maxilo-facial</a:t>
            </a:r>
          </a:p>
          <a:p>
            <a:endParaRPr lang="pt-BR" sz="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t-BR" sz="1000" b="1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ORTODONTIA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Aparelho ortodôntico fixo estético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Aparelho ortodôntico fixo estético parcial</a:t>
            </a:r>
          </a:p>
          <a:p>
            <a:endParaRPr lang="pt-BR" sz="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t-BR" sz="1000" b="1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ESTÉTICA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Clareamento a Laser (boca toda)</a:t>
            </a:r>
          </a:p>
          <a:p>
            <a:pPr marL="174625" lvl="1" indent="-82550">
              <a:buClr>
                <a:srgbClr val="FF6600"/>
              </a:buClr>
              <a:buFont typeface="Arial" pitchFamily="34" charset="0"/>
              <a:buChar char="•"/>
            </a:pP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Clareamento dentário de </a:t>
            </a:r>
            <a:r>
              <a:rPr lang="pt-BR" sz="1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consultório</a:t>
            </a:r>
            <a:endParaRPr lang="pt-BR" sz="1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tângulo 2"/>
          <p:cNvSpPr/>
          <p:nvPr/>
        </p:nvSpPr>
        <p:spPr bwMode="auto">
          <a:xfrm>
            <a:off x="4427984" y="1995686"/>
            <a:ext cx="2880320" cy="50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2" charset="-128"/>
            </a:endParaRPr>
          </a:p>
        </p:txBody>
      </p:sp>
      <p:sp>
        <p:nvSpPr>
          <p:cNvPr id="9" name="Retângulo 8"/>
          <p:cNvSpPr/>
          <p:nvPr/>
        </p:nvSpPr>
        <p:spPr bwMode="auto">
          <a:xfrm>
            <a:off x="467544" y="2139894"/>
            <a:ext cx="3708000" cy="172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2112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edondar Retângulo em um Canto Diagonal 1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latin typeface="Verdana" pitchFamily="34" charset="0"/>
              </a:rPr>
              <a:t>Rede Credenciada</a:t>
            </a:r>
            <a:endParaRPr lang="pt-BR" sz="1600" dirty="0">
              <a:latin typeface="Verdana" pitchFamily="34" charset="0"/>
            </a:endParaRP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395536" y="843558"/>
            <a:ext cx="8280920" cy="380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2563" indent="-182563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171450" indent="-171450" eaLnBrk="1" hangingPunct="1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SzPct val="110000"/>
              <a:buFont typeface="Arial" pitchFamily="34" charset="0"/>
              <a:buChar char="•"/>
            </a:pPr>
            <a:r>
              <a:rPr lang="pt-BR" sz="1400" dirty="0">
                <a:solidFill>
                  <a:srgbClr val="000066"/>
                </a:solidFill>
                <a:latin typeface="Verdana" pitchFamily="34" charset="0"/>
              </a:rPr>
              <a:t>Rede </a:t>
            </a:r>
            <a:r>
              <a:rPr lang="pt-BR" sz="1400" b="1" dirty="0">
                <a:solidFill>
                  <a:srgbClr val="000066"/>
                </a:solidFill>
                <a:latin typeface="Verdana" pitchFamily="34" charset="0"/>
              </a:rPr>
              <a:t>qualificada com profissionais especializados </a:t>
            </a:r>
            <a:r>
              <a:rPr lang="pt-BR" sz="1400" dirty="0">
                <a:solidFill>
                  <a:srgbClr val="000066"/>
                </a:solidFill>
                <a:latin typeface="Verdana" pitchFamily="34" charset="0"/>
              </a:rPr>
              <a:t>e experientes, em </a:t>
            </a:r>
            <a:r>
              <a:rPr lang="pt-BR" sz="1400" b="1" dirty="0">
                <a:solidFill>
                  <a:srgbClr val="FF6600"/>
                </a:solidFill>
                <a:latin typeface="Verdana" pitchFamily="34" charset="0"/>
              </a:rPr>
              <a:t>mais de 11.000 opções de atendimento </a:t>
            </a:r>
            <a:r>
              <a:rPr lang="pt-BR" sz="1400" dirty="0" smtClean="0">
                <a:solidFill>
                  <a:srgbClr val="000066"/>
                </a:solidFill>
                <a:latin typeface="Verdana" pitchFamily="34" charset="0"/>
              </a:rPr>
              <a:t>em todas as </a:t>
            </a:r>
            <a:r>
              <a:rPr lang="pt-BR" sz="1400" b="1" dirty="0" smtClean="0">
                <a:solidFill>
                  <a:srgbClr val="FF6600"/>
                </a:solidFill>
                <a:latin typeface="Verdana" pitchFamily="34" charset="0"/>
              </a:rPr>
              <a:t>capitais</a:t>
            </a:r>
            <a:r>
              <a:rPr lang="pt-BR" sz="1400" dirty="0" smtClean="0">
                <a:solidFill>
                  <a:srgbClr val="000066"/>
                </a:solidFill>
                <a:latin typeface="Verdana" pitchFamily="34" charset="0"/>
              </a:rPr>
              <a:t> e </a:t>
            </a:r>
            <a:r>
              <a:rPr lang="pt-BR" sz="1400" b="1" dirty="0" smtClean="0">
                <a:solidFill>
                  <a:srgbClr val="FF6600"/>
                </a:solidFill>
                <a:latin typeface="Verdana" pitchFamily="34" charset="0"/>
              </a:rPr>
              <a:t>estados</a:t>
            </a:r>
            <a:r>
              <a:rPr lang="pt-BR" sz="1400" dirty="0" smtClean="0">
                <a:solidFill>
                  <a:srgbClr val="FF6600"/>
                </a:solidFill>
                <a:latin typeface="Verdana" pitchFamily="34" charset="0"/>
              </a:rPr>
              <a:t> </a:t>
            </a:r>
            <a:r>
              <a:rPr lang="pt-BR" sz="1400" dirty="0" smtClean="0">
                <a:solidFill>
                  <a:srgbClr val="000066"/>
                </a:solidFill>
                <a:latin typeface="Verdana" pitchFamily="34" charset="0"/>
              </a:rPr>
              <a:t>do </a:t>
            </a:r>
            <a:r>
              <a:rPr lang="pt-BR" sz="1400" dirty="0">
                <a:solidFill>
                  <a:srgbClr val="000066"/>
                </a:solidFill>
                <a:latin typeface="Verdana" pitchFamily="34" charset="0"/>
              </a:rPr>
              <a:t>Brasil.</a:t>
            </a:r>
          </a:p>
          <a:p>
            <a:pPr marL="171450" indent="-171450" eaLnBrk="1" hangingPunct="1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SzPct val="110000"/>
              <a:buFont typeface="Arial" pitchFamily="34" charset="0"/>
              <a:buChar char="•"/>
            </a:pPr>
            <a:endParaRPr lang="pt-BR" sz="1400" dirty="0" smtClean="0">
              <a:solidFill>
                <a:srgbClr val="000066"/>
              </a:solidFill>
              <a:latin typeface="Verdana" pitchFamily="34" charset="0"/>
            </a:endParaRPr>
          </a:p>
          <a:p>
            <a:pPr marL="171450" indent="-171450" eaLnBrk="1" hangingPunct="1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SzPct val="110000"/>
              <a:buFont typeface="Arial" pitchFamily="34" charset="0"/>
              <a:buChar char="•"/>
            </a:pPr>
            <a:r>
              <a:rPr lang="pt-BR" sz="1400" dirty="0" smtClean="0">
                <a:solidFill>
                  <a:srgbClr val="000066"/>
                </a:solidFill>
                <a:latin typeface="Verdana" pitchFamily="34" charset="0"/>
              </a:rPr>
              <a:t>E mais, rede com especialistas para atender:</a:t>
            </a:r>
          </a:p>
          <a:p>
            <a:pPr marL="731837" lvl="1" indent="-171450" eaLnBrk="1" hangingPunct="1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SzPct val="110000"/>
              <a:buFont typeface="Arial" pitchFamily="34" charset="0"/>
              <a:buChar char="•"/>
            </a:pPr>
            <a:r>
              <a:rPr lang="pt-BR" sz="1400" dirty="0" smtClean="0">
                <a:solidFill>
                  <a:srgbClr val="000066"/>
                </a:solidFill>
                <a:latin typeface="Verdana" pitchFamily="34" charset="0"/>
              </a:rPr>
              <a:t>Pacientes portadores de </a:t>
            </a:r>
            <a:r>
              <a:rPr lang="pt-BR" sz="1400" dirty="0" smtClean="0">
                <a:solidFill>
                  <a:srgbClr val="FF6600"/>
                </a:solidFill>
                <a:latin typeface="Verdana" pitchFamily="34" charset="0"/>
              </a:rPr>
              <a:t>necessidades especiais</a:t>
            </a:r>
            <a:r>
              <a:rPr lang="pt-BR" sz="1400" dirty="0" smtClean="0">
                <a:solidFill>
                  <a:srgbClr val="000066"/>
                </a:solidFill>
                <a:latin typeface="Verdana" pitchFamily="34" charset="0"/>
              </a:rPr>
              <a:t>;</a:t>
            </a:r>
          </a:p>
          <a:p>
            <a:pPr marL="731837" lvl="1" indent="-171450" eaLnBrk="1" hangingPunct="1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SzPct val="110000"/>
              <a:buFont typeface="Arial" pitchFamily="34" charset="0"/>
              <a:buChar char="•"/>
            </a:pPr>
            <a:r>
              <a:rPr lang="pt-BR" sz="1400" dirty="0" smtClean="0">
                <a:solidFill>
                  <a:srgbClr val="000066"/>
                </a:solidFill>
                <a:latin typeface="Verdana" pitchFamily="34" charset="0"/>
              </a:rPr>
              <a:t>Pacientes com </a:t>
            </a:r>
            <a:r>
              <a:rPr lang="pt-BR" sz="1400" dirty="0" smtClean="0">
                <a:solidFill>
                  <a:srgbClr val="FF6600"/>
                </a:solidFill>
                <a:latin typeface="Verdana" pitchFamily="34" charset="0"/>
              </a:rPr>
              <a:t>disfunções de ATM</a:t>
            </a:r>
            <a:r>
              <a:rPr lang="pt-BR" sz="1400" dirty="0" smtClean="0">
                <a:solidFill>
                  <a:srgbClr val="000066"/>
                </a:solidFill>
                <a:latin typeface="Verdana" pitchFamily="34" charset="0"/>
              </a:rPr>
              <a:t> (dores, estalos e desconforto na articulação da mandíbula);</a:t>
            </a:r>
          </a:p>
          <a:p>
            <a:pPr marL="731837" lvl="1" indent="-171450" eaLnBrk="1" hangingPunct="1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SzPct val="110000"/>
              <a:buFont typeface="Arial" pitchFamily="34" charset="0"/>
              <a:buChar char="•"/>
            </a:pPr>
            <a:r>
              <a:rPr lang="pt-BR" sz="1400" dirty="0" smtClean="0">
                <a:solidFill>
                  <a:srgbClr val="FF6600"/>
                </a:solidFill>
                <a:latin typeface="Verdana" pitchFamily="34" charset="0"/>
              </a:rPr>
              <a:t>Estomatologia</a:t>
            </a:r>
            <a:r>
              <a:rPr lang="pt-BR" sz="1400" dirty="0" smtClean="0">
                <a:solidFill>
                  <a:srgbClr val="000066"/>
                </a:solidFill>
                <a:latin typeface="Verdana" pitchFamily="34" charset="0"/>
              </a:rPr>
              <a:t> (lesões na boca)</a:t>
            </a:r>
          </a:p>
          <a:p>
            <a:pPr marL="731837" lvl="1" indent="-171450" eaLnBrk="1" hangingPunct="1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SzPct val="110000"/>
              <a:buFont typeface="Arial" pitchFamily="34" charset="0"/>
              <a:buChar char="•"/>
            </a:pPr>
            <a:endParaRPr lang="pt-BR" sz="1400" dirty="0">
              <a:solidFill>
                <a:srgbClr val="000066"/>
              </a:solidFill>
              <a:latin typeface="Verdana" pitchFamily="34" charset="0"/>
            </a:endParaRPr>
          </a:p>
          <a:p>
            <a:pPr marL="171450" indent="-171450" eaLnBrk="1" hangingPunct="1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SzPct val="110000"/>
              <a:buFont typeface="Arial" pitchFamily="34" charset="0"/>
              <a:buChar char="•"/>
            </a:pPr>
            <a:r>
              <a:rPr lang="pt-BR" sz="1400" dirty="0" smtClean="0">
                <a:solidFill>
                  <a:srgbClr val="000066"/>
                </a:solidFill>
                <a:latin typeface="Verdana" pitchFamily="34" charset="0"/>
              </a:rPr>
              <a:t>Pesquisa contínua para medir a satisfação dos profissionais da rede </a:t>
            </a:r>
            <a:r>
              <a:rPr lang="pt-BR" sz="1400" dirty="0" smtClean="0">
                <a:solidFill>
                  <a:srgbClr val="FF6600"/>
                </a:solidFill>
                <a:latin typeface="Verdana" pitchFamily="34" charset="0"/>
              </a:rPr>
              <a:t>77%</a:t>
            </a:r>
            <a:r>
              <a:rPr lang="pt-BR" sz="1400" dirty="0" smtClean="0">
                <a:solidFill>
                  <a:srgbClr val="000066"/>
                </a:solidFill>
                <a:latin typeface="Verdana" pitchFamily="34" charset="0"/>
              </a:rPr>
              <a:t> de satisfação geral em Agosto de 2011.</a:t>
            </a:r>
          </a:p>
          <a:p>
            <a:pPr marL="171450" indent="-171450" eaLnBrk="1" hangingPunct="1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SzPct val="110000"/>
              <a:buFont typeface="Arial" pitchFamily="34" charset="0"/>
              <a:buChar char="•"/>
            </a:pPr>
            <a:endParaRPr lang="pt-BR" sz="1400" dirty="0" smtClean="0">
              <a:solidFill>
                <a:srgbClr val="000066"/>
              </a:solidFill>
              <a:latin typeface="Verdana" pitchFamily="34" charset="0"/>
            </a:endParaRPr>
          </a:p>
          <a:p>
            <a:pPr marL="171450" indent="-171450" eaLnBrk="1" hangingPunct="1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SzPct val="110000"/>
              <a:buFont typeface="Arial" pitchFamily="34" charset="0"/>
              <a:buChar char="•"/>
            </a:pPr>
            <a:r>
              <a:rPr lang="pt-BR" sz="1400" dirty="0" smtClean="0">
                <a:solidFill>
                  <a:srgbClr val="000066"/>
                </a:solidFill>
                <a:latin typeface="Verdana" pitchFamily="34" charset="0"/>
              </a:rPr>
              <a:t>Todos </a:t>
            </a:r>
            <a:r>
              <a:rPr lang="pt-BR" sz="1400" dirty="0">
                <a:solidFill>
                  <a:srgbClr val="000066"/>
                </a:solidFill>
                <a:latin typeface="Verdana" pitchFamily="34" charset="0"/>
              </a:rPr>
              <a:t>os planos possuem a mesma rede credenciada, sendo que os planos </a:t>
            </a:r>
            <a:r>
              <a:rPr lang="pt-BR" sz="1400" dirty="0">
                <a:solidFill>
                  <a:srgbClr val="FF6600"/>
                </a:solidFill>
                <a:latin typeface="Verdana" pitchFamily="34" charset="0"/>
              </a:rPr>
              <a:t>Executivo 20 </a:t>
            </a:r>
            <a:r>
              <a:rPr lang="pt-BR" sz="1400" dirty="0">
                <a:solidFill>
                  <a:srgbClr val="000066"/>
                </a:solidFill>
                <a:latin typeface="Verdana" pitchFamily="34" charset="0"/>
              </a:rPr>
              <a:t>e </a:t>
            </a:r>
            <a:r>
              <a:rPr lang="pt-BR" sz="1400" dirty="0" err="1">
                <a:solidFill>
                  <a:srgbClr val="FF6600"/>
                </a:solidFill>
                <a:latin typeface="Verdana" pitchFamily="34" charset="0"/>
              </a:rPr>
              <a:t>Prestige</a:t>
            </a:r>
            <a:r>
              <a:rPr lang="pt-BR" sz="1400" dirty="0">
                <a:solidFill>
                  <a:srgbClr val="FF6600"/>
                </a:solidFill>
                <a:latin typeface="Verdana" pitchFamily="34" charset="0"/>
              </a:rPr>
              <a:t> 20</a:t>
            </a:r>
            <a:r>
              <a:rPr lang="pt-BR" sz="1400" dirty="0">
                <a:solidFill>
                  <a:srgbClr val="000066"/>
                </a:solidFill>
                <a:latin typeface="Verdana" pitchFamily="34" charset="0"/>
              </a:rPr>
              <a:t> possuem prestadores </a:t>
            </a:r>
            <a:r>
              <a:rPr lang="pt-BR" sz="1400" dirty="0">
                <a:solidFill>
                  <a:srgbClr val="FF6600"/>
                </a:solidFill>
                <a:latin typeface="Verdana" pitchFamily="34" charset="0"/>
              </a:rPr>
              <a:t>exclusivos</a:t>
            </a:r>
            <a:r>
              <a:rPr lang="pt-BR" sz="1400" dirty="0" smtClean="0">
                <a:solidFill>
                  <a:srgbClr val="000066"/>
                </a:solidFill>
                <a:latin typeface="Verdan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47683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12"/>
          <p:cNvSpPr>
            <a:spLocks/>
          </p:cNvSpPr>
          <p:nvPr/>
        </p:nvSpPr>
        <p:spPr bwMode="auto">
          <a:xfrm>
            <a:off x="6166357" y="1987162"/>
            <a:ext cx="359457" cy="206058"/>
          </a:xfrm>
          <a:custGeom>
            <a:avLst/>
            <a:gdLst>
              <a:gd name="T0" fmla="*/ 2147483647 w 356"/>
              <a:gd name="T1" fmla="*/ 2147483647 h 204"/>
              <a:gd name="T2" fmla="*/ 2147483647 w 356"/>
              <a:gd name="T3" fmla="*/ 2147483647 h 204"/>
              <a:gd name="T4" fmla="*/ 2147483647 w 356"/>
              <a:gd name="T5" fmla="*/ 2147483647 h 204"/>
              <a:gd name="T6" fmla="*/ 2147483647 w 356"/>
              <a:gd name="T7" fmla="*/ 2147483647 h 204"/>
              <a:gd name="T8" fmla="*/ 2147483647 w 356"/>
              <a:gd name="T9" fmla="*/ 2147483647 h 204"/>
              <a:gd name="T10" fmla="*/ 2147483647 w 356"/>
              <a:gd name="T11" fmla="*/ 2147483647 h 204"/>
              <a:gd name="T12" fmla="*/ 2147483647 w 356"/>
              <a:gd name="T13" fmla="*/ 2147483647 h 204"/>
              <a:gd name="T14" fmla="*/ 2147483647 w 356"/>
              <a:gd name="T15" fmla="*/ 2147483647 h 204"/>
              <a:gd name="T16" fmla="*/ 2147483647 w 356"/>
              <a:gd name="T17" fmla="*/ 2147483647 h 204"/>
              <a:gd name="T18" fmla="*/ 2147483647 w 356"/>
              <a:gd name="T19" fmla="*/ 2147483647 h 204"/>
              <a:gd name="T20" fmla="*/ 2147483647 w 356"/>
              <a:gd name="T21" fmla="*/ 2147483647 h 204"/>
              <a:gd name="T22" fmla="*/ 2147483647 w 356"/>
              <a:gd name="T23" fmla="*/ 2147483647 h 204"/>
              <a:gd name="T24" fmla="*/ 2147483647 w 356"/>
              <a:gd name="T25" fmla="*/ 2147483647 h 204"/>
              <a:gd name="T26" fmla="*/ 2147483647 w 356"/>
              <a:gd name="T27" fmla="*/ 2147483647 h 204"/>
              <a:gd name="T28" fmla="*/ 2147483647 w 356"/>
              <a:gd name="T29" fmla="*/ 2147483647 h 204"/>
              <a:gd name="T30" fmla="*/ 2147483647 w 356"/>
              <a:gd name="T31" fmla="*/ 0 h 204"/>
              <a:gd name="T32" fmla="*/ 2147483647 w 356"/>
              <a:gd name="T33" fmla="*/ 2147483647 h 204"/>
              <a:gd name="T34" fmla="*/ 2147483647 w 356"/>
              <a:gd name="T35" fmla="*/ 2147483647 h 204"/>
              <a:gd name="T36" fmla="*/ 2147483647 w 356"/>
              <a:gd name="T37" fmla="*/ 2147483647 h 204"/>
              <a:gd name="T38" fmla="*/ 2147483647 w 356"/>
              <a:gd name="T39" fmla="*/ 2147483647 h 204"/>
              <a:gd name="T40" fmla="*/ 0 w 356"/>
              <a:gd name="T41" fmla="*/ 2147483647 h 204"/>
              <a:gd name="T42" fmla="*/ 2147483647 w 356"/>
              <a:gd name="T43" fmla="*/ 2147483647 h 204"/>
              <a:gd name="T44" fmla="*/ 0 w 356"/>
              <a:gd name="T45" fmla="*/ 2147483647 h 204"/>
              <a:gd name="T46" fmla="*/ 2147483647 w 356"/>
              <a:gd name="T47" fmla="*/ 2147483647 h 204"/>
              <a:gd name="T48" fmla="*/ 2147483647 w 356"/>
              <a:gd name="T49" fmla="*/ 2147483647 h 204"/>
              <a:gd name="T50" fmla="*/ 2147483647 w 356"/>
              <a:gd name="T51" fmla="*/ 2147483647 h 204"/>
              <a:gd name="T52" fmla="*/ 2147483647 w 356"/>
              <a:gd name="T53" fmla="*/ 2147483647 h 204"/>
              <a:gd name="T54" fmla="*/ 2147483647 w 356"/>
              <a:gd name="T55" fmla="*/ 2147483647 h 204"/>
              <a:gd name="T56" fmla="*/ 2147483647 w 356"/>
              <a:gd name="T57" fmla="*/ 2147483647 h 204"/>
              <a:gd name="T58" fmla="*/ 2147483647 w 356"/>
              <a:gd name="T59" fmla="*/ 2147483647 h 204"/>
              <a:gd name="T60" fmla="*/ 2147483647 w 356"/>
              <a:gd name="T61" fmla="*/ 2147483647 h 204"/>
              <a:gd name="T62" fmla="*/ 2147483647 w 356"/>
              <a:gd name="T63" fmla="*/ 2147483647 h 204"/>
              <a:gd name="T64" fmla="*/ 2147483647 w 356"/>
              <a:gd name="T65" fmla="*/ 2147483647 h 204"/>
              <a:gd name="T66" fmla="*/ 2147483647 w 356"/>
              <a:gd name="T67" fmla="*/ 2147483647 h 204"/>
              <a:gd name="T68" fmla="*/ 2147483647 w 356"/>
              <a:gd name="T69" fmla="*/ 2147483647 h 204"/>
              <a:gd name="T70" fmla="*/ 2147483647 w 356"/>
              <a:gd name="T71" fmla="*/ 2147483647 h 204"/>
              <a:gd name="T72" fmla="*/ 2147483647 w 356"/>
              <a:gd name="T73" fmla="*/ 2147483647 h 20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56"/>
              <a:gd name="T112" fmla="*/ 0 h 204"/>
              <a:gd name="T113" fmla="*/ 356 w 356"/>
              <a:gd name="T114" fmla="*/ 204 h 20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56" h="204">
                <a:moveTo>
                  <a:pt x="356" y="113"/>
                </a:moveTo>
                <a:lnTo>
                  <a:pt x="344" y="113"/>
                </a:lnTo>
                <a:lnTo>
                  <a:pt x="344" y="102"/>
                </a:lnTo>
                <a:lnTo>
                  <a:pt x="356" y="91"/>
                </a:lnTo>
                <a:lnTo>
                  <a:pt x="356" y="79"/>
                </a:lnTo>
                <a:lnTo>
                  <a:pt x="332" y="57"/>
                </a:lnTo>
                <a:lnTo>
                  <a:pt x="237" y="34"/>
                </a:lnTo>
                <a:lnTo>
                  <a:pt x="226" y="23"/>
                </a:lnTo>
                <a:lnTo>
                  <a:pt x="214" y="34"/>
                </a:lnTo>
                <a:lnTo>
                  <a:pt x="214" y="45"/>
                </a:lnTo>
                <a:lnTo>
                  <a:pt x="214" y="57"/>
                </a:lnTo>
                <a:lnTo>
                  <a:pt x="202" y="57"/>
                </a:lnTo>
                <a:lnTo>
                  <a:pt x="202" y="79"/>
                </a:lnTo>
                <a:lnTo>
                  <a:pt x="178" y="79"/>
                </a:lnTo>
                <a:lnTo>
                  <a:pt x="190" y="68"/>
                </a:lnTo>
                <a:lnTo>
                  <a:pt x="178" y="68"/>
                </a:lnTo>
                <a:lnTo>
                  <a:pt x="166" y="57"/>
                </a:lnTo>
                <a:lnTo>
                  <a:pt x="142" y="68"/>
                </a:lnTo>
                <a:lnTo>
                  <a:pt x="130" y="57"/>
                </a:lnTo>
                <a:lnTo>
                  <a:pt x="119" y="68"/>
                </a:lnTo>
                <a:lnTo>
                  <a:pt x="119" y="45"/>
                </a:lnTo>
                <a:lnTo>
                  <a:pt x="142" y="23"/>
                </a:lnTo>
                <a:lnTo>
                  <a:pt x="154" y="23"/>
                </a:lnTo>
                <a:lnTo>
                  <a:pt x="154" y="0"/>
                </a:lnTo>
                <a:lnTo>
                  <a:pt x="142" y="0"/>
                </a:lnTo>
                <a:lnTo>
                  <a:pt x="142" y="11"/>
                </a:lnTo>
                <a:lnTo>
                  <a:pt x="107" y="11"/>
                </a:lnTo>
                <a:lnTo>
                  <a:pt x="71" y="34"/>
                </a:lnTo>
                <a:lnTo>
                  <a:pt x="47" y="34"/>
                </a:lnTo>
                <a:lnTo>
                  <a:pt x="35" y="23"/>
                </a:lnTo>
                <a:lnTo>
                  <a:pt x="23" y="23"/>
                </a:lnTo>
                <a:lnTo>
                  <a:pt x="12" y="34"/>
                </a:lnTo>
                <a:lnTo>
                  <a:pt x="12" y="57"/>
                </a:lnTo>
                <a:lnTo>
                  <a:pt x="0" y="68"/>
                </a:lnTo>
                <a:lnTo>
                  <a:pt x="0" y="79"/>
                </a:lnTo>
                <a:lnTo>
                  <a:pt x="12" y="91"/>
                </a:lnTo>
                <a:lnTo>
                  <a:pt x="23" y="113"/>
                </a:lnTo>
                <a:lnTo>
                  <a:pt x="12" y="113"/>
                </a:lnTo>
                <a:lnTo>
                  <a:pt x="0" y="136"/>
                </a:lnTo>
                <a:lnTo>
                  <a:pt x="12" y="147"/>
                </a:lnTo>
                <a:lnTo>
                  <a:pt x="35" y="147"/>
                </a:lnTo>
                <a:lnTo>
                  <a:pt x="47" y="147"/>
                </a:lnTo>
                <a:lnTo>
                  <a:pt x="59" y="147"/>
                </a:lnTo>
                <a:lnTo>
                  <a:pt x="95" y="136"/>
                </a:lnTo>
                <a:lnTo>
                  <a:pt x="107" y="136"/>
                </a:lnTo>
                <a:lnTo>
                  <a:pt x="130" y="113"/>
                </a:lnTo>
                <a:lnTo>
                  <a:pt x="154" y="113"/>
                </a:lnTo>
                <a:lnTo>
                  <a:pt x="166" y="125"/>
                </a:lnTo>
                <a:lnTo>
                  <a:pt x="154" y="136"/>
                </a:lnTo>
                <a:lnTo>
                  <a:pt x="142" y="136"/>
                </a:lnTo>
                <a:lnTo>
                  <a:pt x="142" y="159"/>
                </a:lnTo>
                <a:lnTo>
                  <a:pt x="119" y="170"/>
                </a:lnTo>
                <a:lnTo>
                  <a:pt x="142" y="170"/>
                </a:lnTo>
                <a:lnTo>
                  <a:pt x="166" y="204"/>
                </a:lnTo>
                <a:lnTo>
                  <a:pt x="202" y="193"/>
                </a:lnTo>
                <a:lnTo>
                  <a:pt x="202" y="170"/>
                </a:lnTo>
                <a:lnTo>
                  <a:pt x="214" y="170"/>
                </a:lnTo>
                <a:lnTo>
                  <a:pt x="249" y="170"/>
                </a:lnTo>
                <a:lnTo>
                  <a:pt x="261" y="159"/>
                </a:lnTo>
                <a:lnTo>
                  <a:pt x="273" y="159"/>
                </a:lnTo>
                <a:lnTo>
                  <a:pt x="285" y="159"/>
                </a:lnTo>
                <a:lnTo>
                  <a:pt x="297" y="136"/>
                </a:lnTo>
                <a:lnTo>
                  <a:pt x="321" y="125"/>
                </a:lnTo>
                <a:lnTo>
                  <a:pt x="344" y="136"/>
                </a:lnTo>
                <a:lnTo>
                  <a:pt x="356" y="136"/>
                </a:lnTo>
                <a:lnTo>
                  <a:pt x="356" y="113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4" name="Group 114"/>
          <p:cNvGrpSpPr>
            <a:grpSpLocks/>
          </p:cNvGrpSpPr>
          <p:nvPr/>
        </p:nvGrpSpPr>
        <p:grpSpPr bwMode="auto">
          <a:xfrm>
            <a:off x="6204270" y="2251757"/>
            <a:ext cx="283578" cy="136559"/>
            <a:chOff x="4407" y="1676"/>
            <a:chExt cx="262" cy="136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98" name="Freeform 115"/>
            <p:cNvSpPr>
              <a:spLocks/>
            </p:cNvSpPr>
            <p:nvPr/>
          </p:nvSpPr>
          <p:spPr bwMode="auto">
            <a:xfrm>
              <a:off x="4407" y="1676"/>
              <a:ext cx="262" cy="136"/>
            </a:xfrm>
            <a:custGeom>
              <a:avLst/>
              <a:gdLst>
                <a:gd name="T0" fmla="*/ 0 w 262"/>
                <a:gd name="T1" fmla="*/ 34 h 136"/>
                <a:gd name="T2" fmla="*/ 12 w 262"/>
                <a:gd name="T3" fmla="*/ 45 h 136"/>
                <a:gd name="T4" fmla="*/ 24 w 262"/>
                <a:gd name="T5" fmla="*/ 57 h 136"/>
                <a:gd name="T6" fmla="*/ 72 w 262"/>
                <a:gd name="T7" fmla="*/ 80 h 136"/>
                <a:gd name="T8" fmla="*/ 84 w 262"/>
                <a:gd name="T9" fmla="*/ 80 h 136"/>
                <a:gd name="T10" fmla="*/ 107 w 262"/>
                <a:gd name="T11" fmla="*/ 102 h 136"/>
                <a:gd name="T12" fmla="*/ 119 w 262"/>
                <a:gd name="T13" fmla="*/ 102 h 136"/>
                <a:gd name="T14" fmla="*/ 119 w 262"/>
                <a:gd name="T15" fmla="*/ 114 h 136"/>
                <a:gd name="T16" fmla="*/ 131 w 262"/>
                <a:gd name="T17" fmla="*/ 125 h 136"/>
                <a:gd name="T18" fmla="*/ 143 w 262"/>
                <a:gd name="T19" fmla="*/ 125 h 136"/>
                <a:gd name="T20" fmla="*/ 155 w 262"/>
                <a:gd name="T21" fmla="*/ 136 h 136"/>
                <a:gd name="T22" fmla="*/ 179 w 262"/>
                <a:gd name="T23" fmla="*/ 102 h 136"/>
                <a:gd name="T24" fmla="*/ 191 w 262"/>
                <a:gd name="T25" fmla="*/ 102 h 136"/>
                <a:gd name="T26" fmla="*/ 226 w 262"/>
                <a:gd name="T27" fmla="*/ 80 h 136"/>
                <a:gd name="T28" fmla="*/ 226 w 262"/>
                <a:gd name="T29" fmla="*/ 57 h 136"/>
                <a:gd name="T30" fmla="*/ 238 w 262"/>
                <a:gd name="T31" fmla="*/ 57 h 136"/>
                <a:gd name="T32" fmla="*/ 262 w 262"/>
                <a:gd name="T33" fmla="*/ 11 h 136"/>
                <a:gd name="T34" fmla="*/ 262 w 262"/>
                <a:gd name="T35" fmla="*/ 11 h 136"/>
                <a:gd name="T36" fmla="*/ 226 w 262"/>
                <a:gd name="T37" fmla="*/ 11 h 136"/>
                <a:gd name="T38" fmla="*/ 167 w 262"/>
                <a:gd name="T39" fmla="*/ 45 h 136"/>
                <a:gd name="T40" fmla="*/ 107 w 262"/>
                <a:gd name="T41" fmla="*/ 45 h 136"/>
                <a:gd name="T42" fmla="*/ 72 w 262"/>
                <a:gd name="T43" fmla="*/ 11 h 136"/>
                <a:gd name="T44" fmla="*/ 60 w 262"/>
                <a:gd name="T45" fmla="*/ 11 h 136"/>
                <a:gd name="T46" fmla="*/ 60 w 262"/>
                <a:gd name="T47" fmla="*/ 11 h 136"/>
                <a:gd name="T48" fmla="*/ 60 w 262"/>
                <a:gd name="T49" fmla="*/ 11 h 136"/>
                <a:gd name="T50" fmla="*/ 48 w 262"/>
                <a:gd name="T51" fmla="*/ 0 h 136"/>
                <a:gd name="T52" fmla="*/ 48 w 262"/>
                <a:gd name="T53" fmla="*/ 0 h 136"/>
                <a:gd name="T54" fmla="*/ 24 w 262"/>
                <a:gd name="T55" fmla="*/ 23 h 136"/>
                <a:gd name="T56" fmla="*/ 0 w 262"/>
                <a:gd name="T57" fmla="*/ 34 h 1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62"/>
                <a:gd name="T88" fmla="*/ 0 h 136"/>
                <a:gd name="T89" fmla="*/ 262 w 262"/>
                <a:gd name="T90" fmla="*/ 136 h 1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62" h="136">
                  <a:moveTo>
                    <a:pt x="0" y="34"/>
                  </a:moveTo>
                  <a:lnTo>
                    <a:pt x="12" y="45"/>
                  </a:lnTo>
                  <a:lnTo>
                    <a:pt x="24" y="57"/>
                  </a:lnTo>
                  <a:lnTo>
                    <a:pt x="72" y="80"/>
                  </a:lnTo>
                  <a:lnTo>
                    <a:pt x="84" y="80"/>
                  </a:lnTo>
                  <a:lnTo>
                    <a:pt x="107" y="102"/>
                  </a:lnTo>
                  <a:lnTo>
                    <a:pt x="119" y="102"/>
                  </a:lnTo>
                  <a:lnTo>
                    <a:pt x="119" y="114"/>
                  </a:lnTo>
                  <a:lnTo>
                    <a:pt x="131" y="125"/>
                  </a:lnTo>
                  <a:lnTo>
                    <a:pt x="143" y="125"/>
                  </a:lnTo>
                  <a:lnTo>
                    <a:pt x="155" y="136"/>
                  </a:lnTo>
                  <a:lnTo>
                    <a:pt x="179" y="102"/>
                  </a:lnTo>
                  <a:lnTo>
                    <a:pt x="191" y="102"/>
                  </a:lnTo>
                  <a:lnTo>
                    <a:pt x="226" y="80"/>
                  </a:lnTo>
                  <a:lnTo>
                    <a:pt x="226" y="57"/>
                  </a:lnTo>
                  <a:lnTo>
                    <a:pt x="238" y="57"/>
                  </a:lnTo>
                  <a:lnTo>
                    <a:pt x="262" y="11"/>
                  </a:lnTo>
                  <a:lnTo>
                    <a:pt x="226" y="11"/>
                  </a:lnTo>
                  <a:lnTo>
                    <a:pt x="167" y="45"/>
                  </a:lnTo>
                  <a:lnTo>
                    <a:pt x="107" y="45"/>
                  </a:lnTo>
                  <a:lnTo>
                    <a:pt x="72" y="11"/>
                  </a:lnTo>
                  <a:lnTo>
                    <a:pt x="60" y="11"/>
                  </a:lnTo>
                  <a:lnTo>
                    <a:pt x="48" y="0"/>
                  </a:lnTo>
                  <a:lnTo>
                    <a:pt x="24" y="23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xtLst/>
          </p:spPr>
          <p:txBody>
            <a:bodyPr/>
            <a:lstStyle/>
            <a:p>
              <a:pPr>
                <a:defRPr/>
              </a:pPr>
              <a:endParaRPr lang="pt-BR" sz="1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Freeform 116"/>
            <p:cNvSpPr>
              <a:spLocks/>
            </p:cNvSpPr>
            <p:nvPr/>
          </p:nvSpPr>
          <p:spPr bwMode="auto">
            <a:xfrm>
              <a:off x="4407" y="1676"/>
              <a:ext cx="262" cy="136"/>
            </a:xfrm>
            <a:custGeom>
              <a:avLst/>
              <a:gdLst>
                <a:gd name="T0" fmla="*/ 0 w 262"/>
                <a:gd name="T1" fmla="*/ 34 h 136"/>
                <a:gd name="T2" fmla="*/ 12 w 262"/>
                <a:gd name="T3" fmla="*/ 45 h 136"/>
                <a:gd name="T4" fmla="*/ 24 w 262"/>
                <a:gd name="T5" fmla="*/ 57 h 136"/>
                <a:gd name="T6" fmla="*/ 72 w 262"/>
                <a:gd name="T7" fmla="*/ 80 h 136"/>
                <a:gd name="T8" fmla="*/ 84 w 262"/>
                <a:gd name="T9" fmla="*/ 80 h 136"/>
                <a:gd name="T10" fmla="*/ 107 w 262"/>
                <a:gd name="T11" fmla="*/ 102 h 136"/>
                <a:gd name="T12" fmla="*/ 119 w 262"/>
                <a:gd name="T13" fmla="*/ 102 h 136"/>
                <a:gd name="T14" fmla="*/ 119 w 262"/>
                <a:gd name="T15" fmla="*/ 114 h 136"/>
                <a:gd name="T16" fmla="*/ 131 w 262"/>
                <a:gd name="T17" fmla="*/ 125 h 136"/>
                <a:gd name="T18" fmla="*/ 143 w 262"/>
                <a:gd name="T19" fmla="*/ 125 h 136"/>
                <a:gd name="T20" fmla="*/ 155 w 262"/>
                <a:gd name="T21" fmla="*/ 136 h 136"/>
                <a:gd name="T22" fmla="*/ 179 w 262"/>
                <a:gd name="T23" fmla="*/ 102 h 136"/>
                <a:gd name="T24" fmla="*/ 191 w 262"/>
                <a:gd name="T25" fmla="*/ 102 h 136"/>
                <a:gd name="T26" fmla="*/ 226 w 262"/>
                <a:gd name="T27" fmla="*/ 80 h 136"/>
                <a:gd name="T28" fmla="*/ 226 w 262"/>
                <a:gd name="T29" fmla="*/ 57 h 136"/>
                <a:gd name="T30" fmla="*/ 238 w 262"/>
                <a:gd name="T31" fmla="*/ 57 h 136"/>
                <a:gd name="T32" fmla="*/ 262 w 262"/>
                <a:gd name="T33" fmla="*/ 11 h 136"/>
                <a:gd name="T34" fmla="*/ 262 w 262"/>
                <a:gd name="T35" fmla="*/ 11 h 136"/>
                <a:gd name="T36" fmla="*/ 226 w 262"/>
                <a:gd name="T37" fmla="*/ 11 h 136"/>
                <a:gd name="T38" fmla="*/ 167 w 262"/>
                <a:gd name="T39" fmla="*/ 45 h 136"/>
                <a:gd name="T40" fmla="*/ 107 w 262"/>
                <a:gd name="T41" fmla="*/ 45 h 136"/>
                <a:gd name="T42" fmla="*/ 72 w 262"/>
                <a:gd name="T43" fmla="*/ 11 h 136"/>
                <a:gd name="T44" fmla="*/ 60 w 262"/>
                <a:gd name="T45" fmla="*/ 11 h 136"/>
                <a:gd name="T46" fmla="*/ 60 w 262"/>
                <a:gd name="T47" fmla="*/ 11 h 136"/>
                <a:gd name="T48" fmla="*/ 60 w 262"/>
                <a:gd name="T49" fmla="*/ 11 h 136"/>
                <a:gd name="T50" fmla="*/ 48 w 262"/>
                <a:gd name="T51" fmla="*/ 0 h 136"/>
                <a:gd name="T52" fmla="*/ 48 w 262"/>
                <a:gd name="T53" fmla="*/ 0 h 136"/>
                <a:gd name="T54" fmla="*/ 24 w 262"/>
                <a:gd name="T55" fmla="*/ 23 h 136"/>
                <a:gd name="T56" fmla="*/ 0 w 262"/>
                <a:gd name="T57" fmla="*/ 34 h 1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62"/>
                <a:gd name="T88" fmla="*/ 0 h 136"/>
                <a:gd name="T89" fmla="*/ 262 w 262"/>
                <a:gd name="T90" fmla="*/ 136 h 1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62" h="136">
                  <a:moveTo>
                    <a:pt x="0" y="34"/>
                  </a:moveTo>
                  <a:lnTo>
                    <a:pt x="12" y="45"/>
                  </a:lnTo>
                  <a:lnTo>
                    <a:pt x="24" y="57"/>
                  </a:lnTo>
                  <a:lnTo>
                    <a:pt x="72" y="80"/>
                  </a:lnTo>
                  <a:lnTo>
                    <a:pt x="84" y="80"/>
                  </a:lnTo>
                  <a:lnTo>
                    <a:pt x="107" y="102"/>
                  </a:lnTo>
                  <a:lnTo>
                    <a:pt x="119" y="102"/>
                  </a:lnTo>
                  <a:lnTo>
                    <a:pt x="119" y="114"/>
                  </a:lnTo>
                  <a:lnTo>
                    <a:pt x="131" y="125"/>
                  </a:lnTo>
                  <a:lnTo>
                    <a:pt x="143" y="125"/>
                  </a:lnTo>
                  <a:lnTo>
                    <a:pt x="155" y="136"/>
                  </a:lnTo>
                  <a:lnTo>
                    <a:pt x="179" y="102"/>
                  </a:lnTo>
                  <a:lnTo>
                    <a:pt x="191" y="102"/>
                  </a:lnTo>
                  <a:lnTo>
                    <a:pt x="226" y="80"/>
                  </a:lnTo>
                  <a:lnTo>
                    <a:pt x="226" y="57"/>
                  </a:lnTo>
                  <a:lnTo>
                    <a:pt x="238" y="57"/>
                  </a:lnTo>
                  <a:lnTo>
                    <a:pt x="262" y="11"/>
                  </a:lnTo>
                  <a:lnTo>
                    <a:pt x="226" y="11"/>
                  </a:lnTo>
                  <a:lnTo>
                    <a:pt x="167" y="45"/>
                  </a:lnTo>
                  <a:lnTo>
                    <a:pt x="107" y="45"/>
                  </a:lnTo>
                  <a:lnTo>
                    <a:pt x="72" y="11"/>
                  </a:lnTo>
                  <a:lnTo>
                    <a:pt x="60" y="11"/>
                  </a:lnTo>
                  <a:lnTo>
                    <a:pt x="48" y="0"/>
                  </a:lnTo>
                  <a:lnTo>
                    <a:pt x="24" y="23"/>
                  </a:lnTo>
                  <a:lnTo>
                    <a:pt x="0" y="34"/>
                  </a:lnTo>
                </a:path>
              </a:pathLst>
            </a:custGeom>
            <a:grpFill/>
            <a:ln w="19050">
              <a:solidFill>
                <a:schemeClr val="bg1"/>
              </a:solidFill>
            </a:ln>
            <a:extLst/>
          </p:spPr>
          <p:txBody>
            <a:bodyPr/>
            <a:lstStyle/>
            <a:p>
              <a:pPr>
                <a:defRPr/>
              </a:pPr>
              <a:endParaRPr lang="pt-BR" sz="1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5" name="Group 117"/>
          <p:cNvGrpSpPr>
            <a:grpSpLocks/>
          </p:cNvGrpSpPr>
          <p:nvPr/>
        </p:nvGrpSpPr>
        <p:grpSpPr bwMode="auto">
          <a:xfrm>
            <a:off x="5901696" y="2096910"/>
            <a:ext cx="656707" cy="207278"/>
            <a:chOff x="4110" y="1517"/>
            <a:chExt cx="606" cy="204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96" name="Freeform 118"/>
            <p:cNvSpPr>
              <a:spLocks/>
            </p:cNvSpPr>
            <p:nvPr/>
          </p:nvSpPr>
          <p:spPr bwMode="auto">
            <a:xfrm>
              <a:off x="4110" y="1517"/>
              <a:ext cx="606" cy="204"/>
            </a:xfrm>
            <a:custGeom>
              <a:avLst/>
              <a:gdLst>
                <a:gd name="T0" fmla="*/ 606 w 606"/>
                <a:gd name="T1" fmla="*/ 91 h 204"/>
                <a:gd name="T2" fmla="*/ 606 w 606"/>
                <a:gd name="T3" fmla="*/ 80 h 204"/>
                <a:gd name="T4" fmla="*/ 594 w 606"/>
                <a:gd name="T5" fmla="*/ 57 h 204"/>
                <a:gd name="T6" fmla="*/ 571 w 606"/>
                <a:gd name="T7" fmla="*/ 34 h 204"/>
                <a:gd name="T8" fmla="*/ 547 w 606"/>
                <a:gd name="T9" fmla="*/ 57 h 204"/>
                <a:gd name="T10" fmla="*/ 511 w 606"/>
                <a:gd name="T11" fmla="*/ 68 h 204"/>
                <a:gd name="T12" fmla="*/ 499 w 606"/>
                <a:gd name="T13" fmla="*/ 68 h 204"/>
                <a:gd name="T14" fmla="*/ 464 w 606"/>
                <a:gd name="T15" fmla="*/ 68 h 204"/>
                <a:gd name="T16" fmla="*/ 452 w 606"/>
                <a:gd name="T17" fmla="*/ 91 h 204"/>
                <a:gd name="T18" fmla="*/ 404 w 606"/>
                <a:gd name="T19" fmla="*/ 91 h 204"/>
                <a:gd name="T20" fmla="*/ 381 w 606"/>
                <a:gd name="T21" fmla="*/ 80 h 204"/>
                <a:gd name="T22" fmla="*/ 392 w 606"/>
                <a:gd name="T23" fmla="*/ 45 h 204"/>
                <a:gd name="T24" fmla="*/ 416 w 606"/>
                <a:gd name="T25" fmla="*/ 34 h 204"/>
                <a:gd name="T26" fmla="*/ 392 w 606"/>
                <a:gd name="T27" fmla="*/ 23 h 204"/>
                <a:gd name="T28" fmla="*/ 345 w 606"/>
                <a:gd name="T29" fmla="*/ 34 h 204"/>
                <a:gd name="T30" fmla="*/ 297 w 606"/>
                <a:gd name="T31" fmla="*/ 57 h 204"/>
                <a:gd name="T32" fmla="*/ 285 w 606"/>
                <a:gd name="T33" fmla="*/ 45 h 204"/>
                <a:gd name="T34" fmla="*/ 262 w 606"/>
                <a:gd name="T35" fmla="*/ 34 h 204"/>
                <a:gd name="T36" fmla="*/ 226 w 606"/>
                <a:gd name="T37" fmla="*/ 57 h 204"/>
                <a:gd name="T38" fmla="*/ 202 w 606"/>
                <a:gd name="T39" fmla="*/ 45 h 204"/>
                <a:gd name="T40" fmla="*/ 155 w 606"/>
                <a:gd name="T41" fmla="*/ 0 h 204"/>
                <a:gd name="T42" fmla="*/ 107 w 606"/>
                <a:gd name="T43" fmla="*/ 11 h 204"/>
                <a:gd name="T44" fmla="*/ 72 w 606"/>
                <a:gd name="T45" fmla="*/ 11 h 204"/>
                <a:gd name="T46" fmla="*/ 83 w 606"/>
                <a:gd name="T47" fmla="*/ 45 h 204"/>
                <a:gd name="T48" fmla="*/ 48 w 606"/>
                <a:gd name="T49" fmla="*/ 102 h 204"/>
                <a:gd name="T50" fmla="*/ 24 w 606"/>
                <a:gd name="T51" fmla="*/ 125 h 204"/>
                <a:gd name="T52" fmla="*/ 12 w 606"/>
                <a:gd name="T53" fmla="*/ 125 h 204"/>
                <a:gd name="T54" fmla="*/ 48 w 606"/>
                <a:gd name="T55" fmla="*/ 148 h 204"/>
                <a:gd name="T56" fmla="*/ 60 w 606"/>
                <a:gd name="T57" fmla="*/ 170 h 204"/>
                <a:gd name="T58" fmla="*/ 72 w 606"/>
                <a:gd name="T59" fmla="*/ 193 h 204"/>
                <a:gd name="T60" fmla="*/ 95 w 606"/>
                <a:gd name="T61" fmla="*/ 159 h 204"/>
                <a:gd name="T62" fmla="*/ 131 w 606"/>
                <a:gd name="T63" fmla="*/ 159 h 204"/>
                <a:gd name="T64" fmla="*/ 167 w 606"/>
                <a:gd name="T65" fmla="*/ 136 h 204"/>
                <a:gd name="T66" fmla="*/ 202 w 606"/>
                <a:gd name="T67" fmla="*/ 114 h 204"/>
                <a:gd name="T68" fmla="*/ 226 w 606"/>
                <a:gd name="T69" fmla="*/ 136 h 204"/>
                <a:gd name="T70" fmla="*/ 274 w 606"/>
                <a:gd name="T71" fmla="*/ 148 h 204"/>
                <a:gd name="T72" fmla="*/ 297 w 606"/>
                <a:gd name="T73" fmla="*/ 159 h 204"/>
                <a:gd name="T74" fmla="*/ 297 w 606"/>
                <a:gd name="T75" fmla="*/ 193 h 204"/>
                <a:gd name="T76" fmla="*/ 345 w 606"/>
                <a:gd name="T77" fmla="*/ 159 h 204"/>
                <a:gd name="T78" fmla="*/ 357 w 606"/>
                <a:gd name="T79" fmla="*/ 170 h 204"/>
                <a:gd name="T80" fmla="*/ 369 w 606"/>
                <a:gd name="T81" fmla="*/ 170 h 204"/>
                <a:gd name="T82" fmla="*/ 404 w 606"/>
                <a:gd name="T83" fmla="*/ 204 h 204"/>
                <a:gd name="T84" fmla="*/ 511 w 606"/>
                <a:gd name="T85" fmla="*/ 159 h 204"/>
                <a:gd name="T86" fmla="*/ 559 w 606"/>
                <a:gd name="T87" fmla="*/ 159 h 2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06"/>
                <a:gd name="T133" fmla="*/ 0 h 204"/>
                <a:gd name="T134" fmla="*/ 606 w 606"/>
                <a:gd name="T135" fmla="*/ 204 h 20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06" h="204">
                  <a:moveTo>
                    <a:pt x="559" y="159"/>
                  </a:moveTo>
                  <a:lnTo>
                    <a:pt x="606" y="91"/>
                  </a:lnTo>
                  <a:lnTo>
                    <a:pt x="594" y="80"/>
                  </a:lnTo>
                  <a:lnTo>
                    <a:pt x="606" y="80"/>
                  </a:lnTo>
                  <a:lnTo>
                    <a:pt x="606" y="68"/>
                  </a:lnTo>
                  <a:lnTo>
                    <a:pt x="594" y="57"/>
                  </a:lnTo>
                  <a:lnTo>
                    <a:pt x="606" y="45"/>
                  </a:lnTo>
                  <a:lnTo>
                    <a:pt x="571" y="34"/>
                  </a:lnTo>
                  <a:lnTo>
                    <a:pt x="559" y="45"/>
                  </a:lnTo>
                  <a:lnTo>
                    <a:pt x="547" y="57"/>
                  </a:lnTo>
                  <a:lnTo>
                    <a:pt x="535" y="68"/>
                  </a:lnTo>
                  <a:lnTo>
                    <a:pt x="511" y="68"/>
                  </a:lnTo>
                  <a:lnTo>
                    <a:pt x="499" y="68"/>
                  </a:lnTo>
                  <a:lnTo>
                    <a:pt x="476" y="68"/>
                  </a:lnTo>
                  <a:lnTo>
                    <a:pt x="464" y="68"/>
                  </a:lnTo>
                  <a:lnTo>
                    <a:pt x="452" y="80"/>
                  </a:lnTo>
                  <a:lnTo>
                    <a:pt x="452" y="91"/>
                  </a:lnTo>
                  <a:lnTo>
                    <a:pt x="416" y="114"/>
                  </a:lnTo>
                  <a:lnTo>
                    <a:pt x="404" y="91"/>
                  </a:lnTo>
                  <a:lnTo>
                    <a:pt x="392" y="80"/>
                  </a:lnTo>
                  <a:lnTo>
                    <a:pt x="381" y="80"/>
                  </a:lnTo>
                  <a:lnTo>
                    <a:pt x="404" y="68"/>
                  </a:lnTo>
                  <a:lnTo>
                    <a:pt x="392" y="45"/>
                  </a:lnTo>
                  <a:lnTo>
                    <a:pt x="416" y="45"/>
                  </a:lnTo>
                  <a:lnTo>
                    <a:pt x="416" y="34"/>
                  </a:lnTo>
                  <a:lnTo>
                    <a:pt x="404" y="23"/>
                  </a:lnTo>
                  <a:lnTo>
                    <a:pt x="392" y="23"/>
                  </a:lnTo>
                  <a:lnTo>
                    <a:pt x="357" y="34"/>
                  </a:lnTo>
                  <a:lnTo>
                    <a:pt x="345" y="34"/>
                  </a:lnTo>
                  <a:lnTo>
                    <a:pt x="321" y="57"/>
                  </a:lnTo>
                  <a:lnTo>
                    <a:pt x="297" y="57"/>
                  </a:lnTo>
                  <a:lnTo>
                    <a:pt x="285" y="57"/>
                  </a:lnTo>
                  <a:lnTo>
                    <a:pt x="285" y="45"/>
                  </a:lnTo>
                  <a:lnTo>
                    <a:pt x="274" y="57"/>
                  </a:lnTo>
                  <a:lnTo>
                    <a:pt x="262" y="34"/>
                  </a:lnTo>
                  <a:lnTo>
                    <a:pt x="250" y="45"/>
                  </a:lnTo>
                  <a:lnTo>
                    <a:pt x="226" y="57"/>
                  </a:lnTo>
                  <a:lnTo>
                    <a:pt x="214" y="45"/>
                  </a:lnTo>
                  <a:lnTo>
                    <a:pt x="202" y="45"/>
                  </a:lnTo>
                  <a:lnTo>
                    <a:pt x="179" y="11"/>
                  </a:lnTo>
                  <a:lnTo>
                    <a:pt x="155" y="0"/>
                  </a:lnTo>
                  <a:lnTo>
                    <a:pt x="143" y="11"/>
                  </a:lnTo>
                  <a:lnTo>
                    <a:pt x="107" y="11"/>
                  </a:lnTo>
                  <a:lnTo>
                    <a:pt x="83" y="0"/>
                  </a:lnTo>
                  <a:lnTo>
                    <a:pt x="72" y="11"/>
                  </a:lnTo>
                  <a:lnTo>
                    <a:pt x="83" y="45"/>
                  </a:lnTo>
                  <a:lnTo>
                    <a:pt x="83" y="68"/>
                  </a:lnTo>
                  <a:lnTo>
                    <a:pt x="48" y="102"/>
                  </a:lnTo>
                  <a:lnTo>
                    <a:pt x="36" y="102"/>
                  </a:lnTo>
                  <a:lnTo>
                    <a:pt x="24" y="125"/>
                  </a:lnTo>
                  <a:lnTo>
                    <a:pt x="0" y="125"/>
                  </a:lnTo>
                  <a:lnTo>
                    <a:pt x="12" y="125"/>
                  </a:lnTo>
                  <a:lnTo>
                    <a:pt x="24" y="125"/>
                  </a:lnTo>
                  <a:lnTo>
                    <a:pt x="48" y="148"/>
                  </a:lnTo>
                  <a:lnTo>
                    <a:pt x="48" y="170"/>
                  </a:lnTo>
                  <a:lnTo>
                    <a:pt x="60" y="170"/>
                  </a:lnTo>
                  <a:lnTo>
                    <a:pt x="60" y="193"/>
                  </a:lnTo>
                  <a:lnTo>
                    <a:pt x="72" y="193"/>
                  </a:lnTo>
                  <a:lnTo>
                    <a:pt x="95" y="182"/>
                  </a:lnTo>
                  <a:lnTo>
                    <a:pt x="95" y="159"/>
                  </a:lnTo>
                  <a:lnTo>
                    <a:pt x="119" y="159"/>
                  </a:lnTo>
                  <a:lnTo>
                    <a:pt x="131" y="159"/>
                  </a:lnTo>
                  <a:lnTo>
                    <a:pt x="143" y="136"/>
                  </a:lnTo>
                  <a:lnTo>
                    <a:pt x="167" y="136"/>
                  </a:lnTo>
                  <a:lnTo>
                    <a:pt x="167" y="125"/>
                  </a:lnTo>
                  <a:lnTo>
                    <a:pt x="202" y="114"/>
                  </a:lnTo>
                  <a:lnTo>
                    <a:pt x="214" y="136"/>
                  </a:lnTo>
                  <a:lnTo>
                    <a:pt x="226" y="136"/>
                  </a:lnTo>
                  <a:lnTo>
                    <a:pt x="262" y="148"/>
                  </a:lnTo>
                  <a:lnTo>
                    <a:pt x="274" y="148"/>
                  </a:lnTo>
                  <a:lnTo>
                    <a:pt x="274" y="159"/>
                  </a:lnTo>
                  <a:lnTo>
                    <a:pt x="297" y="159"/>
                  </a:lnTo>
                  <a:lnTo>
                    <a:pt x="297" y="182"/>
                  </a:lnTo>
                  <a:lnTo>
                    <a:pt x="297" y="193"/>
                  </a:lnTo>
                  <a:lnTo>
                    <a:pt x="321" y="170"/>
                  </a:lnTo>
                  <a:lnTo>
                    <a:pt x="345" y="159"/>
                  </a:lnTo>
                  <a:lnTo>
                    <a:pt x="357" y="170"/>
                  </a:lnTo>
                  <a:lnTo>
                    <a:pt x="369" y="170"/>
                  </a:lnTo>
                  <a:lnTo>
                    <a:pt x="404" y="204"/>
                  </a:lnTo>
                  <a:lnTo>
                    <a:pt x="452" y="204"/>
                  </a:lnTo>
                  <a:lnTo>
                    <a:pt x="511" y="159"/>
                  </a:lnTo>
                  <a:lnTo>
                    <a:pt x="559" y="159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1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Freeform 119"/>
            <p:cNvSpPr>
              <a:spLocks/>
            </p:cNvSpPr>
            <p:nvPr/>
          </p:nvSpPr>
          <p:spPr bwMode="auto">
            <a:xfrm>
              <a:off x="4110" y="1517"/>
              <a:ext cx="606" cy="204"/>
            </a:xfrm>
            <a:custGeom>
              <a:avLst/>
              <a:gdLst>
                <a:gd name="T0" fmla="*/ 606 w 606"/>
                <a:gd name="T1" fmla="*/ 91 h 204"/>
                <a:gd name="T2" fmla="*/ 606 w 606"/>
                <a:gd name="T3" fmla="*/ 80 h 204"/>
                <a:gd name="T4" fmla="*/ 594 w 606"/>
                <a:gd name="T5" fmla="*/ 57 h 204"/>
                <a:gd name="T6" fmla="*/ 571 w 606"/>
                <a:gd name="T7" fmla="*/ 34 h 204"/>
                <a:gd name="T8" fmla="*/ 547 w 606"/>
                <a:gd name="T9" fmla="*/ 57 h 204"/>
                <a:gd name="T10" fmla="*/ 511 w 606"/>
                <a:gd name="T11" fmla="*/ 68 h 204"/>
                <a:gd name="T12" fmla="*/ 499 w 606"/>
                <a:gd name="T13" fmla="*/ 68 h 204"/>
                <a:gd name="T14" fmla="*/ 464 w 606"/>
                <a:gd name="T15" fmla="*/ 68 h 204"/>
                <a:gd name="T16" fmla="*/ 452 w 606"/>
                <a:gd name="T17" fmla="*/ 91 h 204"/>
                <a:gd name="T18" fmla="*/ 404 w 606"/>
                <a:gd name="T19" fmla="*/ 91 h 204"/>
                <a:gd name="T20" fmla="*/ 381 w 606"/>
                <a:gd name="T21" fmla="*/ 80 h 204"/>
                <a:gd name="T22" fmla="*/ 392 w 606"/>
                <a:gd name="T23" fmla="*/ 45 h 204"/>
                <a:gd name="T24" fmla="*/ 416 w 606"/>
                <a:gd name="T25" fmla="*/ 34 h 204"/>
                <a:gd name="T26" fmla="*/ 392 w 606"/>
                <a:gd name="T27" fmla="*/ 23 h 204"/>
                <a:gd name="T28" fmla="*/ 345 w 606"/>
                <a:gd name="T29" fmla="*/ 34 h 204"/>
                <a:gd name="T30" fmla="*/ 297 w 606"/>
                <a:gd name="T31" fmla="*/ 57 h 204"/>
                <a:gd name="T32" fmla="*/ 285 w 606"/>
                <a:gd name="T33" fmla="*/ 45 h 204"/>
                <a:gd name="T34" fmla="*/ 262 w 606"/>
                <a:gd name="T35" fmla="*/ 34 h 204"/>
                <a:gd name="T36" fmla="*/ 226 w 606"/>
                <a:gd name="T37" fmla="*/ 57 h 204"/>
                <a:gd name="T38" fmla="*/ 202 w 606"/>
                <a:gd name="T39" fmla="*/ 45 h 204"/>
                <a:gd name="T40" fmla="*/ 155 w 606"/>
                <a:gd name="T41" fmla="*/ 0 h 204"/>
                <a:gd name="T42" fmla="*/ 107 w 606"/>
                <a:gd name="T43" fmla="*/ 11 h 204"/>
                <a:gd name="T44" fmla="*/ 72 w 606"/>
                <a:gd name="T45" fmla="*/ 11 h 204"/>
                <a:gd name="T46" fmla="*/ 83 w 606"/>
                <a:gd name="T47" fmla="*/ 45 h 204"/>
                <a:gd name="T48" fmla="*/ 48 w 606"/>
                <a:gd name="T49" fmla="*/ 102 h 204"/>
                <a:gd name="T50" fmla="*/ 24 w 606"/>
                <a:gd name="T51" fmla="*/ 125 h 204"/>
                <a:gd name="T52" fmla="*/ 12 w 606"/>
                <a:gd name="T53" fmla="*/ 125 h 204"/>
                <a:gd name="T54" fmla="*/ 48 w 606"/>
                <a:gd name="T55" fmla="*/ 148 h 204"/>
                <a:gd name="T56" fmla="*/ 60 w 606"/>
                <a:gd name="T57" fmla="*/ 170 h 204"/>
                <a:gd name="T58" fmla="*/ 72 w 606"/>
                <a:gd name="T59" fmla="*/ 193 h 204"/>
                <a:gd name="T60" fmla="*/ 95 w 606"/>
                <a:gd name="T61" fmla="*/ 159 h 204"/>
                <a:gd name="T62" fmla="*/ 131 w 606"/>
                <a:gd name="T63" fmla="*/ 159 h 204"/>
                <a:gd name="T64" fmla="*/ 167 w 606"/>
                <a:gd name="T65" fmla="*/ 136 h 204"/>
                <a:gd name="T66" fmla="*/ 202 w 606"/>
                <a:gd name="T67" fmla="*/ 114 h 204"/>
                <a:gd name="T68" fmla="*/ 226 w 606"/>
                <a:gd name="T69" fmla="*/ 136 h 204"/>
                <a:gd name="T70" fmla="*/ 274 w 606"/>
                <a:gd name="T71" fmla="*/ 148 h 204"/>
                <a:gd name="T72" fmla="*/ 297 w 606"/>
                <a:gd name="T73" fmla="*/ 159 h 204"/>
                <a:gd name="T74" fmla="*/ 297 w 606"/>
                <a:gd name="T75" fmla="*/ 193 h 204"/>
                <a:gd name="T76" fmla="*/ 345 w 606"/>
                <a:gd name="T77" fmla="*/ 159 h 204"/>
                <a:gd name="T78" fmla="*/ 357 w 606"/>
                <a:gd name="T79" fmla="*/ 170 h 204"/>
                <a:gd name="T80" fmla="*/ 369 w 606"/>
                <a:gd name="T81" fmla="*/ 170 h 204"/>
                <a:gd name="T82" fmla="*/ 404 w 606"/>
                <a:gd name="T83" fmla="*/ 204 h 204"/>
                <a:gd name="T84" fmla="*/ 511 w 606"/>
                <a:gd name="T85" fmla="*/ 159 h 204"/>
                <a:gd name="T86" fmla="*/ 559 w 606"/>
                <a:gd name="T87" fmla="*/ 159 h 2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06"/>
                <a:gd name="T133" fmla="*/ 0 h 204"/>
                <a:gd name="T134" fmla="*/ 606 w 606"/>
                <a:gd name="T135" fmla="*/ 204 h 20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06" h="204">
                  <a:moveTo>
                    <a:pt x="559" y="159"/>
                  </a:moveTo>
                  <a:lnTo>
                    <a:pt x="606" y="91"/>
                  </a:lnTo>
                  <a:lnTo>
                    <a:pt x="594" y="80"/>
                  </a:lnTo>
                  <a:lnTo>
                    <a:pt x="606" y="80"/>
                  </a:lnTo>
                  <a:lnTo>
                    <a:pt x="606" y="68"/>
                  </a:lnTo>
                  <a:lnTo>
                    <a:pt x="594" y="57"/>
                  </a:lnTo>
                  <a:lnTo>
                    <a:pt x="606" y="45"/>
                  </a:lnTo>
                  <a:lnTo>
                    <a:pt x="571" y="34"/>
                  </a:lnTo>
                  <a:lnTo>
                    <a:pt x="559" y="45"/>
                  </a:lnTo>
                  <a:lnTo>
                    <a:pt x="547" y="57"/>
                  </a:lnTo>
                  <a:lnTo>
                    <a:pt x="535" y="68"/>
                  </a:lnTo>
                  <a:lnTo>
                    <a:pt x="511" y="68"/>
                  </a:lnTo>
                  <a:lnTo>
                    <a:pt x="499" y="68"/>
                  </a:lnTo>
                  <a:lnTo>
                    <a:pt x="476" y="68"/>
                  </a:lnTo>
                  <a:lnTo>
                    <a:pt x="464" y="68"/>
                  </a:lnTo>
                  <a:lnTo>
                    <a:pt x="452" y="80"/>
                  </a:lnTo>
                  <a:lnTo>
                    <a:pt x="452" y="91"/>
                  </a:lnTo>
                  <a:lnTo>
                    <a:pt x="416" y="114"/>
                  </a:lnTo>
                  <a:lnTo>
                    <a:pt x="404" y="91"/>
                  </a:lnTo>
                  <a:lnTo>
                    <a:pt x="392" y="80"/>
                  </a:lnTo>
                  <a:lnTo>
                    <a:pt x="381" y="80"/>
                  </a:lnTo>
                  <a:lnTo>
                    <a:pt x="404" y="68"/>
                  </a:lnTo>
                  <a:lnTo>
                    <a:pt x="392" y="45"/>
                  </a:lnTo>
                  <a:lnTo>
                    <a:pt x="416" y="45"/>
                  </a:lnTo>
                  <a:lnTo>
                    <a:pt x="416" y="34"/>
                  </a:lnTo>
                  <a:lnTo>
                    <a:pt x="404" y="23"/>
                  </a:lnTo>
                  <a:lnTo>
                    <a:pt x="392" y="23"/>
                  </a:lnTo>
                  <a:lnTo>
                    <a:pt x="357" y="34"/>
                  </a:lnTo>
                  <a:lnTo>
                    <a:pt x="345" y="34"/>
                  </a:lnTo>
                  <a:lnTo>
                    <a:pt x="321" y="57"/>
                  </a:lnTo>
                  <a:lnTo>
                    <a:pt x="297" y="57"/>
                  </a:lnTo>
                  <a:lnTo>
                    <a:pt x="285" y="57"/>
                  </a:lnTo>
                  <a:lnTo>
                    <a:pt x="285" y="45"/>
                  </a:lnTo>
                  <a:lnTo>
                    <a:pt x="274" y="57"/>
                  </a:lnTo>
                  <a:lnTo>
                    <a:pt x="262" y="34"/>
                  </a:lnTo>
                  <a:lnTo>
                    <a:pt x="250" y="45"/>
                  </a:lnTo>
                  <a:lnTo>
                    <a:pt x="226" y="57"/>
                  </a:lnTo>
                  <a:lnTo>
                    <a:pt x="214" y="45"/>
                  </a:lnTo>
                  <a:lnTo>
                    <a:pt x="202" y="45"/>
                  </a:lnTo>
                  <a:lnTo>
                    <a:pt x="179" y="11"/>
                  </a:lnTo>
                  <a:lnTo>
                    <a:pt x="155" y="0"/>
                  </a:lnTo>
                  <a:lnTo>
                    <a:pt x="143" y="11"/>
                  </a:lnTo>
                  <a:lnTo>
                    <a:pt x="107" y="11"/>
                  </a:lnTo>
                  <a:lnTo>
                    <a:pt x="83" y="0"/>
                  </a:lnTo>
                  <a:lnTo>
                    <a:pt x="72" y="11"/>
                  </a:lnTo>
                  <a:lnTo>
                    <a:pt x="83" y="45"/>
                  </a:lnTo>
                  <a:lnTo>
                    <a:pt x="83" y="68"/>
                  </a:lnTo>
                  <a:lnTo>
                    <a:pt x="48" y="102"/>
                  </a:lnTo>
                  <a:lnTo>
                    <a:pt x="36" y="102"/>
                  </a:lnTo>
                  <a:lnTo>
                    <a:pt x="24" y="125"/>
                  </a:lnTo>
                  <a:lnTo>
                    <a:pt x="0" y="125"/>
                  </a:lnTo>
                  <a:lnTo>
                    <a:pt x="12" y="125"/>
                  </a:lnTo>
                  <a:lnTo>
                    <a:pt x="24" y="125"/>
                  </a:lnTo>
                  <a:lnTo>
                    <a:pt x="48" y="148"/>
                  </a:lnTo>
                  <a:lnTo>
                    <a:pt x="48" y="170"/>
                  </a:lnTo>
                  <a:lnTo>
                    <a:pt x="60" y="170"/>
                  </a:lnTo>
                  <a:lnTo>
                    <a:pt x="60" y="193"/>
                  </a:lnTo>
                  <a:lnTo>
                    <a:pt x="72" y="193"/>
                  </a:lnTo>
                  <a:lnTo>
                    <a:pt x="95" y="182"/>
                  </a:lnTo>
                  <a:lnTo>
                    <a:pt x="95" y="159"/>
                  </a:lnTo>
                  <a:lnTo>
                    <a:pt x="119" y="159"/>
                  </a:lnTo>
                  <a:lnTo>
                    <a:pt x="131" y="159"/>
                  </a:lnTo>
                  <a:lnTo>
                    <a:pt x="143" y="136"/>
                  </a:lnTo>
                  <a:lnTo>
                    <a:pt x="167" y="136"/>
                  </a:lnTo>
                  <a:lnTo>
                    <a:pt x="167" y="125"/>
                  </a:lnTo>
                  <a:lnTo>
                    <a:pt x="202" y="114"/>
                  </a:lnTo>
                  <a:lnTo>
                    <a:pt x="214" y="136"/>
                  </a:lnTo>
                  <a:lnTo>
                    <a:pt x="226" y="136"/>
                  </a:lnTo>
                  <a:lnTo>
                    <a:pt x="262" y="148"/>
                  </a:lnTo>
                  <a:lnTo>
                    <a:pt x="274" y="148"/>
                  </a:lnTo>
                  <a:lnTo>
                    <a:pt x="274" y="159"/>
                  </a:lnTo>
                  <a:lnTo>
                    <a:pt x="297" y="159"/>
                  </a:lnTo>
                  <a:lnTo>
                    <a:pt x="297" y="182"/>
                  </a:lnTo>
                  <a:lnTo>
                    <a:pt x="297" y="193"/>
                  </a:lnTo>
                  <a:lnTo>
                    <a:pt x="321" y="170"/>
                  </a:lnTo>
                  <a:lnTo>
                    <a:pt x="345" y="159"/>
                  </a:lnTo>
                  <a:lnTo>
                    <a:pt x="357" y="170"/>
                  </a:lnTo>
                  <a:lnTo>
                    <a:pt x="369" y="170"/>
                  </a:lnTo>
                  <a:lnTo>
                    <a:pt x="404" y="204"/>
                  </a:lnTo>
                  <a:lnTo>
                    <a:pt x="452" y="204"/>
                  </a:lnTo>
                  <a:lnTo>
                    <a:pt x="511" y="159"/>
                  </a:lnTo>
                  <a:lnTo>
                    <a:pt x="559" y="159"/>
                  </a:lnTo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1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6" name="Group 120"/>
          <p:cNvGrpSpPr>
            <a:grpSpLocks/>
          </p:cNvGrpSpPr>
          <p:nvPr/>
        </p:nvGrpSpPr>
        <p:grpSpPr bwMode="auto">
          <a:xfrm>
            <a:off x="4595068" y="3773993"/>
            <a:ext cx="502028" cy="310917"/>
            <a:chOff x="2922" y="3186"/>
            <a:chExt cx="463" cy="30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4" name="Freeform 121"/>
            <p:cNvSpPr>
              <a:spLocks/>
            </p:cNvSpPr>
            <p:nvPr/>
          </p:nvSpPr>
          <p:spPr bwMode="auto">
            <a:xfrm>
              <a:off x="2922" y="3186"/>
              <a:ext cx="463" cy="307"/>
            </a:xfrm>
            <a:custGeom>
              <a:avLst/>
              <a:gdLst>
                <a:gd name="T0" fmla="*/ 24 w 463"/>
                <a:gd name="T1" fmla="*/ 114 h 307"/>
                <a:gd name="T2" fmla="*/ 47 w 463"/>
                <a:gd name="T3" fmla="*/ 114 h 307"/>
                <a:gd name="T4" fmla="*/ 59 w 463"/>
                <a:gd name="T5" fmla="*/ 103 h 307"/>
                <a:gd name="T6" fmla="*/ 71 w 463"/>
                <a:gd name="T7" fmla="*/ 114 h 307"/>
                <a:gd name="T8" fmla="*/ 119 w 463"/>
                <a:gd name="T9" fmla="*/ 114 h 307"/>
                <a:gd name="T10" fmla="*/ 166 w 463"/>
                <a:gd name="T11" fmla="*/ 137 h 307"/>
                <a:gd name="T12" fmla="*/ 190 w 463"/>
                <a:gd name="T13" fmla="*/ 137 h 307"/>
                <a:gd name="T14" fmla="*/ 214 w 463"/>
                <a:gd name="T15" fmla="*/ 159 h 307"/>
                <a:gd name="T16" fmla="*/ 249 w 463"/>
                <a:gd name="T17" fmla="*/ 194 h 307"/>
                <a:gd name="T18" fmla="*/ 309 w 463"/>
                <a:gd name="T19" fmla="*/ 228 h 307"/>
                <a:gd name="T20" fmla="*/ 344 w 463"/>
                <a:gd name="T21" fmla="*/ 228 h 307"/>
                <a:gd name="T22" fmla="*/ 333 w 463"/>
                <a:gd name="T23" fmla="*/ 250 h 307"/>
                <a:gd name="T24" fmla="*/ 333 w 463"/>
                <a:gd name="T25" fmla="*/ 284 h 307"/>
                <a:gd name="T26" fmla="*/ 309 w 463"/>
                <a:gd name="T27" fmla="*/ 296 h 307"/>
                <a:gd name="T28" fmla="*/ 321 w 463"/>
                <a:gd name="T29" fmla="*/ 307 h 307"/>
                <a:gd name="T30" fmla="*/ 333 w 463"/>
                <a:gd name="T31" fmla="*/ 296 h 307"/>
                <a:gd name="T32" fmla="*/ 368 w 463"/>
                <a:gd name="T33" fmla="*/ 296 h 307"/>
                <a:gd name="T34" fmla="*/ 416 w 463"/>
                <a:gd name="T35" fmla="*/ 250 h 307"/>
                <a:gd name="T36" fmla="*/ 440 w 463"/>
                <a:gd name="T37" fmla="*/ 239 h 307"/>
                <a:gd name="T38" fmla="*/ 428 w 463"/>
                <a:gd name="T39" fmla="*/ 228 h 307"/>
                <a:gd name="T40" fmla="*/ 451 w 463"/>
                <a:gd name="T41" fmla="*/ 194 h 307"/>
                <a:gd name="T42" fmla="*/ 451 w 463"/>
                <a:gd name="T43" fmla="*/ 137 h 307"/>
                <a:gd name="T44" fmla="*/ 451 w 463"/>
                <a:gd name="T45" fmla="*/ 125 h 307"/>
                <a:gd name="T46" fmla="*/ 463 w 463"/>
                <a:gd name="T47" fmla="*/ 114 h 307"/>
                <a:gd name="T48" fmla="*/ 451 w 463"/>
                <a:gd name="T49" fmla="*/ 91 h 307"/>
                <a:gd name="T50" fmla="*/ 440 w 463"/>
                <a:gd name="T51" fmla="*/ 69 h 307"/>
                <a:gd name="T52" fmla="*/ 451 w 463"/>
                <a:gd name="T53" fmla="*/ 46 h 307"/>
                <a:gd name="T54" fmla="*/ 440 w 463"/>
                <a:gd name="T55" fmla="*/ 23 h 307"/>
                <a:gd name="T56" fmla="*/ 451 w 463"/>
                <a:gd name="T57" fmla="*/ 23 h 307"/>
                <a:gd name="T58" fmla="*/ 440 w 463"/>
                <a:gd name="T59" fmla="*/ 0 h 307"/>
                <a:gd name="T60" fmla="*/ 404 w 463"/>
                <a:gd name="T61" fmla="*/ 12 h 307"/>
                <a:gd name="T62" fmla="*/ 356 w 463"/>
                <a:gd name="T63" fmla="*/ 23 h 307"/>
                <a:gd name="T64" fmla="*/ 321 w 463"/>
                <a:gd name="T65" fmla="*/ 12 h 307"/>
                <a:gd name="T66" fmla="*/ 297 w 463"/>
                <a:gd name="T67" fmla="*/ 12 h 307"/>
                <a:gd name="T68" fmla="*/ 273 w 463"/>
                <a:gd name="T69" fmla="*/ 12 h 307"/>
                <a:gd name="T70" fmla="*/ 261 w 463"/>
                <a:gd name="T71" fmla="*/ 23 h 307"/>
                <a:gd name="T72" fmla="*/ 226 w 463"/>
                <a:gd name="T73" fmla="*/ 23 h 307"/>
                <a:gd name="T74" fmla="*/ 226 w 463"/>
                <a:gd name="T75" fmla="*/ 57 h 307"/>
                <a:gd name="T76" fmla="*/ 202 w 463"/>
                <a:gd name="T77" fmla="*/ 57 h 307"/>
                <a:gd name="T78" fmla="*/ 166 w 463"/>
                <a:gd name="T79" fmla="*/ 57 h 307"/>
                <a:gd name="T80" fmla="*/ 119 w 463"/>
                <a:gd name="T81" fmla="*/ 46 h 307"/>
                <a:gd name="T82" fmla="*/ 71 w 463"/>
                <a:gd name="T83" fmla="*/ 35 h 307"/>
                <a:gd name="T84" fmla="*/ 35 w 463"/>
                <a:gd name="T85" fmla="*/ 23 h 307"/>
                <a:gd name="T86" fmla="*/ 12 w 463"/>
                <a:gd name="T87" fmla="*/ 23 h 307"/>
                <a:gd name="T88" fmla="*/ 12 w 463"/>
                <a:gd name="T89" fmla="*/ 57 h 307"/>
                <a:gd name="T90" fmla="*/ 12 w 463"/>
                <a:gd name="T91" fmla="*/ 80 h 307"/>
                <a:gd name="T92" fmla="*/ 0 w 463"/>
                <a:gd name="T93" fmla="*/ 114 h 30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63"/>
                <a:gd name="T142" fmla="*/ 0 h 307"/>
                <a:gd name="T143" fmla="*/ 463 w 463"/>
                <a:gd name="T144" fmla="*/ 307 h 30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63" h="307">
                  <a:moveTo>
                    <a:pt x="0" y="114"/>
                  </a:moveTo>
                  <a:lnTo>
                    <a:pt x="24" y="114"/>
                  </a:lnTo>
                  <a:lnTo>
                    <a:pt x="35" y="103"/>
                  </a:lnTo>
                  <a:lnTo>
                    <a:pt x="47" y="114"/>
                  </a:lnTo>
                  <a:lnTo>
                    <a:pt x="59" y="114"/>
                  </a:lnTo>
                  <a:lnTo>
                    <a:pt x="59" y="103"/>
                  </a:lnTo>
                  <a:lnTo>
                    <a:pt x="71" y="103"/>
                  </a:lnTo>
                  <a:lnTo>
                    <a:pt x="71" y="114"/>
                  </a:lnTo>
                  <a:lnTo>
                    <a:pt x="107" y="114"/>
                  </a:lnTo>
                  <a:lnTo>
                    <a:pt x="119" y="114"/>
                  </a:lnTo>
                  <a:lnTo>
                    <a:pt x="166" y="137"/>
                  </a:lnTo>
                  <a:lnTo>
                    <a:pt x="178" y="148"/>
                  </a:lnTo>
                  <a:lnTo>
                    <a:pt x="190" y="137"/>
                  </a:lnTo>
                  <a:lnTo>
                    <a:pt x="214" y="148"/>
                  </a:lnTo>
                  <a:lnTo>
                    <a:pt x="214" y="159"/>
                  </a:lnTo>
                  <a:lnTo>
                    <a:pt x="249" y="182"/>
                  </a:lnTo>
                  <a:lnTo>
                    <a:pt x="249" y="194"/>
                  </a:lnTo>
                  <a:lnTo>
                    <a:pt x="273" y="216"/>
                  </a:lnTo>
                  <a:lnTo>
                    <a:pt x="309" y="228"/>
                  </a:lnTo>
                  <a:lnTo>
                    <a:pt x="321" y="228"/>
                  </a:lnTo>
                  <a:lnTo>
                    <a:pt x="344" y="228"/>
                  </a:lnTo>
                  <a:lnTo>
                    <a:pt x="344" y="239"/>
                  </a:lnTo>
                  <a:lnTo>
                    <a:pt x="333" y="250"/>
                  </a:lnTo>
                  <a:lnTo>
                    <a:pt x="333" y="273"/>
                  </a:lnTo>
                  <a:lnTo>
                    <a:pt x="333" y="284"/>
                  </a:lnTo>
                  <a:lnTo>
                    <a:pt x="309" y="284"/>
                  </a:lnTo>
                  <a:lnTo>
                    <a:pt x="309" y="296"/>
                  </a:lnTo>
                  <a:lnTo>
                    <a:pt x="309" y="307"/>
                  </a:lnTo>
                  <a:lnTo>
                    <a:pt x="321" y="307"/>
                  </a:lnTo>
                  <a:lnTo>
                    <a:pt x="321" y="296"/>
                  </a:lnTo>
                  <a:lnTo>
                    <a:pt x="333" y="296"/>
                  </a:lnTo>
                  <a:lnTo>
                    <a:pt x="344" y="296"/>
                  </a:lnTo>
                  <a:lnTo>
                    <a:pt x="368" y="296"/>
                  </a:lnTo>
                  <a:lnTo>
                    <a:pt x="392" y="262"/>
                  </a:lnTo>
                  <a:lnTo>
                    <a:pt x="416" y="250"/>
                  </a:lnTo>
                  <a:lnTo>
                    <a:pt x="428" y="250"/>
                  </a:lnTo>
                  <a:lnTo>
                    <a:pt x="440" y="239"/>
                  </a:lnTo>
                  <a:lnTo>
                    <a:pt x="428" y="239"/>
                  </a:lnTo>
                  <a:lnTo>
                    <a:pt x="428" y="228"/>
                  </a:lnTo>
                  <a:lnTo>
                    <a:pt x="440" y="228"/>
                  </a:lnTo>
                  <a:lnTo>
                    <a:pt x="451" y="194"/>
                  </a:lnTo>
                  <a:lnTo>
                    <a:pt x="451" y="137"/>
                  </a:lnTo>
                  <a:lnTo>
                    <a:pt x="451" y="125"/>
                  </a:lnTo>
                  <a:lnTo>
                    <a:pt x="451" y="114"/>
                  </a:lnTo>
                  <a:lnTo>
                    <a:pt x="463" y="114"/>
                  </a:lnTo>
                  <a:lnTo>
                    <a:pt x="451" y="91"/>
                  </a:lnTo>
                  <a:lnTo>
                    <a:pt x="451" y="80"/>
                  </a:lnTo>
                  <a:lnTo>
                    <a:pt x="440" y="69"/>
                  </a:lnTo>
                  <a:lnTo>
                    <a:pt x="440" y="57"/>
                  </a:lnTo>
                  <a:lnTo>
                    <a:pt x="451" y="46"/>
                  </a:lnTo>
                  <a:lnTo>
                    <a:pt x="440" y="35"/>
                  </a:lnTo>
                  <a:lnTo>
                    <a:pt x="440" y="23"/>
                  </a:lnTo>
                  <a:lnTo>
                    <a:pt x="451" y="23"/>
                  </a:lnTo>
                  <a:lnTo>
                    <a:pt x="451" y="0"/>
                  </a:lnTo>
                  <a:lnTo>
                    <a:pt x="440" y="0"/>
                  </a:lnTo>
                  <a:lnTo>
                    <a:pt x="428" y="0"/>
                  </a:lnTo>
                  <a:lnTo>
                    <a:pt x="404" y="12"/>
                  </a:lnTo>
                  <a:lnTo>
                    <a:pt x="380" y="23"/>
                  </a:lnTo>
                  <a:lnTo>
                    <a:pt x="356" y="23"/>
                  </a:lnTo>
                  <a:lnTo>
                    <a:pt x="344" y="12"/>
                  </a:lnTo>
                  <a:lnTo>
                    <a:pt x="321" y="12"/>
                  </a:lnTo>
                  <a:lnTo>
                    <a:pt x="309" y="0"/>
                  </a:lnTo>
                  <a:lnTo>
                    <a:pt x="297" y="12"/>
                  </a:lnTo>
                  <a:lnTo>
                    <a:pt x="273" y="12"/>
                  </a:lnTo>
                  <a:lnTo>
                    <a:pt x="273" y="23"/>
                  </a:lnTo>
                  <a:lnTo>
                    <a:pt x="261" y="23"/>
                  </a:lnTo>
                  <a:lnTo>
                    <a:pt x="249" y="23"/>
                  </a:lnTo>
                  <a:lnTo>
                    <a:pt x="226" y="23"/>
                  </a:lnTo>
                  <a:lnTo>
                    <a:pt x="226" y="46"/>
                  </a:lnTo>
                  <a:lnTo>
                    <a:pt x="226" y="57"/>
                  </a:lnTo>
                  <a:lnTo>
                    <a:pt x="214" y="69"/>
                  </a:lnTo>
                  <a:lnTo>
                    <a:pt x="202" y="57"/>
                  </a:lnTo>
                  <a:lnTo>
                    <a:pt x="178" y="57"/>
                  </a:lnTo>
                  <a:lnTo>
                    <a:pt x="166" y="57"/>
                  </a:lnTo>
                  <a:lnTo>
                    <a:pt x="142" y="46"/>
                  </a:lnTo>
                  <a:lnTo>
                    <a:pt x="119" y="46"/>
                  </a:lnTo>
                  <a:lnTo>
                    <a:pt x="107" y="35"/>
                  </a:lnTo>
                  <a:lnTo>
                    <a:pt x="71" y="35"/>
                  </a:lnTo>
                  <a:lnTo>
                    <a:pt x="59" y="23"/>
                  </a:lnTo>
                  <a:lnTo>
                    <a:pt x="35" y="23"/>
                  </a:lnTo>
                  <a:lnTo>
                    <a:pt x="24" y="35"/>
                  </a:lnTo>
                  <a:lnTo>
                    <a:pt x="12" y="23"/>
                  </a:lnTo>
                  <a:lnTo>
                    <a:pt x="12" y="46"/>
                  </a:lnTo>
                  <a:lnTo>
                    <a:pt x="12" y="57"/>
                  </a:lnTo>
                  <a:lnTo>
                    <a:pt x="12" y="69"/>
                  </a:lnTo>
                  <a:lnTo>
                    <a:pt x="12" y="80"/>
                  </a:lnTo>
                  <a:lnTo>
                    <a:pt x="12" y="91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1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Freeform 122"/>
            <p:cNvSpPr>
              <a:spLocks/>
            </p:cNvSpPr>
            <p:nvPr/>
          </p:nvSpPr>
          <p:spPr bwMode="auto">
            <a:xfrm>
              <a:off x="2922" y="3186"/>
              <a:ext cx="463" cy="307"/>
            </a:xfrm>
            <a:custGeom>
              <a:avLst/>
              <a:gdLst>
                <a:gd name="T0" fmla="*/ 24 w 463"/>
                <a:gd name="T1" fmla="*/ 114 h 307"/>
                <a:gd name="T2" fmla="*/ 47 w 463"/>
                <a:gd name="T3" fmla="*/ 114 h 307"/>
                <a:gd name="T4" fmla="*/ 59 w 463"/>
                <a:gd name="T5" fmla="*/ 103 h 307"/>
                <a:gd name="T6" fmla="*/ 71 w 463"/>
                <a:gd name="T7" fmla="*/ 114 h 307"/>
                <a:gd name="T8" fmla="*/ 119 w 463"/>
                <a:gd name="T9" fmla="*/ 114 h 307"/>
                <a:gd name="T10" fmla="*/ 166 w 463"/>
                <a:gd name="T11" fmla="*/ 137 h 307"/>
                <a:gd name="T12" fmla="*/ 190 w 463"/>
                <a:gd name="T13" fmla="*/ 137 h 307"/>
                <a:gd name="T14" fmla="*/ 214 w 463"/>
                <a:gd name="T15" fmla="*/ 159 h 307"/>
                <a:gd name="T16" fmla="*/ 249 w 463"/>
                <a:gd name="T17" fmla="*/ 194 h 307"/>
                <a:gd name="T18" fmla="*/ 309 w 463"/>
                <a:gd name="T19" fmla="*/ 228 h 307"/>
                <a:gd name="T20" fmla="*/ 344 w 463"/>
                <a:gd name="T21" fmla="*/ 228 h 307"/>
                <a:gd name="T22" fmla="*/ 333 w 463"/>
                <a:gd name="T23" fmla="*/ 250 h 307"/>
                <a:gd name="T24" fmla="*/ 333 w 463"/>
                <a:gd name="T25" fmla="*/ 284 h 307"/>
                <a:gd name="T26" fmla="*/ 309 w 463"/>
                <a:gd name="T27" fmla="*/ 296 h 307"/>
                <a:gd name="T28" fmla="*/ 321 w 463"/>
                <a:gd name="T29" fmla="*/ 307 h 307"/>
                <a:gd name="T30" fmla="*/ 333 w 463"/>
                <a:gd name="T31" fmla="*/ 296 h 307"/>
                <a:gd name="T32" fmla="*/ 368 w 463"/>
                <a:gd name="T33" fmla="*/ 296 h 307"/>
                <a:gd name="T34" fmla="*/ 416 w 463"/>
                <a:gd name="T35" fmla="*/ 250 h 307"/>
                <a:gd name="T36" fmla="*/ 440 w 463"/>
                <a:gd name="T37" fmla="*/ 239 h 307"/>
                <a:gd name="T38" fmla="*/ 428 w 463"/>
                <a:gd name="T39" fmla="*/ 228 h 307"/>
                <a:gd name="T40" fmla="*/ 451 w 463"/>
                <a:gd name="T41" fmla="*/ 194 h 307"/>
                <a:gd name="T42" fmla="*/ 451 w 463"/>
                <a:gd name="T43" fmla="*/ 137 h 307"/>
                <a:gd name="T44" fmla="*/ 451 w 463"/>
                <a:gd name="T45" fmla="*/ 125 h 307"/>
                <a:gd name="T46" fmla="*/ 463 w 463"/>
                <a:gd name="T47" fmla="*/ 114 h 307"/>
                <a:gd name="T48" fmla="*/ 451 w 463"/>
                <a:gd name="T49" fmla="*/ 91 h 307"/>
                <a:gd name="T50" fmla="*/ 440 w 463"/>
                <a:gd name="T51" fmla="*/ 69 h 307"/>
                <a:gd name="T52" fmla="*/ 451 w 463"/>
                <a:gd name="T53" fmla="*/ 46 h 307"/>
                <a:gd name="T54" fmla="*/ 440 w 463"/>
                <a:gd name="T55" fmla="*/ 23 h 307"/>
                <a:gd name="T56" fmla="*/ 451 w 463"/>
                <a:gd name="T57" fmla="*/ 23 h 307"/>
                <a:gd name="T58" fmla="*/ 440 w 463"/>
                <a:gd name="T59" fmla="*/ 0 h 307"/>
                <a:gd name="T60" fmla="*/ 404 w 463"/>
                <a:gd name="T61" fmla="*/ 12 h 307"/>
                <a:gd name="T62" fmla="*/ 356 w 463"/>
                <a:gd name="T63" fmla="*/ 23 h 307"/>
                <a:gd name="T64" fmla="*/ 321 w 463"/>
                <a:gd name="T65" fmla="*/ 12 h 307"/>
                <a:gd name="T66" fmla="*/ 297 w 463"/>
                <a:gd name="T67" fmla="*/ 12 h 307"/>
                <a:gd name="T68" fmla="*/ 273 w 463"/>
                <a:gd name="T69" fmla="*/ 12 h 307"/>
                <a:gd name="T70" fmla="*/ 261 w 463"/>
                <a:gd name="T71" fmla="*/ 23 h 307"/>
                <a:gd name="T72" fmla="*/ 226 w 463"/>
                <a:gd name="T73" fmla="*/ 23 h 307"/>
                <a:gd name="T74" fmla="*/ 226 w 463"/>
                <a:gd name="T75" fmla="*/ 57 h 307"/>
                <a:gd name="T76" fmla="*/ 202 w 463"/>
                <a:gd name="T77" fmla="*/ 57 h 307"/>
                <a:gd name="T78" fmla="*/ 166 w 463"/>
                <a:gd name="T79" fmla="*/ 57 h 307"/>
                <a:gd name="T80" fmla="*/ 119 w 463"/>
                <a:gd name="T81" fmla="*/ 46 h 307"/>
                <a:gd name="T82" fmla="*/ 71 w 463"/>
                <a:gd name="T83" fmla="*/ 35 h 307"/>
                <a:gd name="T84" fmla="*/ 35 w 463"/>
                <a:gd name="T85" fmla="*/ 23 h 307"/>
                <a:gd name="T86" fmla="*/ 12 w 463"/>
                <a:gd name="T87" fmla="*/ 23 h 307"/>
                <a:gd name="T88" fmla="*/ 12 w 463"/>
                <a:gd name="T89" fmla="*/ 57 h 307"/>
                <a:gd name="T90" fmla="*/ 12 w 463"/>
                <a:gd name="T91" fmla="*/ 80 h 307"/>
                <a:gd name="T92" fmla="*/ 0 w 463"/>
                <a:gd name="T93" fmla="*/ 114 h 30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63"/>
                <a:gd name="T142" fmla="*/ 0 h 307"/>
                <a:gd name="T143" fmla="*/ 463 w 463"/>
                <a:gd name="T144" fmla="*/ 307 h 30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63" h="307">
                  <a:moveTo>
                    <a:pt x="0" y="114"/>
                  </a:moveTo>
                  <a:lnTo>
                    <a:pt x="24" y="114"/>
                  </a:lnTo>
                  <a:lnTo>
                    <a:pt x="35" y="103"/>
                  </a:lnTo>
                  <a:lnTo>
                    <a:pt x="47" y="114"/>
                  </a:lnTo>
                  <a:lnTo>
                    <a:pt x="59" y="114"/>
                  </a:lnTo>
                  <a:lnTo>
                    <a:pt x="59" y="103"/>
                  </a:lnTo>
                  <a:lnTo>
                    <a:pt x="71" y="103"/>
                  </a:lnTo>
                  <a:lnTo>
                    <a:pt x="71" y="114"/>
                  </a:lnTo>
                  <a:lnTo>
                    <a:pt x="107" y="114"/>
                  </a:lnTo>
                  <a:lnTo>
                    <a:pt x="119" y="114"/>
                  </a:lnTo>
                  <a:lnTo>
                    <a:pt x="166" y="137"/>
                  </a:lnTo>
                  <a:lnTo>
                    <a:pt x="178" y="148"/>
                  </a:lnTo>
                  <a:lnTo>
                    <a:pt x="190" y="137"/>
                  </a:lnTo>
                  <a:lnTo>
                    <a:pt x="214" y="148"/>
                  </a:lnTo>
                  <a:lnTo>
                    <a:pt x="214" y="159"/>
                  </a:lnTo>
                  <a:lnTo>
                    <a:pt x="249" y="182"/>
                  </a:lnTo>
                  <a:lnTo>
                    <a:pt x="249" y="194"/>
                  </a:lnTo>
                  <a:lnTo>
                    <a:pt x="273" y="216"/>
                  </a:lnTo>
                  <a:lnTo>
                    <a:pt x="309" y="228"/>
                  </a:lnTo>
                  <a:lnTo>
                    <a:pt x="321" y="228"/>
                  </a:lnTo>
                  <a:lnTo>
                    <a:pt x="344" y="228"/>
                  </a:lnTo>
                  <a:lnTo>
                    <a:pt x="344" y="239"/>
                  </a:lnTo>
                  <a:lnTo>
                    <a:pt x="333" y="250"/>
                  </a:lnTo>
                  <a:lnTo>
                    <a:pt x="333" y="273"/>
                  </a:lnTo>
                  <a:lnTo>
                    <a:pt x="333" y="284"/>
                  </a:lnTo>
                  <a:lnTo>
                    <a:pt x="309" y="284"/>
                  </a:lnTo>
                  <a:lnTo>
                    <a:pt x="309" y="296"/>
                  </a:lnTo>
                  <a:lnTo>
                    <a:pt x="309" y="307"/>
                  </a:lnTo>
                  <a:lnTo>
                    <a:pt x="321" y="307"/>
                  </a:lnTo>
                  <a:lnTo>
                    <a:pt x="321" y="296"/>
                  </a:lnTo>
                  <a:lnTo>
                    <a:pt x="333" y="296"/>
                  </a:lnTo>
                  <a:lnTo>
                    <a:pt x="344" y="296"/>
                  </a:lnTo>
                  <a:lnTo>
                    <a:pt x="368" y="296"/>
                  </a:lnTo>
                  <a:lnTo>
                    <a:pt x="392" y="262"/>
                  </a:lnTo>
                  <a:lnTo>
                    <a:pt x="416" y="250"/>
                  </a:lnTo>
                  <a:lnTo>
                    <a:pt x="428" y="250"/>
                  </a:lnTo>
                  <a:lnTo>
                    <a:pt x="440" y="239"/>
                  </a:lnTo>
                  <a:lnTo>
                    <a:pt x="428" y="239"/>
                  </a:lnTo>
                  <a:lnTo>
                    <a:pt x="428" y="228"/>
                  </a:lnTo>
                  <a:lnTo>
                    <a:pt x="440" y="228"/>
                  </a:lnTo>
                  <a:lnTo>
                    <a:pt x="451" y="194"/>
                  </a:lnTo>
                  <a:lnTo>
                    <a:pt x="451" y="137"/>
                  </a:lnTo>
                  <a:lnTo>
                    <a:pt x="451" y="125"/>
                  </a:lnTo>
                  <a:lnTo>
                    <a:pt x="451" y="114"/>
                  </a:lnTo>
                  <a:lnTo>
                    <a:pt x="463" y="114"/>
                  </a:lnTo>
                  <a:lnTo>
                    <a:pt x="451" y="91"/>
                  </a:lnTo>
                  <a:lnTo>
                    <a:pt x="451" y="80"/>
                  </a:lnTo>
                  <a:lnTo>
                    <a:pt x="440" y="69"/>
                  </a:lnTo>
                  <a:lnTo>
                    <a:pt x="440" y="57"/>
                  </a:lnTo>
                  <a:lnTo>
                    <a:pt x="451" y="46"/>
                  </a:lnTo>
                  <a:lnTo>
                    <a:pt x="440" y="35"/>
                  </a:lnTo>
                  <a:lnTo>
                    <a:pt x="440" y="23"/>
                  </a:lnTo>
                  <a:lnTo>
                    <a:pt x="451" y="23"/>
                  </a:lnTo>
                  <a:lnTo>
                    <a:pt x="451" y="0"/>
                  </a:lnTo>
                  <a:lnTo>
                    <a:pt x="440" y="0"/>
                  </a:lnTo>
                  <a:lnTo>
                    <a:pt x="428" y="0"/>
                  </a:lnTo>
                  <a:lnTo>
                    <a:pt x="404" y="12"/>
                  </a:lnTo>
                  <a:lnTo>
                    <a:pt x="380" y="23"/>
                  </a:lnTo>
                  <a:lnTo>
                    <a:pt x="356" y="23"/>
                  </a:lnTo>
                  <a:lnTo>
                    <a:pt x="344" y="12"/>
                  </a:lnTo>
                  <a:lnTo>
                    <a:pt x="321" y="12"/>
                  </a:lnTo>
                  <a:lnTo>
                    <a:pt x="309" y="0"/>
                  </a:lnTo>
                  <a:lnTo>
                    <a:pt x="297" y="12"/>
                  </a:lnTo>
                  <a:lnTo>
                    <a:pt x="273" y="12"/>
                  </a:lnTo>
                  <a:lnTo>
                    <a:pt x="273" y="23"/>
                  </a:lnTo>
                  <a:lnTo>
                    <a:pt x="261" y="23"/>
                  </a:lnTo>
                  <a:lnTo>
                    <a:pt x="249" y="23"/>
                  </a:lnTo>
                  <a:lnTo>
                    <a:pt x="226" y="23"/>
                  </a:lnTo>
                  <a:lnTo>
                    <a:pt x="226" y="46"/>
                  </a:lnTo>
                  <a:lnTo>
                    <a:pt x="226" y="57"/>
                  </a:lnTo>
                  <a:lnTo>
                    <a:pt x="214" y="69"/>
                  </a:lnTo>
                  <a:lnTo>
                    <a:pt x="202" y="57"/>
                  </a:lnTo>
                  <a:lnTo>
                    <a:pt x="178" y="57"/>
                  </a:lnTo>
                  <a:lnTo>
                    <a:pt x="166" y="57"/>
                  </a:lnTo>
                  <a:lnTo>
                    <a:pt x="142" y="46"/>
                  </a:lnTo>
                  <a:lnTo>
                    <a:pt x="119" y="46"/>
                  </a:lnTo>
                  <a:lnTo>
                    <a:pt x="107" y="35"/>
                  </a:lnTo>
                  <a:lnTo>
                    <a:pt x="71" y="35"/>
                  </a:lnTo>
                  <a:lnTo>
                    <a:pt x="59" y="23"/>
                  </a:lnTo>
                  <a:lnTo>
                    <a:pt x="35" y="23"/>
                  </a:lnTo>
                  <a:lnTo>
                    <a:pt x="24" y="35"/>
                  </a:lnTo>
                  <a:lnTo>
                    <a:pt x="12" y="23"/>
                  </a:lnTo>
                  <a:lnTo>
                    <a:pt x="12" y="46"/>
                  </a:lnTo>
                  <a:lnTo>
                    <a:pt x="12" y="57"/>
                  </a:lnTo>
                  <a:lnTo>
                    <a:pt x="12" y="69"/>
                  </a:lnTo>
                  <a:lnTo>
                    <a:pt x="12" y="80"/>
                  </a:lnTo>
                  <a:lnTo>
                    <a:pt x="12" y="91"/>
                  </a:lnTo>
                  <a:lnTo>
                    <a:pt x="0" y="114"/>
                  </a:lnTo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1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2" name="Group 123"/>
          <p:cNvGrpSpPr>
            <a:grpSpLocks/>
          </p:cNvGrpSpPr>
          <p:nvPr/>
        </p:nvGrpSpPr>
        <p:grpSpPr bwMode="auto">
          <a:xfrm>
            <a:off x="5148655" y="1493364"/>
            <a:ext cx="720478" cy="849840"/>
            <a:chOff x="3433" y="927"/>
            <a:chExt cx="665" cy="84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92" name="Freeform 124"/>
            <p:cNvSpPr>
              <a:spLocks/>
            </p:cNvSpPr>
            <p:nvPr/>
          </p:nvSpPr>
          <p:spPr bwMode="auto">
            <a:xfrm>
              <a:off x="3433" y="927"/>
              <a:ext cx="665" cy="840"/>
            </a:xfrm>
            <a:custGeom>
              <a:avLst/>
              <a:gdLst>
                <a:gd name="T0" fmla="*/ 630 w 665"/>
                <a:gd name="T1" fmla="*/ 136 h 840"/>
                <a:gd name="T2" fmla="*/ 570 w 665"/>
                <a:gd name="T3" fmla="*/ 136 h 840"/>
                <a:gd name="T4" fmla="*/ 535 w 665"/>
                <a:gd name="T5" fmla="*/ 124 h 840"/>
                <a:gd name="T6" fmla="*/ 487 w 665"/>
                <a:gd name="T7" fmla="*/ 136 h 840"/>
                <a:gd name="T8" fmla="*/ 440 w 665"/>
                <a:gd name="T9" fmla="*/ 136 h 840"/>
                <a:gd name="T10" fmla="*/ 428 w 665"/>
                <a:gd name="T11" fmla="*/ 113 h 840"/>
                <a:gd name="T12" fmla="*/ 404 w 665"/>
                <a:gd name="T13" fmla="*/ 136 h 840"/>
                <a:gd name="T14" fmla="*/ 380 w 665"/>
                <a:gd name="T15" fmla="*/ 136 h 840"/>
                <a:gd name="T16" fmla="*/ 404 w 665"/>
                <a:gd name="T17" fmla="*/ 113 h 840"/>
                <a:gd name="T18" fmla="*/ 380 w 665"/>
                <a:gd name="T19" fmla="*/ 90 h 840"/>
                <a:gd name="T20" fmla="*/ 344 w 665"/>
                <a:gd name="T21" fmla="*/ 22 h 840"/>
                <a:gd name="T22" fmla="*/ 309 w 665"/>
                <a:gd name="T23" fmla="*/ 22 h 840"/>
                <a:gd name="T24" fmla="*/ 273 w 665"/>
                <a:gd name="T25" fmla="*/ 0 h 840"/>
                <a:gd name="T26" fmla="*/ 261 w 665"/>
                <a:gd name="T27" fmla="*/ 68 h 840"/>
                <a:gd name="T28" fmla="*/ 238 w 665"/>
                <a:gd name="T29" fmla="*/ 113 h 840"/>
                <a:gd name="T30" fmla="*/ 226 w 665"/>
                <a:gd name="T31" fmla="*/ 159 h 840"/>
                <a:gd name="T32" fmla="*/ 178 w 665"/>
                <a:gd name="T33" fmla="*/ 215 h 840"/>
                <a:gd name="T34" fmla="*/ 142 w 665"/>
                <a:gd name="T35" fmla="*/ 261 h 840"/>
                <a:gd name="T36" fmla="*/ 95 w 665"/>
                <a:gd name="T37" fmla="*/ 306 h 840"/>
                <a:gd name="T38" fmla="*/ 12 w 665"/>
                <a:gd name="T39" fmla="*/ 386 h 840"/>
                <a:gd name="T40" fmla="*/ 47 w 665"/>
                <a:gd name="T41" fmla="*/ 363 h 840"/>
                <a:gd name="T42" fmla="*/ 95 w 665"/>
                <a:gd name="T43" fmla="*/ 386 h 840"/>
                <a:gd name="T44" fmla="*/ 119 w 665"/>
                <a:gd name="T45" fmla="*/ 408 h 840"/>
                <a:gd name="T46" fmla="*/ 131 w 665"/>
                <a:gd name="T47" fmla="*/ 488 h 840"/>
                <a:gd name="T48" fmla="*/ 107 w 665"/>
                <a:gd name="T49" fmla="*/ 545 h 840"/>
                <a:gd name="T50" fmla="*/ 119 w 665"/>
                <a:gd name="T51" fmla="*/ 567 h 840"/>
                <a:gd name="T52" fmla="*/ 178 w 665"/>
                <a:gd name="T53" fmla="*/ 624 h 840"/>
                <a:gd name="T54" fmla="*/ 190 w 665"/>
                <a:gd name="T55" fmla="*/ 624 h 840"/>
                <a:gd name="T56" fmla="*/ 202 w 665"/>
                <a:gd name="T57" fmla="*/ 624 h 840"/>
                <a:gd name="T58" fmla="*/ 214 w 665"/>
                <a:gd name="T59" fmla="*/ 624 h 840"/>
                <a:gd name="T60" fmla="*/ 178 w 665"/>
                <a:gd name="T61" fmla="*/ 670 h 840"/>
                <a:gd name="T62" fmla="*/ 166 w 665"/>
                <a:gd name="T63" fmla="*/ 726 h 840"/>
                <a:gd name="T64" fmla="*/ 178 w 665"/>
                <a:gd name="T65" fmla="*/ 749 h 840"/>
                <a:gd name="T66" fmla="*/ 202 w 665"/>
                <a:gd name="T67" fmla="*/ 772 h 840"/>
                <a:gd name="T68" fmla="*/ 202 w 665"/>
                <a:gd name="T69" fmla="*/ 794 h 840"/>
                <a:gd name="T70" fmla="*/ 238 w 665"/>
                <a:gd name="T71" fmla="*/ 829 h 840"/>
                <a:gd name="T72" fmla="*/ 273 w 665"/>
                <a:gd name="T73" fmla="*/ 760 h 840"/>
                <a:gd name="T74" fmla="*/ 261 w 665"/>
                <a:gd name="T75" fmla="*/ 704 h 840"/>
                <a:gd name="T76" fmla="*/ 297 w 665"/>
                <a:gd name="T77" fmla="*/ 647 h 840"/>
                <a:gd name="T78" fmla="*/ 356 w 665"/>
                <a:gd name="T79" fmla="*/ 590 h 840"/>
                <a:gd name="T80" fmla="*/ 404 w 665"/>
                <a:gd name="T81" fmla="*/ 556 h 840"/>
                <a:gd name="T82" fmla="*/ 487 w 665"/>
                <a:gd name="T83" fmla="*/ 522 h 840"/>
                <a:gd name="T84" fmla="*/ 535 w 665"/>
                <a:gd name="T85" fmla="*/ 533 h 840"/>
                <a:gd name="T86" fmla="*/ 558 w 665"/>
                <a:gd name="T87" fmla="*/ 488 h 840"/>
                <a:gd name="T88" fmla="*/ 547 w 665"/>
                <a:gd name="T89" fmla="*/ 420 h 840"/>
                <a:gd name="T90" fmla="*/ 558 w 665"/>
                <a:gd name="T91" fmla="*/ 352 h 840"/>
                <a:gd name="T92" fmla="*/ 558 w 665"/>
                <a:gd name="T93" fmla="*/ 318 h 840"/>
                <a:gd name="T94" fmla="*/ 558 w 665"/>
                <a:gd name="T95" fmla="*/ 306 h 840"/>
                <a:gd name="T96" fmla="*/ 558 w 665"/>
                <a:gd name="T97" fmla="*/ 295 h 840"/>
                <a:gd name="T98" fmla="*/ 558 w 665"/>
                <a:gd name="T99" fmla="*/ 295 h 840"/>
                <a:gd name="T100" fmla="*/ 594 w 665"/>
                <a:gd name="T101" fmla="*/ 215 h 840"/>
                <a:gd name="T102" fmla="*/ 665 w 665"/>
                <a:gd name="T103" fmla="*/ 170 h 840"/>
                <a:gd name="T104" fmla="*/ 665 w 665"/>
                <a:gd name="T105" fmla="*/ 159 h 8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65"/>
                <a:gd name="T160" fmla="*/ 0 h 840"/>
                <a:gd name="T161" fmla="*/ 665 w 665"/>
                <a:gd name="T162" fmla="*/ 840 h 8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65" h="840">
                  <a:moveTo>
                    <a:pt x="665" y="159"/>
                  </a:moveTo>
                  <a:lnTo>
                    <a:pt x="642" y="147"/>
                  </a:lnTo>
                  <a:lnTo>
                    <a:pt x="630" y="136"/>
                  </a:lnTo>
                  <a:lnTo>
                    <a:pt x="594" y="136"/>
                  </a:lnTo>
                  <a:lnTo>
                    <a:pt x="594" y="147"/>
                  </a:lnTo>
                  <a:lnTo>
                    <a:pt x="570" y="136"/>
                  </a:lnTo>
                  <a:lnTo>
                    <a:pt x="547" y="124"/>
                  </a:lnTo>
                  <a:lnTo>
                    <a:pt x="535" y="136"/>
                  </a:lnTo>
                  <a:lnTo>
                    <a:pt x="535" y="124"/>
                  </a:lnTo>
                  <a:lnTo>
                    <a:pt x="511" y="124"/>
                  </a:lnTo>
                  <a:lnTo>
                    <a:pt x="511" y="136"/>
                  </a:lnTo>
                  <a:lnTo>
                    <a:pt x="487" y="136"/>
                  </a:lnTo>
                  <a:lnTo>
                    <a:pt x="451" y="113"/>
                  </a:lnTo>
                  <a:lnTo>
                    <a:pt x="440" y="113"/>
                  </a:lnTo>
                  <a:lnTo>
                    <a:pt x="440" y="136"/>
                  </a:lnTo>
                  <a:lnTo>
                    <a:pt x="416" y="136"/>
                  </a:lnTo>
                  <a:lnTo>
                    <a:pt x="428" y="113"/>
                  </a:lnTo>
                  <a:lnTo>
                    <a:pt x="416" y="113"/>
                  </a:lnTo>
                  <a:lnTo>
                    <a:pt x="404" y="124"/>
                  </a:lnTo>
                  <a:lnTo>
                    <a:pt x="404" y="136"/>
                  </a:lnTo>
                  <a:lnTo>
                    <a:pt x="392" y="147"/>
                  </a:lnTo>
                  <a:lnTo>
                    <a:pt x="380" y="159"/>
                  </a:lnTo>
                  <a:lnTo>
                    <a:pt x="380" y="136"/>
                  </a:lnTo>
                  <a:lnTo>
                    <a:pt x="392" y="124"/>
                  </a:lnTo>
                  <a:lnTo>
                    <a:pt x="392" y="113"/>
                  </a:lnTo>
                  <a:lnTo>
                    <a:pt x="404" y="113"/>
                  </a:lnTo>
                  <a:lnTo>
                    <a:pt x="404" y="102"/>
                  </a:lnTo>
                  <a:lnTo>
                    <a:pt x="392" y="90"/>
                  </a:lnTo>
                  <a:lnTo>
                    <a:pt x="380" y="90"/>
                  </a:lnTo>
                  <a:lnTo>
                    <a:pt x="392" y="68"/>
                  </a:lnTo>
                  <a:lnTo>
                    <a:pt x="368" y="56"/>
                  </a:lnTo>
                  <a:lnTo>
                    <a:pt x="344" y="22"/>
                  </a:lnTo>
                  <a:lnTo>
                    <a:pt x="321" y="22"/>
                  </a:lnTo>
                  <a:lnTo>
                    <a:pt x="309" y="45"/>
                  </a:lnTo>
                  <a:lnTo>
                    <a:pt x="309" y="22"/>
                  </a:lnTo>
                  <a:lnTo>
                    <a:pt x="297" y="11"/>
                  </a:lnTo>
                  <a:lnTo>
                    <a:pt x="285" y="0"/>
                  </a:lnTo>
                  <a:lnTo>
                    <a:pt x="273" y="0"/>
                  </a:lnTo>
                  <a:lnTo>
                    <a:pt x="261" y="34"/>
                  </a:lnTo>
                  <a:lnTo>
                    <a:pt x="249" y="56"/>
                  </a:lnTo>
                  <a:lnTo>
                    <a:pt x="261" y="68"/>
                  </a:lnTo>
                  <a:lnTo>
                    <a:pt x="249" y="79"/>
                  </a:lnTo>
                  <a:lnTo>
                    <a:pt x="249" y="102"/>
                  </a:lnTo>
                  <a:lnTo>
                    <a:pt x="238" y="113"/>
                  </a:lnTo>
                  <a:lnTo>
                    <a:pt x="238" y="124"/>
                  </a:lnTo>
                  <a:lnTo>
                    <a:pt x="214" y="147"/>
                  </a:lnTo>
                  <a:lnTo>
                    <a:pt x="226" y="159"/>
                  </a:lnTo>
                  <a:lnTo>
                    <a:pt x="214" y="159"/>
                  </a:lnTo>
                  <a:lnTo>
                    <a:pt x="214" y="181"/>
                  </a:lnTo>
                  <a:lnTo>
                    <a:pt x="178" y="215"/>
                  </a:lnTo>
                  <a:lnTo>
                    <a:pt x="166" y="238"/>
                  </a:lnTo>
                  <a:lnTo>
                    <a:pt x="166" y="249"/>
                  </a:lnTo>
                  <a:lnTo>
                    <a:pt x="142" y="261"/>
                  </a:lnTo>
                  <a:lnTo>
                    <a:pt x="142" y="283"/>
                  </a:lnTo>
                  <a:lnTo>
                    <a:pt x="119" y="306"/>
                  </a:lnTo>
                  <a:lnTo>
                    <a:pt x="95" y="306"/>
                  </a:lnTo>
                  <a:lnTo>
                    <a:pt x="47" y="352"/>
                  </a:lnTo>
                  <a:lnTo>
                    <a:pt x="0" y="386"/>
                  </a:lnTo>
                  <a:lnTo>
                    <a:pt x="12" y="386"/>
                  </a:lnTo>
                  <a:lnTo>
                    <a:pt x="24" y="374"/>
                  </a:lnTo>
                  <a:lnTo>
                    <a:pt x="36" y="363"/>
                  </a:lnTo>
                  <a:lnTo>
                    <a:pt x="47" y="363"/>
                  </a:lnTo>
                  <a:lnTo>
                    <a:pt x="59" y="374"/>
                  </a:lnTo>
                  <a:lnTo>
                    <a:pt x="83" y="374"/>
                  </a:lnTo>
                  <a:lnTo>
                    <a:pt x="95" y="386"/>
                  </a:lnTo>
                  <a:lnTo>
                    <a:pt x="107" y="386"/>
                  </a:lnTo>
                  <a:lnTo>
                    <a:pt x="119" y="397"/>
                  </a:lnTo>
                  <a:lnTo>
                    <a:pt x="119" y="408"/>
                  </a:lnTo>
                  <a:lnTo>
                    <a:pt x="119" y="420"/>
                  </a:lnTo>
                  <a:lnTo>
                    <a:pt x="131" y="454"/>
                  </a:lnTo>
                  <a:lnTo>
                    <a:pt x="131" y="488"/>
                  </a:lnTo>
                  <a:lnTo>
                    <a:pt x="119" y="511"/>
                  </a:lnTo>
                  <a:lnTo>
                    <a:pt x="119" y="533"/>
                  </a:lnTo>
                  <a:lnTo>
                    <a:pt x="107" y="545"/>
                  </a:lnTo>
                  <a:lnTo>
                    <a:pt x="95" y="545"/>
                  </a:lnTo>
                  <a:lnTo>
                    <a:pt x="107" y="556"/>
                  </a:lnTo>
                  <a:lnTo>
                    <a:pt x="119" y="567"/>
                  </a:lnTo>
                  <a:lnTo>
                    <a:pt x="166" y="624"/>
                  </a:lnTo>
                  <a:lnTo>
                    <a:pt x="178" y="624"/>
                  </a:lnTo>
                  <a:lnTo>
                    <a:pt x="190" y="624"/>
                  </a:lnTo>
                  <a:lnTo>
                    <a:pt x="202" y="624"/>
                  </a:lnTo>
                  <a:lnTo>
                    <a:pt x="214" y="624"/>
                  </a:lnTo>
                  <a:lnTo>
                    <a:pt x="202" y="670"/>
                  </a:lnTo>
                  <a:lnTo>
                    <a:pt x="190" y="670"/>
                  </a:lnTo>
                  <a:lnTo>
                    <a:pt x="178" y="670"/>
                  </a:lnTo>
                  <a:lnTo>
                    <a:pt x="166" y="704"/>
                  </a:lnTo>
                  <a:lnTo>
                    <a:pt x="154" y="715"/>
                  </a:lnTo>
                  <a:lnTo>
                    <a:pt x="166" y="726"/>
                  </a:lnTo>
                  <a:lnTo>
                    <a:pt x="166" y="738"/>
                  </a:lnTo>
                  <a:lnTo>
                    <a:pt x="178" y="749"/>
                  </a:lnTo>
                  <a:lnTo>
                    <a:pt x="190" y="760"/>
                  </a:lnTo>
                  <a:lnTo>
                    <a:pt x="202" y="760"/>
                  </a:lnTo>
                  <a:lnTo>
                    <a:pt x="202" y="772"/>
                  </a:lnTo>
                  <a:lnTo>
                    <a:pt x="190" y="772"/>
                  </a:lnTo>
                  <a:lnTo>
                    <a:pt x="190" y="783"/>
                  </a:lnTo>
                  <a:lnTo>
                    <a:pt x="202" y="794"/>
                  </a:lnTo>
                  <a:lnTo>
                    <a:pt x="202" y="806"/>
                  </a:lnTo>
                  <a:lnTo>
                    <a:pt x="214" y="829"/>
                  </a:lnTo>
                  <a:lnTo>
                    <a:pt x="238" y="829"/>
                  </a:lnTo>
                  <a:lnTo>
                    <a:pt x="273" y="840"/>
                  </a:lnTo>
                  <a:lnTo>
                    <a:pt x="261" y="817"/>
                  </a:lnTo>
                  <a:lnTo>
                    <a:pt x="273" y="760"/>
                  </a:lnTo>
                  <a:lnTo>
                    <a:pt x="261" y="749"/>
                  </a:lnTo>
                  <a:lnTo>
                    <a:pt x="261" y="738"/>
                  </a:lnTo>
                  <a:lnTo>
                    <a:pt x="261" y="704"/>
                  </a:lnTo>
                  <a:lnTo>
                    <a:pt x="285" y="681"/>
                  </a:lnTo>
                  <a:lnTo>
                    <a:pt x="285" y="670"/>
                  </a:lnTo>
                  <a:lnTo>
                    <a:pt x="297" y="647"/>
                  </a:lnTo>
                  <a:lnTo>
                    <a:pt x="309" y="613"/>
                  </a:lnTo>
                  <a:lnTo>
                    <a:pt x="333" y="579"/>
                  </a:lnTo>
                  <a:lnTo>
                    <a:pt x="356" y="590"/>
                  </a:lnTo>
                  <a:lnTo>
                    <a:pt x="368" y="579"/>
                  </a:lnTo>
                  <a:lnTo>
                    <a:pt x="380" y="579"/>
                  </a:lnTo>
                  <a:lnTo>
                    <a:pt x="404" y="556"/>
                  </a:lnTo>
                  <a:lnTo>
                    <a:pt x="416" y="556"/>
                  </a:lnTo>
                  <a:lnTo>
                    <a:pt x="451" y="522"/>
                  </a:lnTo>
                  <a:lnTo>
                    <a:pt x="487" y="522"/>
                  </a:lnTo>
                  <a:lnTo>
                    <a:pt x="499" y="533"/>
                  </a:lnTo>
                  <a:lnTo>
                    <a:pt x="511" y="522"/>
                  </a:lnTo>
                  <a:lnTo>
                    <a:pt x="535" y="533"/>
                  </a:lnTo>
                  <a:lnTo>
                    <a:pt x="558" y="511"/>
                  </a:lnTo>
                  <a:lnTo>
                    <a:pt x="558" y="499"/>
                  </a:lnTo>
                  <a:lnTo>
                    <a:pt x="558" y="488"/>
                  </a:lnTo>
                  <a:lnTo>
                    <a:pt x="547" y="477"/>
                  </a:lnTo>
                  <a:lnTo>
                    <a:pt x="535" y="465"/>
                  </a:lnTo>
                  <a:lnTo>
                    <a:pt x="547" y="420"/>
                  </a:lnTo>
                  <a:lnTo>
                    <a:pt x="570" y="397"/>
                  </a:lnTo>
                  <a:lnTo>
                    <a:pt x="558" y="363"/>
                  </a:lnTo>
                  <a:lnTo>
                    <a:pt x="558" y="352"/>
                  </a:lnTo>
                  <a:lnTo>
                    <a:pt x="558" y="340"/>
                  </a:lnTo>
                  <a:lnTo>
                    <a:pt x="558" y="329"/>
                  </a:lnTo>
                  <a:lnTo>
                    <a:pt x="558" y="318"/>
                  </a:lnTo>
                  <a:lnTo>
                    <a:pt x="558" y="306"/>
                  </a:lnTo>
                  <a:lnTo>
                    <a:pt x="558" y="295"/>
                  </a:lnTo>
                  <a:lnTo>
                    <a:pt x="582" y="249"/>
                  </a:lnTo>
                  <a:lnTo>
                    <a:pt x="582" y="238"/>
                  </a:lnTo>
                  <a:lnTo>
                    <a:pt x="594" y="215"/>
                  </a:lnTo>
                  <a:lnTo>
                    <a:pt x="630" y="215"/>
                  </a:lnTo>
                  <a:lnTo>
                    <a:pt x="642" y="204"/>
                  </a:lnTo>
                  <a:lnTo>
                    <a:pt x="665" y="170"/>
                  </a:lnTo>
                  <a:lnTo>
                    <a:pt x="665" y="159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1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Freeform 125"/>
            <p:cNvSpPr>
              <a:spLocks/>
            </p:cNvSpPr>
            <p:nvPr/>
          </p:nvSpPr>
          <p:spPr bwMode="auto">
            <a:xfrm>
              <a:off x="3433" y="927"/>
              <a:ext cx="665" cy="840"/>
            </a:xfrm>
            <a:custGeom>
              <a:avLst/>
              <a:gdLst>
                <a:gd name="T0" fmla="*/ 630 w 665"/>
                <a:gd name="T1" fmla="*/ 136 h 840"/>
                <a:gd name="T2" fmla="*/ 570 w 665"/>
                <a:gd name="T3" fmla="*/ 136 h 840"/>
                <a:gd name="T4" fmla="*/ 535 w 665"/>
                <a:gd name="T5" fmla="*/ 124 h 840"/>
                <a:gd name="T6" fmla="*/ 487 w 665"/>
                <a:gd name="T7" fmla="*/ 136 h 840"/>
                <a:gd name="T8" fmla="*/ 440 w 665"/>
                <a:gd name="T9" fmla="*/ 136 h 840"/>
                <a:gd name="T10" fmla="*/ 428 w 665"/>
                <a:gd name="T11" fmla="*/ 113 h 840"/>
                <a:gd name="T12" fmla="*/ 404 w 665"/>
                <a:gd name="T13" fmla="*/ 136 h 840"/>
                <a:gd name="T14" fmla="*/ 380 w 665"/>
                <a:gd name="T15" fmla="*/ 136 h 840"/>
                <a:gd name="T16" fmla="*/ 404 w 665"/>
                <a:gd name="T17" fmla="*/ 113 h 840"/>
                <a:gd name="T18" fmla="*/ 380 w 665"/>
                <a:gd name="T19" fmla="*/ 90 h 840"/>
                <a:gd name="T20" fmla="*/ 344 w 665"/>
                <a:gd name="T21" fmla="*/ 22 h 840"/>
                <a:gd name="T22" fmla="*/ 309 w 665"/>
                <a:gd name="T23" fmla="*/ 22 h 840"/>
                <a:gd name="T24" fmla="*/ 273 w 665"/>
                <a:gd name="T25" fmla="*/ 0 h 840"/>
                <a:gd name="T26" fmla="*/ 261 w 665"/>
                <a:gd name="T27" fmla="*/ 68 h 840"/>
                <a:gd name="T28" fmla="*/ 238 w 665"/>
                <a:gd name="T29" fmla="*/ 113 h 840"/>
                <a:gd name="T30" fmla="*/ 226 w 665"/>
                <a:gd name="T31" fmla="*/ 159 h 840"/>
                <a:gd name="T32" fmla="*/ 178 w 665"/>
                <a:gd name="T33" fmla="*/ 215 h 840"/>
                <a:gd name="T34" fmla="*/ 142 w 665"/>
                <a:gd name="T35" fmla="*/ 261 h 840"/>
                <a:gd name="T36" fmla="*/ 95 w 665"/>
                <a:gd name="T37" fmla="*/ 306 h 840"/>
                <a:gd name="T38" fmla="*/ 12 w 665"/>
                <a:gd name="T39" fmla="*/ 386 h 840"/>
                <a:gd name="T40" fmla="*/ 47 w 665"/>
                <a:gd name="T41" fmla="*/ 363 h 840"/>
                <a:gd name="T42" fmla="*/ 95 w 665"/>
                <a:gd name="T43" fmla="*/ 386 h 840"/>
                <a:gd name="T44" fmla="*/ 119 w 665"/>
                <a:gd name="T45" fmla="*/ 408 h 840"/>
                <a:gd name="T46" fmla="*/ 131 w 665"/>
                <a:gd name="T47" fmla="*/ 488 h 840"/>
                <a:gd name="T48" fmla="*/ 107 w 665"/>
                <a:gd name="T49" fmla="*/ 545 h 840"/>
                <a:gd name="T50" fmla="*/ 119 w 665"/>
                <a:gd name="T51" fmla="*/ 567 h 840"/>
                <a:gd name="T52" fmla="*/ 178 w 665"/>
                <a:gd name="T53" fmla="*/ 624 h 840"/>
                <a:gd name="T54" fmla="*/ 190 w 665"/>
                <a:gd name="T55" fmla="*/ 624 h 840"/>
                <a:gd name="T56" fmla="*/ 202 w 665"/>
                <a:gd name="T57" fmla="*/ 624 h 840"/>
                <a:gd name="T58" fmla="*/ 214 w 665"/>
                <a:gd name="T59" fmla="*/ 624 h 840"/>
                <a:gd name="T60" fmla="*/ 178 w 665"/>
                <a:gd name="T61" fmla="*/ 670 h 840"/>
                <a:gd name="T62" fmla="*/ 166 w 665"/>
                <a:gd name="T63" fmla="*/ 726 h 840"/>
                <a:gd name="T64" fmla="*/ 178 w 665"/>
                <a:gd name="T65" fmla="*/ 749 h 840"/>
                <a:gd name="T66" fmla="*/ 202 w 665"/>
                <a:gd name="T67" fmla="*/ 772 h 840"/>
                <a:gd name="T68" fmla="*/ 202 w 665"/>
                <a:gd name="T69" fmla="*/ 794 h 840"/>
                <a:gd name="T70" fmla="*/ 238 w 665"/>
                <a:gd name="T71" fmla="*/ 829 h 840"/>
                <a:gd name="T72" fmla="*/ 273 w 665"/>
                <a:gd name="T73" fmla="*/ 760 h 840"/>
                <a:gd name="T74" fmla="*/ 261 w 665"/>
                <a:gd name="T75" fmla="*/ 704 h 840"/>
                <a:gd name="T76" fmla="*/ 297 w 665"/>
                <a:gd name="T77" fmla="*/ 647 h 840"/>
                <a:gd name="T78" fmla="*/ 356 w 665"/>
                <a:gd name="T79" fmla="*/ 590 h 840"/>
                <a:gd name="T80" fmla="*/ 404 w 665"/>
                <a:gd name="T81" fmla="*/ 556 h 840"/>
                <a:gd name="T82" fmla="*/ 487 w 665"/>
                <a:gd name="T83" fmla="*/ 522 h 840"/>
                <a:gd name="T84" fmla="*/ 535 w 665"/>
                <a:gd name="T85" fmla="*/ 533 h 840"/>
                <a:gd name="T86" fmla="*/ 558 w 665"/>
                <a:gd name="T87" fmla="*/ 488 h 840"/>
                <a:gd name="T88" fmla="*/ 547 w 665"/>
                <a:gd name="T89" fmla="*/ 420 h 840"/>
                <a:gd name="T90" fmla="*/ 558 w 665"/>
                <a:gd name="T91" fmla="*/ 352 h 840"/>
                <a:gd name="T92" fmla="*/ 558 w 665"/>
                <a:gd name="T93" fmla="*/ 318 h 840"/>
                <a:gd name="T94" fmla="*/ 558 w 665"/>
                <a:gd name="T95" fmla="*/ 306 h 840"/>
                <a:gd name="T96" fmla="*/ 558 w 665"/>
                <a:gd name="T97" fmla="*/ 295 h 840"/>
                <a:gd name="T98" fmla="*/ 558 w 665"/>
                <a:gd name="T99" fmla="*/ 295 h 840"/>
                <a:gd name="T100" fmla="*/ 594 w 665"/>
                <a:gd name="T101" fmla="*/ 215 h 840"/>
                <a:gd name="T102" fmla="*/ 665 w 665"/>
                <a:gd name="T103" fmla="*/ 170 h 840"/>
                <a:gd name="T104" fmla="*/ 665 w 665"/>
                <a:gd name="T105" fmla="*/ 159 h 8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65"/>
                <a:gd name="T160" fmla="*/ 0 h 840"/>
                <a:gd name="T161" fmla="*/ 665 w 665"/>
                <a:gd name="T162" fmla="*/ 840 h 8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65" h="840">
                  <a:moveTo>
                    <a:pt x="665" y="159"/>
                  </a:moveTo>
                  <a:lnTo>
                    <a:pt x="642" y="147"/>
                  </a:lnTo>
                  <a:lnTo>
                    <a:pt x="630" y="136"/>
                  </a:lnTo>
                  <a:lnTo>
                    <a:pt x="594" y="136"/>
                  </a:lnTo>
                  <a:lnTo>
                    <a:pt x="594" y="147"/>
                  </a:lnTo>
                  <a:lnTo>
                    <a:pt x="570" y="136"/>
                  </a:lnTo>
                  <a:lnTo>
                    <a:pt x="547" y="124"/>
                  </a:lnTo>
                  <a:lnTo>
                    <a:pt x="535" y="136"/>
                  </a:lnTo>
                  <a:lnTo>
                    <a:pt x="535" y="124"/>
                  </a:lnTo>
                  <a:lnTo>
                    <a:pt x="511" y="124"/>
                  </a:lnTo>
                  <a:lnTo>
                    <a:pt x="511" y="136"/>
                  </a:lnTo>
                  <a:lnTo>
                    <a:pt x="487" y="136"/>
                  </a:lnTo>
                  <a:lnTo>
                    <a:pt x="451" y="113"/>
                  </a:lnTo>
                  <a:lnTo>
                    <a:pt x="440" y="113"/>
                  </a:lnTo>
                  <a:lnTo>
                    <a:pt x="440" y="136"/>
                  </a:lnTo>
                  <a:lnTo>
                    <a:pt x="416" y="136"/>
                  </a:lnTo>
                  <a:lnTo>
                    <a:pt x="428" y="113"/>
                  </a:lnTo>
                  <a:lnTo>
                    <a:pt x="416" y="113"/>
                  </a:lnTo>
                  <a:lnTo>
                    <a:pt x="404" y="124"/>
                  </a:lnTo>
                  <a:lnTo>
                    <a:pt x="404" y="136"/>
                  </a:lnTo>
                  <a:lnTo>
                    <a:pt x="392" y="147"/>
                  </a:lnTo>
                  <a:lnTo>
                    <a:pt x="380" y="159"/>
                  </a:lnTo>
                  <a:lnTo>
                    <a:pt x="380" y="136"/>
                  </a:lnTo>
                  <a:lnTo>
                    <a:pt x="392" y="124"/>
                  </a:lnTo>
                  <a:lnTo>
                    <a:pt x="392" y="113"/>
                  </a:lnTo>
                  <a:lnTo>
                    <a:pt x="404" y="113"/>
                  </a:lnTo>
                  <a:lnTo>
                    <a:pt x="404" y="102"/>
                  </a:lnTo>
                  <a:lnTo>
                    <a:pt x="392" y="90"/>
                  </a:lnTo>
                  <a:lnTo>
                    <a:pt x="380" y="90"/>
                  </a:lnTo>
                  <a:lnTo>
                    <a:pt x="392" y="68"/>
                  </a:lnTo>
                  <a:lnTo>
                    <a:pt x="368" y="56"/>
                  </a:lnTo>
                  <a:lnTo>
                    <a:pt x="344" y="22"/>
                  </a:lnTo>
                  <a:lnTo>
                    <a:pt x="321" y="22"/>
                  </a:lnTo>
                  <a:lnTo>
                    <a:pt x="309" y="45"/>
                  </a:lnTo>
                  <a:lnTo>
                    <a:pt x="309" y="22"/>
                  </a:lnTo>
                  <a:lnTo>
                    <a:pt x="297" y="11"/>
                  </a:lnTo>
                  <a:lnTo>
                    <a:pt x="285" y="0"/>
                  </a:lnTo>
                  <a:lnTo>
                    <a:pt x="273" y="0"/>
                  </a:lnTo>
                  <a:lnTo>
                    <a:pt x="261" y="34"/>
                  </a:lnTo>
                  <a:lnTo>
                    <a:pt x="249" y="56"/>
                  </a:lnTo>
                  <a:lnTo>
                    <a:pt x="261" y="68"/>
                  </a:lnTo>
                  <a:lnTo>
                    <a:pt x="249" y="79"/>
                  </a:lnTo>
                  <a:lnTo>
                    <a:pt x="249" y="102"/>
                  </a:lnTo>
                  <a:lnTo>
                    <a:pt x="238" y="113"/>
                  </a:lnTo>
                  <a:lnTo>
                    <a:pt x="238" y="124"/>
                  </a:lnTo>
                  <a:lnTo>
                    <a:pt x="214" y="147"/>
                  </a:lnTo>
                  <a:lnTo>
                    <a:pt x="226" y="159"/>
                  </a:lnTo>
                  <a:lnTo>
                    <a:pt x="214" y="159"/>
                  </a:lnTo>
                  <a:lnTo>
                    <a:pt x="214" y="181"/>
                  </a:lnTo>
                  <a:lnTo>
                    <a:pt x="178" y="215"/>
                  </a:lnTo>
                  <a:lnTo>
                    <a:pt x="166" y="238"/>
                  </a:lnTo>
                  <a:lnTo>
                    <a:pt x="166" y="249"/>
                  </a:lnTo>
                  <a:lnTo>
                    <a:pt x="142" y="261"/>
                  </a:lnTo>
                  <a:lnTo>
                    <a:pt x="142" y="283"/>
                  </a:lnTo>
                  <a:lnTo>
                    <a:pt x="119" y="306"/>
                  </a:lnTo>
                  <a:lnTo>
                    <a:pt x="95" y="306"/>
                  </a:lnTo>
                  <a:lnTo>
                    <a:pt x="47" y="352"/>
                  </a:lnTo>
                  <a:lnTo>
                    <a:pt x="0" y="386"/>
                  </a:lnTo>
                  <a:lnTo>
                    <a:pt x="12" y="386"/>
                  </a:lnTo>
                  <a:lnTo>
                    <a:pt x="24" y="374"/>
                  </a:lnTo>
                  <a:lnTo>
                    <a:pt x="36" y="363"/>
                  </a:lnTo>
                  <a:lnTo>
                    <a:pt x="47" y="363"/>
                  </a:lnTo>
                  <a:lnTo>
                    <a:pt x="59" y="374"/>
                  </a:lnTo>
                  <a:lnTo>
                    <a:pt x="83" y="374"/>
                  </a:lnTo>
                  <a:lnTo>
                    <a:pt x="95" y="386"/>
                  </a:lnTo>
                  <a:lnTo>
                    <a:pt x="107" y="386"/>
                  </a:lnTo>
                  <a:lnTo>
                    <a:pt x="119" y="397"/>
                  </a:lnTo>
                  <a:lnTo>
                    <a:pt x="119" y="408"/>
                  </a:lnTo>
                  <a:lnTo>
                    <a:pt x="119" y="420"/>
                  </a:lnTo>
                  <a:lnTo>
                    <a:pt x="131" y="454"/>
                  </a:lnTo>
                  <a:lnTo>
                    <a:pt x="131" y="488"/>
                  </a:lnTo>
                  <a:lnTo>
                    <a:pt x="119" y="511"/>
                  </a:lnTo>
                  <a:lnTo>
                    <a:pt x="119" y="533"/>
                  </a:lnTo>
                  <a:lnTo>
                    <a:pt x="107" y="545"/>
                  </a:lnTo>
                  <a:lnTo>
                    <a:pt x="95" y="545"/>
                  </a:lnTo>
                  <a:lnTo>
                    <a:pt x="107" y="556"/>
                  </a:lnTo>
                  <a:lnTo>
                    <a:pt x="119" y="567"/>
                  </a:lnTo>
                  <a:lnTo>
                    <a:pt x="166" y="624"/>
                  </a:lnTo>
                  <a:lnTo>
                    <a:pt x="178" y="624"/>
                  </a:lnTo>
                  <a:lnTo>
                    <a:pt x="190" y="624"/>
                  </a:lnTo>
                  <a:lnTo>
                    <a:pt x="202" y="624"/>
                  </a:lnTo>
                  <a:lnTo>
                    <a:pt x="214" y="624"/>
                  </a:lnTo>
                  <a:lnTo>
                    <a:pt x="202" y="670"/>
                  </a:lnTo>
                  <a:lnTo>
                    <a:pt x="190" y="670"/>
                  </a:lnTo>
                  <a:lnTo>
                    <a:pt x="178" y="670"/>
                  </a:lnTo>
                  <a:lnTo>
                    <a:pt x="166" y="704"/>
                  </a:lnTo>
                  <a:lnTo>
                    <a:pt x="154" y="715"/>
                  </a:lnTo>
                  <a:lnTo>
                    <a:pt x="166" y="726"/>
                  </a:lnTo>
                  <a:lnTo>
                    <a:pt x="166" y="738"/>
                  </a:lnTo>
                  <a:lnTo>
                    <a:pt x="178" y="749"/>
                  </a:lnTo>
                  <a:lnTo>
                    <a:pt x="190" y="760"/>
                  </a:lnTo>
                  <a:lnTo>
                    <a:pt x="202" y="760"/>
                  </a:lnTo>
                  <a:lnTo>
                    <a:pt x="202" y="772"/>
                  </a:lnTo>
                  <a:lnTo>
                    <a:pt x="190" y="772"/>
                  </a:lnTo>
                  <a:lnTo>
                    <a:pt x="190" y="783"/>
                  </a:lnTo>
                  <a:lnTo>
                    <a:pt x="202" y="794"/>
                  </a:lnTo>
                  <a:lnTo>
                    <a:pt x="202" y="806"/>
                  </a:lnTo>
                  <a:lnTo>
                    <a:pt x="214" y="829"/>
                  </a:lnTo>
                  <a:lnTo>
                    <a:pt x="238" y="829"/>
                  </a:lnTo>
                  <a:lnTo>
                    <a:pt x="273" y="840"/>
                  </a:lnTo>
                  <a:lnTo>
                    <a:pt x="261" y="817"/>
                  </a:lnTo>
                  <a:lnTo>
                    <a:pt x="273" y="760"/>
                  </a:lnTo>
                  <a:lnTo>
                    <a:pt x="261" y="749"/>
                  </a:lnTo>
                  <a:lnTo>
                    <a:pt x="261" y="738"/>
                  </a:lnTo>
                  <a:lnTo>
                    <a:pt x="261" y="704"/>
                  </a:lnTo>
                  <a:lnTo>
                    <a:pt x="285" y="681"/>
                  </a:lnTo>
                  <a:lnTo>
                    <a:pt x="285" y="670"/>
                  </a:lnTo>
                  <a:lnTo>
                    <a:pt x="297" y="647"/>
                  </a:lnTo>
                  <a:lnTo>
                    <a:pt x="309" y="613"/>
                  </a:lnTo>
                  <a:lnTo>
                    <a:pt x="333" y="579"/>
                  </a:lnTo>
                  <a:lnTo>
                    <a:pt x="356" y="590"/>
                  </a:lnTo>
                  <a:lnTo>
                    <a:pt x="368" y="579"/>
                  </a:lnTo>
                  <a:lnTo>
                    <a:pt x="380" y="579"/>
                  </a:lnTo>
                  <a:lnTo>
                    <a:pt x="404" y="556"/>
                  </a:lnTo>
                  <a:lnTo>
                    <a:pt x="416" y="556"/>
                  </a:lnTo>
                  <a:lnTo>
                    <a:pt x="451" y="522"/>
                  </a:lnTo>
                  <a:lnTo>
                    <a:pt x="487" y="522"/>
                  </a:lnTo>
                  <a:lnTo>
                    <a:pt x="499" y="533"/>
                  </a:lnTo>
                  <a:lnTo>
                    <a:pt x="511" y="522"/>
                  </a:lnTo>
                  <a:lnTo>
                    <a:pt x="535" y="533"/>
                  </a:lnTo>
                  <a:lnTo>
                    <a:pt x="558" y="511"/>
                  </a:lnTo>
                  <a:lnTo>
                    <a:pt x="558" y="499"/>
                  </a:lnTo>
                  <a:lnTo>
                    <a:pt x="558" y="488"/>
                  </a:lnTo>
                  <a:lnTo>
                    <a:pt x="547" y="477"/>
                  </a:lnTo>
                  <a:lnTo>
                    <a:pt x="535" y="465"/>
                  </a:lnTo>
                  <a:lnTo>
                    <a:pt x="547" y="420"/>
                  </a:lnTo>
                  <a:lnTo>
                    <a:pt x="570" y="397"/>
                  </a:lnTo>
                  <a:lnTo>
                    <a:pt x="558" y="363"/>
                  </a:lnTo>
                  <a:lnTo>
                    <a:pt x="558" y="352"/>
                  </a:lnTo>
                  <a:lnTo>
                    <a:pt x="558" y="340"/>
                  </a:lnTo>
                  <a:lnTo>
                    <a:pt x="558" y="329"/>
                  </a:lnTo>
                  <a:lnTo>
                    <a:pt x="558" y="318"/>
                  </a:lnTo>
                  <a:lnTo>
                    <a:pt x="558" y="306"/>
                  </a:lnTo>
                  <a:lnTo>
                    <a:pt x="558" y="295"/>
                  </a:lnTo>
                  <a:lnTo>
                    <a:pt x="582" y="249"/>
                  </a:lnTo>
                  <a:lnTo>
                    <a:pt x="582" y="238"/>
                  </a:lnTo>
                  <a:lnTo>
                    <a:pt x="594" y="215"/>
                  </a:lnTo>
                  <a:lnTo>
                    <a:pt x="630" y="215"/>
                  </a:lnTo>
                  <a:lnTo>
                    <a:pt x="642" y="204"/>
                  </a:lnTo>
                  <a:lnTo>
                    <a:pt x="665" y="170"/>
                  </a:lnTo>
                  <a:lnTo>
                    <a:pt x="665" y="159"/>
                  </a:lnTo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1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3" name="Freeform 126"/>
          <p:cNvSpPr>
            <a:spLocks/>
          </p:cNvSpPr>
          <p:nvPr/>
        </p:nvSpPr>
        <p:spPr bwMode="auto">
          <a:xfrm>
            <a:off x="4956479" y="1354354"/>
            <a:ext cx="242977" cy="149972"/>
          </a:xfrm>
          <a:custGeom>
            <a:avLst/>
            <a:gdLst>
              <a:gd name="T0" fmla="*/ 2147483647 w 225"/>
              <a:gd name="T1" fmla="*/ 0 h 148"/>
              <a:gd name="T2" fmla="*/ 2147483647 w 225"/>
              <a:gd name="T3" fmla="*/ 2147483647 h 148"/>
              <a:gd name="T4" fmla="*/ 2147483647 w 225"/>
              <a:gd name="T5" fmla="*/ 0 h 148"/>
              <a:gd name="T6" fmla="*/ 2147483647 w 225"/>
              <a:gd name="T7" fmla="*/ 0 h 148"/>
              <a:gd name="T8" fmla="*/ 2147483647 w 225"/>
              <a:gd name="T9" fmla="*/ 2147483647 h 148"/>
              <a:gd name="T10" fmla="*/ 2147483647 w 225"/>
              <a:gd name="T11" fmla="*/ 2147483647 h 148"/>
              <a:gd name="T12" fmla="*/ 2147483647 w 225"/>
              <a:gd name="T13" fmla="*/ 2147483647 h 148"/>
              <a:gd name="T14" fmla="*/ 2147483647 w 225"/>
              <a:gd name="T15" fmla="*/ 2147483647 h 148"/>
              <a:gd name="T16" fmla="*/ 2147483647 w 225"/>
              <a:gd name="T17" fmla="*/ 2147483647 h 148"/>
              <a:gd name="T18" fmla="*/ 2147483647 w 225"/>
              <a:gd name="T19" fmla="*/ 2147483647 h 148"/>
              <a:gd name="T20" fmla="*/ 2147483647 w 225"/>
              <a:gd name="T21" fmla="*/ 2147483647 h 148"/>
              <a:gd name="T22" fmla="*/ 2147483647 w 225"/>
              <a:gd name="T23" fmla="*/ 2147483647 h 148"/>
              <a:gd name="T24" fmla="*/ 0 w 225"/>
              <a:gd name="T25" fmla="*/ 2147483647 h 148"/>
              <a:gd name="T26" fmla="*/ 2147483647 w 225"/>
              <a:gd name="T27" fmla="*/ 2147483647 h 148"/>
              <a:gd name="T28" fmla="*/ 2147483647 w 225"/>
              <a:gd name="T29" fmla="*/ 0 h 14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25"/>
              <a:gd name="T46" fmla="*/ 0 h 148"/>
              <a:gd name="T47" fmla="*/ 225 w 225"/>
              <a:gd name="T48" fmla="*/ 148 h 14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25" h="148">
                <a:moveTo>
                  <a:pt x="47" y="0"/>
                </a:moveTo>
                <a:lnTo>
                  <a:pt x="95" y="12"/>
                </a:lnTo>
                <a:lnTo>
                  <a:pt x="130" y="0"/>
                </a:lnTo>
                <a:lnTo>
                  <a:pt x="178" y="0"/>
                </a:lnTo>
                <a:lnTo>
                  <a:pt x="225" y="12"/>
                </a:lnTo>
                <a:lnTo>
                  <a:pt x="225" y="57"/>
                </a:lnTo>
                <a:lnTo>
                  <a:pt x="190" y="114"/>
                </a:lnTo>
                <a:lnTo>
                  <a:pt x="154" y="114"/>
                </a:lnTo>
                <a:lnTo>
                  <a:pt x="142" y="137"/>
                </a:lnTo>
                <a:lnTo>
                  <a:pt x="130" y="137"/>
                </a:lnTo>
                <a:lnTo>
                  <a:pt x="47" y="148"/>
                </a:lnTo>
                <a:lnTo>
                  <a:pt x="11" y="114"/>
                </a:lnTo>
                <a:lnTo>
                  <a:pt x="0" y="80"/>
                </a:lnTo>
                <a:lnTo>
                  <a:pt x="11" y="34"/>
                </a:lnTo>
                <a:lnTo>
                  <a:pt x="47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txBody>
          <a:bodyPr/>
          <a:lstStyle/>
          <a:p>
            <a:pPr>
              <a:defRPr/>
            </a:pPr>
            <a:endParaRPr lang="pt-BR" sz="1400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grpSp>
        <p:nvGrpSpPr>
          <p:cNvPr id="24" name="Group 127"/>
          <p:cNvGrpSpPr>
            <a:grpSpLocks/>
          </p:cNvGrpSpPr>
          <p:nvPr/>
        </p:nvGrpSpPr>
        <p:grpSpPr bwMode="auto">
          <a:xfrm>
            <a:off x="2599166" y="1171474"/>
            <a:ext cx="1789663" cy="1137591"/>
            <a:chOff x="1080" y="609"/>
            <a:chExt cx="1652" cy="112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90" name="Freeform 128"/>
            <p:cNvSpPr>
              <a:spLocks/>
            </p:cNvSpPr>
            <p:nvPr/>
          </p:nvSpPr>
          <p:spPr bwMode="auto">
            <a:xfrm>
              <a:off x="1080" y="609"/>
              <a:ext cx="1652" cy="1124"/>
            </a:xfrm>
            <a:custGeom>
              <a:avLst/>
              <a:gdLst>
                <a:gd name="T0" fmla="*/ 1426 w 1652"/>
                <a:gd name="T1" fmla="*/ 988 h 1124"/>
                <a:gd name="T2" fmla="*/ 1426 w 1652"/>
                <a:gd name="T3" fmla="*/ 931 h 1124"/>
                <a:gd name="T4" fmla="*/ 1450 w 1652"/>
                <a:gd name="T5" fmla="*/ 897 h 1124"/>
                <a:gd name="T6" fmla="*/ 1438 w 1652"/>
                <a:gd name="T7" fmla="*/ 829 h 1124"/>
                <a:gd name="T8" fmla="*/ 1628 w 1652"/>
                <a:gd name="T9" fmla="*/ 431 h 1124"/>
                <a:gd name="T10" fmla="*/ 1652 w 1652"/>
                <a:gd name="T11" fmla="*/ 397 h 1124"/>
                <a:gd name="T12" fmla="*/ 1604 w 1652"/>
                <a:gd name="T13" fmla="*/ 397 h 1124"/>
                <a:gd name="T14" fmla="*/ 1568 w 1652"/>
                <a:gd name="T15" fmla="*/ 386 h 1124"/>
                <a:gd name="T16" fmla="*/ 1533 w 1652"/>
                <a:gd name="T17" fmla="*/ 363 h 1124"/>
                <a:gd name="T18" fmla="*/ 1462 w 1652"/>
                <a:gd name="T19" fmla="*/ 352 h 1124"/>
                <a:gd name="T20" fmla="*/ 1402 w 1652"/>
                <a:gd name="T21" fmla="*/ 181 h 1124"/>
                <a:gd name="T22" fmla="*/ 1283 w 1652"/>
                <a:gd name="T23" fmla="*/ 204 h 1124"/>
                <a:gd name="T24" fmla="*/ 1248 w 1652"/>
                <a:gd name="T25" fmla="*/ 249 h 1124"/>
                <a:gd name="T26" fmla="*/ 1224 w 1652"/>
                <a:gd name="T27" fmla="*/ 283 h 1124"/>
                <a:gd name="T28" fmla="*/ 1176 w 1652"/>
                <a:gd name="T29" fmla="*/ 261 h 1124"/>
                <a:gd name="T30" fmla="*/ 1141 w 1652"/>
                <a:gd name="T31" fmla="*/ 295 h 1124"/>
                <a:gd name="T32" fmla="*/ 1046 w 1652"/>
                <a:gd name="T33" fmla="*/ 283 h 1124"/>
                <a:gd name="T34" fmla="*/ 1046 w 1652"/>
                <a:gd name="T35" fmla="*/ 113 h 1124"/>
                <a:gd name="T36" fmla="*/ 998 w 1652"/>
                <a:gd name="T37" fmla="*/ 11 h 1124"/>
                <a:gd name="T38" fmla="*/ 962 w 1652"/>
                <a:gd name="T39" fmla="*/ 11 h 1124"/>
                <a:gd name="T40" fmla="*/ 891 w 1652"/>
                <a:gd name="T41" fmla="*/ 34 h 1124"/>
                <a:gd name="T42" fmla="*/ 891 w 1652"/>
                <a:gd name="T43" fmla="*/ 56 h 1124"/>
                <a:gd name="T44" fmla="*/ 891 w 1652"/>
                <a:gd name="T45" fmla="*/ 68 h 1124"/>
                <a:gd name="T46" fmla="*/ 891 w 1652"/>
                <a:gd name="T47" fmla="*/ 68 h 1124"/>
                <a:gd name="T48" fmla="*/ 879 w 1652"/>
                <a:gd name="T49" fmla="*/ 79 h 1124"/>
                <a:gd name="T50" fmla="*/ 832 w 1652"/>
                <a:gd name="T51" fmla="*/ 90 h 1124"/>
                <a:gd name="T52" fmla="*/ 820 w 1652"/>
                <a:gd name="T53" fmla="*/ 102 h 1124"/>
                <a:gd name="T54" fmla="*/ 808 w 1652"/>
                <a:gd name="T55" fmla="*/ 113 h 1124"/>
                <a:gd name="T56" fmla="*/ 784 w 1652"/>
                <a:gd name="T57" fmla="*/ 124 h 1124"/>
                <a:gd name="T58" fmla="*/ 772 w 1652"/>
                <a:gd name="T59" fmla="*/ 113 h 1124"/>
                <a:gd name="T60" fmla="*/ 713 w 1652"/>
                <a:gd name="T61" fmla="*/ 124 h 1124"/>
                <a:gd name="T62" fmla="*/ 653 w 1652"/>
                <a:gd name="T63" fmla="*/ 102 h 1124"/>
                <a:gd name="T64" fmla="*/ 630 w 1652"/>
                <a:gd name="T65" fmla="*/ 56 h 1124"/>
                <a:gd name="T66" fmla="*/ 594 w 1652"/>
                <a:gd name="T67" fmla="*/ 11 h 1124"/>
                <a:gd name="T68" fmla="*/ 558 w 1652"/>
                <a:gd name="T69" fmla="*/ 34 h 1124"/>
                <a:gd name="T70" fmla="*/ 535 w 1652"/>
                <a:gd name="T71" fmla="*/ 22 h 1124"/>
                <a:gd name="T72" fmla="*/ 499 w 1652"/>
                <a:gd name="T73" fmla="*/ 45 h 1124"/>
                <a:gd name="T74" fmla="*/ 368 w 1652"/>
                <a:gd name="T75" fmla="*/ 56 h 1124"/>
                <a:gd name="T76" fmla="*/ 368 w 1652"/>
                <a:gd name="T77" fmla="*/ 113 h 1124"/>
                <a:gd name="T78" fmla="*/ 404 w 1652"/>
                <a:gd name="T79" fmla="*/ 136 h 1124"/>
                <a:gd name="T80" fmla="*/ 344 w 1652"/>
                <a:gd name="T81" fmla="*/ 159 h 1124"/>
                <a:gd name="T82" fmla="*/ 368 w 1652"/>
                <a:gd name="T83" fmla="*/ 272 h 1124"/>
                <a:gd name="T84" fmla="*/ 392 w 1652"/>
                <a:gd name="T85" fmla="*/ 329 h 1124"/>
                <a:gd name="T86" fmla="*/ 356 w 1652"/>
                <a:gd name="T87" fmla="*/ 613 h 1124"/>
                <a:gd name="T88" fmla="*/ 321 w 1652"/>
                <a:gd name="T89" fmla="*/ 601 h 1124"/>
                <a:gd name="T90" fmla="*/ 249 w 1652"/>
                <a:gd name="T91" fmla="*/ 636 h 1124"/>
                <a:gd name="T92" fmla="*/ 71 w 1652"/>
                <a:gd name="T93" fmla="*/ 715 h 1124"/>
                <a:gd name="T94" fmla="*/ 59 w 1652"/>
                <a:gd name="T95" fmla="*/ 772 h 1124"/>
                <a:gd name="T96" fmla="*/ 47 w 1652"/>
                <a:gd name="T97" fmla="*/ 840 h 1124"/>
                <a:gd name="T98" fmla="*/ 0 w 1652"/>
                <a:gd name="T99" fmla="*/ 908 h 1124"/>
                <a:gd name="T100" fmla="*/ 297 w 1652"/>
                <a:gd name="T101" fmla="*/ 988 h 1124"/>
                <a:gd name="T102" fmla="*/ 642 w 1652"/>
                <a:gd name="T103" fmla="*/ 1124 h 1124"/>
                <a:gd name="T104" fmla="*/ 772 w 1652"/>
                <a:gd name="T105" fmla="*/ 1090 h 1124"/>
                <a:gd name="T106" fmla="*/ 820 w 1652"/>
                <a:gd name="T107" fmla="*/ 1090 h 1124"/>
                <a:gd name="T108" fmla="*/ 832 w 1652"/>
                <a:gd name="T109" fmla="*/ 1056 h 1124"/>
                <a:gd name="T110" fmla="*/ 855 w 1652"/>
                <a:gd name="T111" fmla="*/ 1056 h 1124"/>
                <a:gd name="T112" fmla="*/ 915 w 1652"/>
                <a:gd name="T113" fmla="*/ 988 h 1124"/>
                <a:gd name="T114" fmla="*/ 962 w 1652"/>
                <a:gd name="T115" fmla="*/ 942 h 1124"/>
                <a:gd name="T116" fmla="*/ 1081 w 1652"/>
                <a:gd name="T117" fmla="*/ 999 h 1124"/>
                <a:gd name="T118" fmla="*/ 1426 w 1652"/>
                <a:gd name="T119" fmla="*/ 1010 h 112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52"/>
                <a:gd name="T181" fmla="*/ 0 h 1124"/>
                <a:gd name="T182" fmla="*/ 1652 w 1652"/>
                <a:gd name="T183" fmla="*/ 1124 h 112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52" h="1124">
                  <a:moveTo>
                    <a:pt x="1426" y="1010"/>
                  </a:moveTo>
                  <a:lnTo>
                    <a:pt x="1426" y="988"/>
                  </a:lnTo>
                  <a:lnTo>
                    <a:pt x="1438" y="965"/>
                  </a:lnTo>
                  <a:lnTo>
                    <a:pt x="1426" y="931"/>
                  </a:lnTo>
                  <a:lnTo>
                    <a:pt x="1450" y="908"/>
                  </a:lnTo>
                  <a:lnTo>
                    <a:pt x="1450" y="897"/>
                  </a:lnTo>
                  <a:lnTo>
                    <a:pt x="1450" y="874"/>
                  </a:lnTo>
                  <a:lnTo>
                    <a:pt x="1438" y="829"/>
                  </a:lnTo>
                  <a:lnTo>
                    <a:pt x="1462" y="817"/>
                  </a:lnTo>
                  <a:lnTo>
                    <a:pt x="1628" y="431"/>
                  </a:lnTo>
                  <a:lnTo>
                    <a:pt x="1616" y="420"/>
                  </a:lnTo>
                  <a:lnTo>
                    <a:pt x="1652" y="397"/>
                  </a:lnTo>
                  <a:lnTo>
                    <a:pt x="1640" y="386"/>
                  </a:lnTo>
                  <a:lnTo>
                    <a:pt x="1604" y="397"/>
                  </a:lnTo>
                  <a:lnTo>
                    <a:pt x="1580" y="386"/>
                  </a:lnTo>
                  <a:lnTo>
                    <a:pt x="1568" y="386"/>
                  </a:lnTo>
                  <a:lnTo>
                    <a:pt x="1545" y="352"/>
                  </a:lnTo>
                  <a:lnTo>
                    <a:pt x="1533" y="363"/>
                  </a:lnTo>
                  <a:lnTo>
                    <a:pt x="1485" y="352"/>
                  </a:lnTo>
                  <a:lnTo>
                    <a:pt x="1462" y="352"/>
                  </a:lnTo>
                  <a:lnTo>
                    <a:pt x="1402" y="272"/>
                  </a:lnTo>
                  <a:lnTo>
                    <a:pt x="1402" y="181"/>
                  </a:lnTo>
                  <a:lnTo>
                    <a:pt x="1307" y="181"/>
                  </a:lnTo>
                  <a:lnTo>
                    <a:pt x="1283" y="204"/>
                  </a:lnTo>
                  <a:lnTo>
                    <a:pt x="1283" y="227"/>
                  </a:lnTo>
                  <a:lnTo>
                    <a:pt x="1248" y="249"/>
                  </a:lnTo>
                  <a:lnTo>
                    <a:pt x="1259" y="272"/>
                  </a:lnTo>
                  <a:lnTo>
                    <a:pt x="1224" y="283"/>
                  </a:lnTo>
                  <a:lnTo>
                    <a:pt x="1188" y="249"/>
                  </a:lnTo>
                  <a:lnTo>
                    <a:pt x="1176" y="261"/>
                  </a:lnTo>
                  <a:lnTo>
                    <a:pt x="1141" y="283"/>
                  </a:lnTo>
                  <a:lnTo>
                    <a:pt x="1141" y="295"/>
                  </a:lnTo>
                  <a:lnTo>
                    <a:pt x="1129" y="329"/>
                  </a:lnTo>
                  <a:lnTo>
                    <a:pt x="1046" y="283"/>
                  </a:lnTo>
                  <a:lnTo>
                    <a:pt x="1069" y="261"/>
                  </a:lnTo>
                  <a:lnTo>
                    <a:pt x="1046" y="113"/>
                  </a:lnTo>
                  <a:lnTo>
                    <a:pt x="1010" y="56"/>
                  </a:lnTo>
                  <a:lnTo>
                    <a:pt x="998" y="11"/>
                  </a:lnTo>
                  <a:lnTo>
                    <a:pt x="962" y="0"/>
                  </a:lnTo>
                  <a:lnTo>
                    <a:pt x="962" y="11"/>
                  </a:lnTo>
                  <a:lnTo>
                    <a:pt x="915" y="22"/>
                  </a:lnTo>
                  <a:lnTo>
                    <a:pt x="891" y="34"/>
                  </a:lnTo>
                  <a:lnTo>
                    <a:pt x="891" y="45"/>
                  </a:lnTo>
                  <a:lnTo>
                    <a:pt x="891" y="56"/>
                  </a:lnTo>
                  <a:lnTo>
                    <a:pt x="891" y="68"/>
                  </a:lnTo>
                  <a:lnTo>
                    <a:pt x="879" y="79"/>
                  </a:lnTo>
                  <a:lnTo>
                    <a:pt x="844" y="79"/>
                  </a:lnTo>
                  <a:lnTo>
                    <a:pt x="832" y="90"/>
                  </a:lnTo>
                  <a:lnTo>
                    <a:pt x="832" y="102"/>
                  </a:lnTo>
                  <a:lnTo>
                    <a:pt x="820" y="102"/>
                  </a:lnTo>
                  <a:lnTo>
                    <a:pt x="820" y="113"/>
                  </a:lnTo>
                  <a:lnTo>
                    <a:pt x="808" y="113"/>
                  </a:lnTo>
                  <a:lnTo>
                    <a:pt x="796" y="124"/>
                  </a:lnTo>
                  <a:lnTo>
                    <a:pt x="784" y="124"/>
                  </a:lnTo>
                  <a:lnTo>
                    <a:pt x="772" y="124"/>
                  </a:lnTo>
                  <a:lnTo>
                    <a:pt x="772" y="113"/>
                  </a:lnTo>
                  <a:lnTo>
                    <a:pt x="737" y="113"/>
                  </a:lnTo>
                  <a:lnTo>
                    <a:pt x="713" y="124"/>
                  </a:lnTo>
                  <a:lnTo>
                    <a:pt x="689" y="136"/>
                  </a:lnTo>
                  <a:lnTo>
                    <a:pt x="653" y="102"/>
                  </a:lnTo>
                  <a:lnTo>
                    <a:pt x="642" y="90"/>
                  </a:lnTo>
                  <a:lnTo>
                    <a:pt x="630" y="56"/>
                  </a:lnTo>
                  <a:lnTo>
                    <a:pt x="618" y="22"/>
                  </a:lnTo>
                  <a:lnTo>
                    <a:pt x="594" y="11"/>
                  </a:lnTo>
                  <a:lnTo>
                    <a:pt x="582" y="11"/>
                  </a:lnTo>
                  <a:lnTo>
                    <a:pt x="558" y="34"/>
                  </a:lnTo>
                  <a:lnTo>
                    <a:pt x="546" y="34"/>
                  </a:lnTo>
                  <a:lnTo>
                    <a:pt x="535" y="22"/>
                  </a:lnTo>
                  <a:lnTo>
                    <a:pt x="511" y="22"/>
                  </a:lnTo>
                  <a:lnTo>
                    <a:pt x="499" y="45"/>
                  </a:lnTo>
                  <a:lnTo>
                    <a:pt x="392" y="45"/>
                  </a:lnTo>
                  <a:lnTo>
                    <a:pt x="368" y="56"/>
                  </a:lnTo>
                  <a:lnTo>
                    <a:pt x="368" y="90"/>
                  </a:lnTo>
                  <a:lnTo>
                    <a:pt x="368" y="113"/>
                  </a:lnTo>
                  <a:lnTo>
                    <a:pt x="416" y="136"/>
                  </a:lnTo>
                  <a:lnTo>
                    <a:pt x="404" y="136"/>
                  </a:lnTo>
                  <a:lnTo>
                    <a:pt x="392" y="136"/>
                  </a:lnTo>
                  <a:lnTo>
                    <a:pt x="344" y="159"/>
                  </a:lnTo>
                  <a:lnTo>
                    <a:pt x="344" y="249"/>
                  </a:lnTo>
                  <a:lnTo>
                    <a:pt x="368" y="272"/>
                  </a:lnTo>
                  <a:lnTo>
                    <a:pt x="368" y="306"/>
                  </a:lnTo>
                  <a:lnTo>
                    <a:pt x="392" y="329"/>
                  </a:lnTo>
                  <a:lnTo>
                    <a:pt x="392" y="386"/>
                  </a:lnTo>
                  <a:lnTo>
                    <a:pt x="356" y="613"/>
                  </a:lnTo>
                  <a:lnTo>
                    <a:pt x="321" y="613"/>
                  </a:lnTo>
                  <a:lnTo>
                    <a:pt x="321" y="601"/>
                  </a:lnTo>
                  <a:lnTo>
                    <a:pt x="285" y="601"/>
                  </a:lnTo>
                  <a:lnTo>
                    <a:pt x="249" y="636"/>
                  </a:lnTo>
                  <a:lnTo>
                    <a:pt x="166" y="636"/>
                  </a:lnTo>
                  <a:lnTo>
                    <a:pt x="71" y="715"/>
                  </a:lnTo>
                  <a:lnTo>
                    <a:pt x="71" y="760"/>
                  </a:lnTo>
                  <a:lnTo>
                    <a:pt x="59" y="772"/>
                  </a:lnTo>
                  <a:lnTo>
                    <a:pt x="47" y="806"/>
                  </a:lnTo>
                  <a:lnTo>
                    <a:pt x="47" y="840"/>
                  </a:lnTo>
                  <a:lnTo>
                    <a:pt x="0" y="874"/>
                  </a:lnTo>
                  <a:lnTo>
                    <a:pt x="0" y="908"/>
                  </a:lnTo>
                  <a:lnTo>
                    <a:pt x="142" y="965"/>
                  </a:lnTo>
                  <a:lnTo>
                    <a:pt x="297" y="988"/>
                  </a:lnTo>
                  <a:lnTo>
                    <a:pt x="463" y="1056"/>
                  </a:lnTo>
                  <a:lnTo>
                    <a:pt x="642" y="1124"/>
                  </a:lnTo>
                  <a:lnTo>
                    <a:pt x="689" y="1090"/>
                  </a:lnTo>
                  <a:lnTo>
                    <a:pt x="772" y="1090"/>
                  </a:lnTo>
                  <a:lnTo>
                    <a:pt x="796" y="1078"/>
                  </a:lnTo>
                  <a:lnTo>
                    <a:pt x="820" y="1090"/>
                  </a:lnTo>
                  <a:lnTo>
                    <a:pt x="832" y="1078"/>
                  </a:lnTo>
                  <a:lnTo>
                    <a:pt x="832" y="1056"/>
                  </a:lnTo>
                  <a:lnTo>
                    <a:pt x="844" y="1044"/>
                  </a:lnTo>
                  <a:lnTo>
                    <a:pt x="855" y="1056"/>
                  </a:lnTo>
                  <a:lnTo>
                    <a:pt x="903" y="1022"/>
                  </a:lnTo>
                  <a:lnTo>
                    <a:pt x="915" y="988"/>
                  </a:lnTo>
                  <a:lnTo>
                    <a:pt x="939" y="976"/>
                  </a:lnTo>
                  <a:lnTo>
                    <a:pt x="962" y="942"/>
                  </a:lnTo>
                  <a:lnTo>
                    <a:pt x="1034" y="942"/>
                  </a:lnTo>
                  <a:lnTo>
                    <a:pt x="1081" y="999"/>
                  </a:lnTo>
                  <a:lnTo>
                    <a:pt x="1164" y="1022"/>
                  </a:lnTo>
                  <a:lnTo>
                    <a:pt x="1426" y="101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1400" dirty="0">
                <a:latin typeface="Arial" charset="0"/>
                <a:cs typeface="Arial" charset="0"/>
              </a:endParaRPr>
            </a:p>
          </p:txBody>
        </p:sp>
        <p:sp>
          <p:nvSpPr>
            <p:cNvPr id="91" name="Freeform 129"/>
            <p:cNvSpPr>
              <a:spLocks/>
            </p:cNvSpPr>
            <p:nvPr/>
          </p:nvSpPr>
          <p:spPr bwMode="auto">
            <a:xfrm>
              <a:off x="1080" y="609"/>
              <a:ext cx="1652" cy="1124"/>
            </a:xfrm>
            <a:custGeom>
              <a:avLst/>
              <a:gdLst>
                <a:gd name="T0" fmla="*/ 1426 w 1652"/>
                <a:gd name="T1" fmla="*/ 988 h 1124"/>
                <a:gd name="T2" fmla="*/ 1426 w 1652"/>
                <a:gd name="T3" fmla="*/ 931 h 1124"/>
                <a:gd name="T4" fmla="*/ 1450 w 1652"/>
                <a:gd name="T5" fmla="*/ 897 h 1124"/>
                <a:gd name="T6" fmla="*/ 1438 w 1652"/>
                <a:gd name="T7" fmla="*/ 829 h 1124"/>
                <a:gd name="T8" fmla="*/ 1628 w 1652"/>
                <a:gd name="T9" fmla="*/ 431 h 1124"/>
                <a:gd name="T10" fmla="*/ 1652 w 1652"/>
                <a:gd name="T11" fmla="*/ 397 h 1124"/>
                <a:gd name="T12" fmla="*/ 1604 w 1652"/>
                <a:gd name="T13" fmla="*/ 397 h 1124"/>
                <a:gd name="T14" fmla="*/ 1568 w 1652"/>
                <a:gd name="T15" fmla="*/ 386 h 1124"/>
                <a:gd name="T16" fmla="*/ 1533 w 1652"/>
                <a:gd name="T17" fmla="*/ 363 h 1124"/>
                <a:gd name="T18" fmla="*/ 1462 w 1652"/>
                <a:gd name="T19" fmla="*/ 352 h 1124"/>
                <a:gd name="T20" fmla="*/ 1402 w 1652"/>
                <a:gd name="T21" fmla="*/ 181 h 1124"/>
                <a:gd name="T22" fmla="*/ 1283 w 1652"/>
                <a:gd name="T23" fmla="*/ 204 h 1124"/>
                <a:gd name="T24" fmla="*/ 1248 w 1652"/>
                <a:gd name="T25" fmla="*/ 249 h 1124"/>
                <a:gd name="T26" fmla="*/ 1224 w 1652"/>
                <a:gd name="T27" fmla="*/ 283 h 1124"/>
                <a:gd name="T28" fmla="*/ 1176 w 1652"/>
                <a:gd name="T29" fmla="*/ 261 h 1124"/>
                <a:gd name="T30" fmla="*/ 1141 w 1652"/>
                <a:gd name="T31" fmla="*/ 295 h 1124"/>
                <a:gd name="T32" fmla="*/ 1046 w 1652"/>
                <a:gd name="T33" fmla="*/ 283 h 1124"/>
                <a:gd name="T34" fmla="*/ 1046 w 1652"/>
                <a:gd name="T35" fmla="*/ 113 h 1124"/>
                <a:gd name="T36" fmla="*/ 998 w 1652"/>
                <a:gd name="T37" fmla="*/ 11 h 1124"/>
                <a:gd name="T38" fmla="*/ 962 w 1652"/>
                <a:gd name="T39" fmla="*/ 11 h 1124"/>
                <a:gd name="T40" fmla="*/ 891 w 1652"/>
                <a:gd name="T41" fmla="*/ 34 h 1124"/>
                <a:gd name="T42" fmla="*/ 891 w 1652"/>
                <a:gd name="T43" fmla="*/ 56 h 1124"/>
                <a:gd name="T44" fmla="*/ 891 w 1652"/>
                <a:gd name="T45" fmla="*/ 68 h 1124"/>
                <a:gd name="T46" fmla="*/ 891 w 1652"/>
                <a:gd name="T47" fmla="*/ 68 h 1124"/>
                <a:gd name="T48" fmla="*/ 879 w 1652"/>
                <a:gd name="T49" fmla="*/ 79 h 1124"/>
                <a:gd name="T50" fmla="*/ 832 w 1652"/>
                <a:gd name="T51" fmla="*/ 90 h 1124"/>
                <a:gd name="T52" fmla="*/ 820 w 1652"/>
                <a:gd name="T53" fmla="*/ 102 h 1124"/>
                <a:gd name="T54" fmla="*/ 808 w 1652"/>
                <a:gd name="T55" fmla="*/ 113 h 1124"/>
                <a:gd name="T56" fmla="*/ 784 w 1652"/>
                <a:gd name="T57" fmla="*/ 124 h 1124"/>
                <a:gd name="T58" fmla="*/ 772 w 1652"/>
                <a:gd name="T59" fmla="*/ 113 h 1124"/>
                <a:gd name="T60" fmla="*/ 713 w 1652"/>
                <a:gd name="T61" fmla="*/ 124 h 1124"/>
                <a:gd name="T62" fmla="*/ 653 w 1652"/>
                <a:gd name="T63" fmla="*/ 102 h 1124"/>
                <a:gd name="T64" fmla="*/ 630 w 1652"/>
                <a:gd name="T65" fmla="*/ 56 h 1124"/>
                <a:gd name="T66" fmla="*/ 594 w 1652"/>
                <a:gd name="T67" fmla="*/ 11 h 1124"/>
                <a:gd name="T68" fmla="*/ 558 w 1652"/>
                <a:gd name="T69" fmla="*/ 34 h 1124"/>
                <a:gd name="T70" fmla="*/ 535 w 1652"/>
                <a:gd name="T71" fmla="*/ 22 h 1124"/>
                <a:gd name="T72" fmla="*/ 499 w 1652"/>
                <a:gd name="T73" fmla="*/ 45 h 1124"/>
                <a:gd name="T74" fmla="*/ 368 w 1652"/>
                <a:gd name="T75" fmla="*/ 56 h 1124"/>
                <a:gd name="T76" fmla="*/ 368 w 1652"/>
                <a:gd name="T77" fmla="*/ 113 h 1124"/>
                <a:gd name="T78" fmla="*/ 404 w 1652"/>
                <a:gd name="T79" fmla="*/ 136 h 1124"/>
                <a:gd name="T80" fmla="*/ 344 w 1652"/>
                <a:gd name="T81" fmla="*/ 159 h 1124"/>
                <a:gd name="T82" fmla="*/ 368 w 1652"/>
                <a:gd name="T83" fmla="*/ 272 h 1124"/>
                <a:gd name="T84" fmla="*/ 392 w 1652"/>
                <a:gd name="T85" fmla="*/ 329 h 1124"/>
                <a:gd name="T86" fmla="*/ 356 w 1652"/>
                <a:gd name="T87" fmla="*/ 613 h 1124"/>
                <a:gd name="T88" fmla="*/ 321 w 1652"/>
                <a:gd name="T89" fmla="*/ 601 h 1124"/>
                <a:gd name="T90" fmla="*/ 249 w 1652"/>
                <a:gd name="T91" fmla="*/ 636 h 1124"/>
                <a:gd name="T92" fmla="*/ 71 w 1652"/>
                <a:gd name="T93" fmla="*/ 715 h 1124"/>
                <a:gd name="T94" fmla="*/ 59 w 1652"/>
                <a:gd name="T95" fmla="*/ 772 h 1124"/>
                <a:gd name="T96" fmla="*/ 47 w 1652"/>
                <a:gd name="T97" fmla="*/ 840 h 1124"/>
                <a:gd name="T98" fmla="*/ 0 w 1652"/>
                <a:gd name="T99" fmla="*/ 908 h 1124"/>
                <a:gd name="T100" fmla="*/ 297 w 1652"/>
                <a:gd name="T101" fmla="*/ 988 h 1124"/>
                <a:gd name="T102" fmla="*/ 642 w 1652"/>
                <a:gd name="T103" fmla="*/ 1124 h 1124"/>
                <a:gd name="T104" fmla="*/ 772 w 1652"/>
                <a:gd name="T105" fmla="*/ 1090 h 1124"/>
                <a:gd name="T106" fmla="*/ 820 w 1652"/>
                <a:gd name="T107" fmla="*/ 1090 h 1124"/>
                <a:gd name="T108" fmla="*/ 832 w 1652"/>
                <a:gd name="T109" fmla="*/ 1056 h 1124"/>
                <a:gd name="T110" fmla="*/ 855 w 1652"/>
                <a:gd name="T111" fmla="*/ 1056 h 1124"/>
                <a:gd name="T112" fmla="*/ 915 w 1652"/>
                <a:gd name="T113" fmla="*/ 988 h 1124"/>
                <a:gd name="T114" fmla="*/ 962 w 1652"/>
                <a:gd name="T115" fmla="*/ 942 h 1124"/>
                <a:gd name="T116" fmla="*/ 1081 w 1652"/>
                <a:gd name="T117" fmla="*/ 999 h 1124"/>
                <a:gd name="T118" fmla="*/ 1426 w 1652"/>
                <a:gd name="T119" fmla="*/ 1010 h 112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52"/>
                <a:gd name="T181" fmla="*/ 0 h 1124"/>
                <a:gd name="T182" fmla="*/ 1652 w 1652"/>
                <a:gd name="T183" fmla="*/ 1124 h 112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52" h="1124">
                  <a:moveTo>
                    <a:pt x="1426" y="1010"/>
                  </a:moveTo>
                  <a:lnTo>
                    <a:pt x="1426" y="988"/>
                  </a:lnTo>
                  <a:lnTo>
                    <a:pt x="1438" y="965"/>
                  </a:lnTo>
                  <a:lnTo>
                    <a:pt x="1426" y="931"/>
                  </a:lnTo>
                  <a:lnTo>
                    <a:pt x="1450" y="908"/>
                  </a:lnTo>
                  <a:lnTo>
                    <a:pt x="1450" y="897"/>
                  </a:lnTo>
                  <a:lnTo>
                    <a:pt x="1450" y="874"/>
                  </a:lnTo>
                  <a:lnTo>
                    <a:pt x="1438" y="829"/>
                  </a:lnTo>
                  <a:lnTo>
                    <a:pt x="1462" y="817"/>
                  </a:lnTo>
                  <a:lnTo>
                    <a:pt x="1628" y="431"/>
                  </a:lnTo>
                  <a:lnTo>
                    <a:pt x="1616" y="420"/>
                  </a:lnTo>
                  <a:lnTo>
                    <a:pt x="1652" y="397"/>
                  </a:lnTo>
                  <a:lnTo>
                    <a:pt x="1640" y="386"/>
                  </a:lnTo>
                  <a:lnTo>
                    <a:pt x="1604" y="397"/>
                  </a:lnTo>
                  <a:lnTo>
                    <a:pt x="1580" y="386"/>
                  </a:lnTo>
                  <a:lnTo>
                    <a:pt x="1568" y="386"/>
                  </a:lnTo>
                  <a:lnTo>
                    <a:pt x="1545" y="352"/>
                  </a:lnTo>
                  <a:lnTo>
                    <a:pt x="1533" y="363"/>
                  </a:lnTo>
                  <a:lnTo>
                    <a:pt x="1485" y="352"/>
                  </a:lnTo>
                  <a:lnTo>
                    <a:pt x="1462" y="352"/>
                  </a:lnTo>
                  <a:lnTo>
                    <a:pt x="1402" y="272"/>
                  </a:lnTo>
                  <a:lnTo>
                    <a:pt x="1402" y="181"/>
                  </a:lnTo>
                  <a:lnTo>
                    <a:pt x="1307" y="181"/>
                  </a:lnTo>
                  <a:lnTo>
                    <a:pt x="1283" y="204"/>
                  </a:lnTo>
                  <a:lnTo>
                    <a:pt x="1283" y="227"/>
                  </a:lnTo>
                  <a:lnTo>
                    <a:pt x="1248" y="249"/>
                  </a:lnTo>
                  <a:lnTo>
                    <a:pt x="1259" y="272"/>
                  </a:lnTo>
                  <a:lnTo>
                    <a:pt x="1224" y="283"/>
                  </a:lnTo>
                  <a:lnTo>
                    <a:pt x="1188" y="249"/>
                  </a:lnTo>
                  <a:lnTo>
                    <a:pt x="1176" y="261"/>
                  </a:lnTo>
                  <a:lnTo>
                    <a:pt x="1141" y="283"/>
                  </a:lnTo>
                  <a:lnTo>
                    <a:pt x="1141" y="295"/>
                  </a:lnTo>
                  <a:lnTo>
                    <a:pt x="1129" y="329"/>
                  </a:lnTo>
                  <a:lnTo>
                    <a:pt x="1046" y="283"/>
                  </a:lnTo>
                  <a:lnTo>
                    <a:pt x="1069" y="261"/>
                  </a:lnTo>
                  <a:lnTo>
                    <a:pt x="1046" y="113"/>
                  </a:lnTo>
                  <a:lnTo>
                    <a:pt x="1010" y="56"/>
                  </a:lnTo>
                  <a:lnTo>
                    <a:pt x="998" y="11"/>
                  </a:lnTo>
                  <a:lnTo>
                    <a:pt x="962" y="0"/>
                  </a:lnTo>
                  <a:lnTo>
                    <a:pt x="962" y="11"/>
                  </a:lnTo>
                  <a:lnTo>
                    <a:pt x="915" y="22"/>
                  </a:lnTo>
                  <a:lnTo>
                    <a:pt x="891" y="34"/>
                  </a:lnTo>
                  <a:lnTo>
                    <a:pt x="891" y="45"/>
                  </a:lnTo>
                  <a:lnTo>
                    <a:pt x="891" y="56"/>
                  </a:lnTo>
                  <a:lnTo>
                    <a:pt x="891" y="68"/>
                  </a:lnTo>
                  <a:lnTo>
                    <a:pt x="879" y="79"/>
                  </a:lnTo>
                  <a:lnTo>
                    <a:pt x="844" y="79"/>
                  </a:lnTo>
                  <a:lnTo>
                    <a:pt x="832" y="90"/>
                  </a:lnTo>
                  <a:lnTo>
                    <a:pt x="832" y="102"/>
                  </a:lnTo>
                  <a:lnTo>
                    <a:pt x="820" y="102"/>
                  </a:lnTo>
                  <a:lnTo>
                    <a:pt x="820" y="113"/>
                  </a:lnTo>
                  <a:lnTo>
                    <a:pt x="808" y="113"/>
                  </a:lnTo>
                  <a:lnTo>
                    <a:pt x="796" y="124"/>
                  </a:lnTo>
                  <a:lnTo>
                    <a:pt x="784" y="124"/>
                  </a:lnTo>
                  <a:lnTo>
                    <a:pt x="772" y="124"/>
                  </a:lnTo>
                  <a:lnTo>
                    <a:pt x="772" y="113"/>
                  </a:lnTo>
                  <a:lnTo>
                    <a:pt x="737" y="113"/>
                  </a:lnTo>
                  <a:lnTo>
                    <a:pt x="713" y="124"/>
                  </a:lnTo>
                  <a:lnTo>
                    <a:pt x="689" y="136"/>
                  </a:lnTo>
                  <a:lnTo>
                    <a:pt x="653" y="102"/>
                  </a:lnTo>
                  <a:lnTo>
                    <a:pt x="642" y="90"/>
                  </a:lnTo>
                  <a:lnTo>
                    <a:pt x="630" y="56"/>
                  </a:lnTo>
                  <a:lnTo>
                    <a:pt x="618" y="22"/>
                  </a:lnTo>
                  <a:lnTo>
                    <a:pt x="594" y="11"/>
                  </a:lnTo>
                  <a:lnTo>
                    <a:pt x="582" y="11"/>
                  </a:lnTo>
                  <a:lnTo>
                    <a:pt x="558" y="34"/>
                  </a:lnTo>
                  <a:lnTo>
                    <a:pt x="546" y="34"/>
                  </a:lnTo>
                  <a:lnTo>
                    <a:pt x="535" y="22"/>
                  </a:lnTo>
                  <a:lnTo>
                    <a:pt x="511" y="22"/>
                  </a:lnTo>
                  <a:lnTo>
                    <a:pt x="499" y="45"/>
                  </a:lnTo>
                  <a:lnTo>
                    <a:pt x="392" y="45"/>
                  </a:lnTo>
                  <a:lnTo>
                    <a:pt x="368" y="56"/>
                  </a:lnTo>
                  <a:lnTo>
                    <a:pt x="368" y="90"/>
                  </a:lnTo>
                  <a:lnTo>
                    <a:pt x="368" y="113"/>
                  </a:lnTo>
                  <a:lnTo>
                    <a:pt x="416" y="136"/>
                  </a:lnTo>
                  <a:lnTo>
                    <a:pt x="404" y="136"/>
                  </a:lnTo>
                  <a:lnTo>
                    <a:pt x="392" y="136"/>
                  </a:lnTo>
                  <a:lnTo>
                    <a:pt x="344" y="159"/>
                  </a:lnTo>
                  <a:lnTo>
                    <a:pt x="344" y="249"/>
                  </a:lnTo>
                  <a:lnTo>
                    <a:pt x="368" y="272"/>
                  </a:lnTo>
                  <a:lnTo>
                    <a:pt x="368" y="306"/>
                  </a:lnTo>
                  <a:lnTo>
                    <a:pt x="392" y="329"/>
                  </a:lnTo>
                  <a:lnTo>
                    <a:pt x="392" y="386"/>
                  </a:lnTo>
                  <a:lnTo>
                    <a:pt x="356" y="613"/>
                  </a:lnTo>
                  <a:lnTo>
                    <a:pt x="321" y="613"/>
                  </a:lnTo>
                  <a:lnTo>
                    <a:pt x="321" y="601"/>
                  </a:lnTo>
                  <a:lnTo>
                    <a:pt x="285" y="601"/>
                  </a:lnTo>
                  <a:lnTo>
                    <a:pt x="249" y="636"/>
                  </a:lnTo>
                  <a:lnTo>
                    <a:pt x="166" y="636"/>
                  </a:lnTo>
                  <a:lnTo>
                    <a:pt x="71" y="715"/>
                  </a:lnTo>
                  <a:lnTo>
                    <a:pt x="71" y="760"/>
                  </a:lnTo>
                  <a:lnTo>
                    <a:pt x="59" y="772"/>
                  </a:lnTo>
                  <a:lnTo>
                    <a:pt x="47" y="806"/>
                  </a:lnTo>
                  <a:lnTo>
                    <a:pt x="47" y="840"/>
                  </a:lnTo>
                  <a:lnTo>
                    <a:pt x="0" y="874"/>
                  </a:lnTo>
                  <a:lnTo>
                    <a:pt x="0" y="908"/>
                  </a:lnTo>
                  <a:lnTo>
                    <a:pt x="142" y="965"/>
                  </a:lnTo>
                  <a:lnTo>
                    <a:pt x="297" y="988"/>
                  </a:lnTo>
                  <a:lnTo>
                    <a:pt x="463" y="1056"/>
                  </a:lnTo>
                  <a:lnTo>
                    <a:pt x="642" y="1124"/>
                  </a:lnTo>
                  <a:lnTo>
                    <a:pt x="689" y="1090"/>
                  </a:lnTo>
                  <a:lnTo>
                    <a:pt x="772" y="1090"/>
                  </a:lnTo>
                  <a:lnTo>
                    <a:pt x="796" y="1078"/>
                  </a:lnTo>
                  <a:lnTo>
                    <a:pt x="820" y="1090"/>
                  </a:lnTo>
                  <a:lnTo>
                    <a:pt x="832" y="1078"/>
                  </a:lnTo>
                  <a:lnTo>
                    <a:pt x="832" y="1056"/>
                  </a:lnTo>
                  <a:lnTo>
                    <a:pt x="844" y="1044"/>
                  </a:lnTo>
                  <a:lnTo>
                    <a:pt x="855" y="1056"/>
                  </a:lnTo>
                  <a:lnTo>
                    <a:pt x="903" y="1022"/>
                  </a:lnTo>
                  <a:lnTo>
                    <a:pt x="915" y="988"/>
                  </a:lnTo>
                  <a:lnTo>
                    <a:pt x="939" y="976"/>
                  </a:lnTo>
                  <a:lnTo>
                    <a:pt x="962" y="942"/>
                  </a:lnTo>
                  <a:lnTo>
                    <a:pt x="1034" y="942"/>
                  </a:lnTo>
                  <a:lnTo>
                    <a:pt x="1081" y="999"/>
                  </a:lnTo>
                  <a:lnTo>
                    <a:pt x="1164" y="1022"/>
                  </a:lnTo>
                  <a:lnTo>
                    <a:pt x="1426" y="1010"/>
                  </a:lnTo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1400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25" name="Group 130"/>
          <p:cNvGrpSpPr>
            <a:grpSpLocks/>
          </p:cNvGrpSpPr>
          <p:nvPr/>
        </p:nvGrpSpPr>
        <p:grpSpPr bwMode="auto">
          <a:xfrm>
            <a:off x="2585597" y="2090812"/>
            <a:ext cx="759826" cy="367004"/>
            <a:chOff x="1068" y="1517"/>
            <a:chExt cx="701" cy="36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88" name="Freeform 131"/>
            <p:cNvSpPr>
              <a:spLocks/>
            </p:cNvSpPr>
            <p:nvPr/>
          </p:nvSpPr>
          <p:spPr bwMode="auto">
            <a:xfrm>
              <a:off x="1068" y="1517"/>
              <a:ext cx="701" cy="363"/>
            </a:xfrm>
            <a:custGeom>
              <a:avLst/>
              <a:gdLst>
                <a:gd name="T0" fmla="*/ 12 w 701"/>
                <a:gd name="T1" fmla="*/ 0 h 363"/>
                <a:gd name="T2" fmla="*/ 154 w 701"/>
                <a:gd name="T3" fmla="*/ 57 h 363"/>
                <a:gd name="T4" fmla="*/ 321 w 701"/>
                <a:gd name="T5" fmla="*/ 68 h 363"/>
                <a:gd name="T6" fmla="*/ 475 w 701"/>
                <a:gd name="T7" fmla="*/ 148 h 363"/>
                <a:gd name="T8" fmla="*/ 665 w 701"/>
                <a:gd name="T9" fmla="*/ 216 h 363"/>
                <a:gd name="T10" fmla="*/ 701 w 701"/>
                <a:gd name="T11" fmla="*/ 239 h 363"/>
                <a:gd name="T12" fmla="*/ 665 w 701"/>
                <a:gd name="T13" fmla="*/ 295 h 363"/>
                <a:gd name="T14" fmla="*/ 630 w 701"/>
                <a:gd name="T15" fmla="*/ 284 h 363"/>
                <a:gd name="T16" fmla="*/ 606 w 701"/>
                <a:gd name="T17" fmla="*/ 318 h 363"/>
                <a:gd name="T18" fmla="*/ 570 w 701"/>
                <a:gd name="T19" fmla="*/ 318 h 363"/>
                <a:gd name="T20" fmla="*/ 535 w 701"/>
                <a:gd name="T21" fmla="*/ 341 h 363"/>
                <a:gd name="T22" fmla="*/ 523 w 701"/>
                <a:gd name="T23" fmla="*/ 363 h 363"/>
                <a:gd name="T24" fmla="*/ 499 w 701"/>
                <a:gd name="T25" fmla="*/ 352 h 363"/>
                <a:gd name="T26" fmla="*/ 475 w 701"/>
                <a:gd name="T27" fmla="*/ 341 h 363"/>
                <a:gd name="T28" fmla="*/ 451 w 701"/>
                <a:gd name="T29" fmla="*/ 341 h 363"/>
                <a:gd name="T30" fmla="*/ 428 w 701"/>
                <a:gd name="T31" fmla="*/ 341 h 363"/>
                <a:gd name="T32" fmla="*/ 392 w 701"/>
                <a:gd name="T33" fmla="*/ 352 h 363"/>
                <a:gd name="T34" fmla="*/ 368 w 701"/>
                <a:gd name="T35" fmla="*/ 352 h 363"/>
                <a:gd name="T36" fmla="*/ 333 w 701"/>
                <a:gd name="T37" fmla="*/ 352 h 363"/>
                <a:gd name="T38" fmla="*/ 321 w 701"/>
                <a:gd name="T39" fmla="*/ 227 h 363"/>
                <a:gd name="T40" fmla="*/ 285 w 701"/>
                <a:gd name="T41" fmla="*/ 261 h 363"/>
                <a:gd name="T42" fmla="*/ 190 w 701"/>
                <a:gd name="T43" fmla="*/ 273 h 363"/>
                <a:gd name="T44" fmla="*/ 178 w 701"/>
                <a:gd name="T45" fmla="*/ 239 h 363"/>
                <a:gd name="T46" fmla="*/ 142 w 701"/>
                <a:gd name="T47" fmla="*/ 216 h 363"/>
                <a:gd name="T48" fmla="*/ 95 w 701"/>
                <a:gd name="T49" fmla="*/ 216 h 363"/>
                <a:gd name="T50" fmla="*/ 83 w 701"/>
                <a:gd name="T51" fmla="*/ 159 h 363"/>
                <a:gd name="T52" fmla="*/ 36 w 701"/>
                <a:gd name="T53" fmla="*/ 102 h 363"/>
                <a:gd name="T54" fmla="*/ 24 w 701"/>
                <a:gd name="T55" fmla="*/ 57 h 363"/>
                <a:gd name="T56" fmla="*/ 0 w 701"/>
                <a:gd name="T57" fmla="*/ 34 h 363"/>
                <a:gd name="T58" fmla="*/ 0 w 701"/>
                <a:gd name="T59" fmla="*/ 23 h 363"/>
                <a:gd name="T60" fmla="*/ 12 w 701"/>
                <a:gd name="T61" fmla="*/ 0 h 36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01"/>
                <a:gd name="T94" fmla="*/ 0 h 363"/>
                <a:gd name="T95" fmla="*/ 701 w 701"/>
                <a:gd name="T96" fmla="*/ 363 h 36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01" h="363">
                  <a:moveTo>
                    <a:pt x="12" y="0"/>
                  </a:moveTo>
                  <a:lnTo>
                    <a:pt x="154" y="57"/>
                  </a:lnTo>
                  <a:lnTo>
                    <a:pt x="321" y="68"/>
                  </a:lnTo>
                  <a:lnTo>
                    <a:pt x="475" y="148"/>
                  </a:lnTo>
                  <a:lnTo>
                    <a:pt x="665" y="216"/>
                  </a:lnTo>
                  <a:lnTo>
                    <a:pt x="701" y="239"/>
                  </a:lnTo>
                  <a:lnTo>
                    <a:pt x="665" y="295"/>
                  </a:lnTo>
                  <a:lnTo>
                    <a:pt x="630" y="284"/>
                  </a:lnTo>
                  <a:lnTo>
                    <a:pt x="606" y="318"/>
                  </a:lnTo>
                  <a:lnTo>
                    <a:pt x="570" y="318"/>
                  </a:lnTo>
                  <a:lnTo>
                    <a:pt x="535" y="341"/>
                  </a:lnTo>
                  <a:lnTo>
                    <a:pt x="523" y="363"/>
                  </a:lnTo>
                  <a:lnTo>
                    <a:pt x="499" y="352"/>
                  </a:lnTo>
                  <a:lnTo>
                    <a:pt x="475" y="341"/>
                  </a:lnTo>
                  <a:lnTo>
                    <a:pt x="451" y="341"/>
                  </a:lnTo>
                  <a:lnTo>
                    <a:pt x="428" y="341"/>
                  </a:lnTo>
                  <a:lnTo>
                    <a:pt x="392" y="352"/>
                  </a:lnTo>
                  <a:lnTo>
                    <a:pt x="368" y="352"/>
                  </a:lnTo>
                  <a:lnTo>
                    <a:pt x="333" y="352"/>
                  </a:lnTo>
                  <a:lnTo>
                    <a:pt x="321" y="227"/>
                  </a:lnTo>
                  <a:lnTo>
                    <a:pt x="285" y="261"/>
                  </a:lnTo>
                  <a:lnTo>
                    <a:pt x="190" y="273"/>
                  </a:lnTo>
                  <a:lnTo>
                    <a:pt x="178" y="239"/>
                  </a:lnTo>
                  <a:lnTo>
                    <a:pt x="142" y="216"/>
                  </a:lnTo>
                  <a:lnTo>
                    <a:pt x="95" y="216"/>
                  </a:lnTo>
                  <a:lnTo>
                    <a:pt x="83" y="159"/>
                  </a:lnTo>
                  <a:lnTo>
                    <a:pt x="36" y="102"/>
                  </a:lnTo>
                  <a:lnTo>
                    <a:pt x="24" y="57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1400" dirty="0">
                <a:latin typeface="Arial" charset="0"/>
                <a:cs typeface="Arial" charset="0"/>
              </a:endParaRPr>
            </a:p>
          </p:txBody>
        </p:sp>
        <p:sp>
          <p:nvSpPr>
            <p:cNvPr id="89" name="Freeform 132"/>
            <p:cNvSpPr>
              <a:spLocks/>
            </p:cNvSpPr>
            <p:nvPr/>
          </p:nvSpPr>
          <p:spPr bwMode="auto">
            <a:xfrm>
              <a:off x="1068" y="1517"/>
              <a:ext cx="701" cy="363"/>
            </a:xfrm>
            <a:custGeom>
              <a:avLst/>
              <a:gdLst>
                <a:gd name="T0" fmla="*/ 12 w 701"/>
                <a:gd name="T1" fmla="*/ 0 h 363"/>
                <a:gd name="T2" fmla="*/ 154 w 701"/>
                <a:gd name="T3" fmla="*/ 57 h 363"/>
                <a:gd name="T4" fmla="*/ 321 w 701"/>
                <a:gd name="T5" fmla="*/ 68 h 363"/>
                <a:gd name="T6" fmla="*/ 475 w 701"/>
                <a:gd name="T7" fmla="*/ 148 h 363"/>
                <a:gd name="T8" fmla="*/ 665 w 701"/>
                <a:gd name="T9" fmla="*/ 216 h 363"/>
                <a:gd name="T10" fmla="*/ 701 w 701"/>
                <a:gd name="T11" fmla="*/ 239 h 363"/>
                <a:gd name="T12" fmla="*/ 665 w 701"/>
                <a:gd name="T13" fmla="*/ 295 h 363"/>
                <a:gd name="T14" fmla="*/ 630 w 701"/>
                <a:gd name="T15" fmla="*/ 284 h 363"/>
                <a:gd name="T16" fmla="*/ 606 w 701"/>
                <a:gd name="T17" fmla="*/ 318 h 363"/>
                <a:gd name="T18" fmla="*/ 570 w 701"/>
                <a:gd name="T19" fmla="*/ 318 h 363"/>
                <a:gd name="T20" fmla="*/ 535 w 701"/>
                <a:gd name="T21" fmla="*/ 341 h 363"/>
                <a:gd name="T22" fmla="*/ 523 w 701"/>
                <a:gd name="T23" fmla="*/ 363 h 363"/>
                <a:gd name="T24" fmla="*/ 499 w 701"/>
                <a:gd name="T25" fmla="*/ 352 h 363"/>
                <a:gd name="T26" fmla="*/ 475 w 701"/>
                <a:gd name="T27" fmla="*/ 341 h 363"/>
                <a:gd name="T28" fmla="*/ 451 w 701"/>
                <a:gd name="T29" fmla="*/ 341 h 363"/>
                <a:gd name="T30" fmla="*/ 428 w 701"/>
                <a:gd name="T31" fmla="*/ 341 h 363"/>
                <a:gd name="T32" fmla="*/ 392 w 701"/>
                <a:gd name="T33" fmla="*/ 352 h 363"/>
                <a:gd name="T34" fmla="*/ 368 w 701"/>
                <a:gd name="T35" fmla="*/ 352 h 363"/>
                <a:gd name="T36" fmla="*/ 333 w 701"/>
                <a:gd name="T37" fmla="*/ 352 h 363"/>
                <a:gd name="T38" fmla="*/ 321 w 701"/>
                <a:gd name="T39" fmla="*/ 227 h 363"/>
                <a:gd name="T40" fmla="*/ 285 w 701"/>
                <a:gd name="T41" fmla="*/ 261 h 363"/>
                <a:gd name="T42" fmla="*/ 190 w 701"/>
                <a:gd name="T43" fmla="*/ 273 h 363"/>
                <a:gd name="T44" fmla="*/ 178 w 701"/>
                <a:gd name="T45" fmla="*/ 239 h 363"/>
                <a:gd name="T46" fmla="*/ 142 w 701"/>
                <a:gd name="T47" fmla="*/ 216 h 363"/>
                <a:gd name="T48" fmla="*/ 95 w 701"/>
                <a:gd name="T49" fmla="*/ 216 h 363"/>
                <a:gd name="T50" fmla="*/ 83 w 701"/>
                <a:gd name="T51" fmla="*/ 159 h 363"/>
                <a:gd name="T52" fmla="*/ 36 w 701"/>
                <a:gd name="T53" fmla="*/ 102 h 363"/>
                <a:gd name="T54" fmla="*/ 24 w 701"/>
                <a:gd name="T55" fmla="*/ 57 h 363"/>
                <a:gd name="T56" fmla="*/ 0 w 701"/>
                <a:gd name="T57" fmla="*/ 34 h 363"/>
                <a:gd name="T58" fmla="*/ 0 w 701"/>
                <a:gd name="T59" fmla="*/ 23 h 363"/>
                <a:gd name="T60" fmla="*/ 12 w 701"/>
                <a:gd name="T61" fmla="*/ 0 h 36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01"/>
                <a:gd name="T94" fmla="*/ 0 h 363"/>
                <a:gd name="T95" fmla="*/ 701 w 701"/>
                <a:gd name="T96" fmla="*/ 363 h 36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01" h="363">
                  <a:moveTo>
                    <a:pt x="12" y="0"/>
                  </a:moveTo>
                  <a:lnTo>
                    <a:pt x="154" y="57"/>
                  </a:lnTo>
                  <a:lnTo>
                    <a:pt x="321" y="68"/>
                  </a:lnTo>
                  <a:lnTo>
                    <a:pt x="475" y="148"/>
                  </a:lnTo>
                  <a:lnTo>
                    <a:pt x="665" y="216"/>
                  </a:lnTo>
                  <a:lnTo>
                    <a:pt x="701" y="239"/>
                  </a:lnTo>
                  <a:lnTo>
                    <a:pt x="665" y="295"/>
                  </a:lnTo>
                  <a:lnTo>
                    <a:pt x="630" y="284"/>
                  </a:lnTo>
                  <a:lnTo>
                    <a:pt x="606" y="318"/>
                  </a:lnTo>
                  <a:lnTo>
                    <a:pt x="570" y="318"/>
                  </a:lnTo>
                  <a:lnTo>
                    <a:pt x="535" y="341"/>
                  </a:lnTo>
                  <a:lnTo>
                    <a:pt x="523" y="363"/>
                  </a:lnTo>
                  <a:lnTo>
                    <a:pt x="499" y="352"/>
                  </a:lnTo>
                  <a:lnTo>
                    <a:pt x="475" y="341"/>
                  </a:lnTo>
                  <a:lnTo>
                    <a:pt x="451" y="341"/>
                  </a:lnTo>
                  <a:lnTo>
                    <a:pt x="428" y="341"/>
                  </a:lnTo>
                  <a:lnTo>
                    <a:pt x="392" y="352"/>
                  </a:lnTo>
                  <a:lnTo>
                    <a:pt x="368" y="352"/>
                  </a:lnTo>
                  <a:lnTo>
                    <a:pt x="333" y="352"/>
                  </a:lnTo>
                  <a:lnTo>
                    <a:pt x="321" y="227"/>
                  </a:lnTo>
                  <a:lnTo>
                    <a:pt x="285" y="261"/>
                  </a:lnTo>
                  <a:lnTo>
                    <a:pt x="190" y="273"/>
                  </a:lnTo>
                  <a:lnTo>
                    <a:pt x="178" y="239"/>
                  </a:lnTo>
                  <a:lnTo>
                    <a:pt x="142" y="216"/>
                  </a:lnTo>
                  <a:lnTo>
                    <a:pt x="95" y="216"/>
                  </a:lnTo>
                  <a:lnTo>
                    <a:pt x="83" y="159"/>
                  </a:lnTo>
                  <a:lnTo>
                    <a:pt x="36" y="102"/>
                  </a:lnTo>
                  <a:lnTo>
                    <a:pt x="24" y="57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12" y="0"/>
                  </a:lnTo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1400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26" name="Group 133"/>
          <p:cNvGrpSpPr>
            <a:grpSpLocks/>
          </p:cNvGrpSpPr>
          <p:nvPr/>
        </p:nvGrpSpPr>
        <p:grpSpPr bwMode="auto">
          <a:xfrm>
            <a:off x="3835240" y="2055454"/>
            <a:ext cx="1132955" cy="1001030"/>
            <a:chOff x="2221" y="1483"/>
            <a:chExt cx="1045" cy="988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86" name="Freeform 134"/>
            <p:cNvSpPr>
              <a:spLocks/>
            </p:cNvSpPr>
            <p:nvPr/>
          </p:nvSpPr>
          <p:spPr bwMode="auto">
            <a:xfrm>
              <a:off x="2221" y="1483"/>
              <a:ext cx="1045" cy="988"/>
            </a:xfrm>
            <a:custGeom>
              <a:avLst/>
              <a:gdLst>
                <a:gd name="T0" fmla="*/ 1010 w 1045"/>
                <a:gd name="T1" fmla="*/ 522 h 988"/>
                <a:gd name="T2" fmla="*/ 986 w 1045"/>
                <a:gd name="T3" fmla="*/ 613 h 988"/>
                <a:gd name="T4" fmla="*/ 974 w 1045"/>
                <a:gd name="T5" fmla="*/ 670 h 988"/>
                <a:gd name="T6" fmla="*/ 939 w 1045"/>
                <a:gd name="T7" fmla="*/ 693 h 988"/>
                <a:gd name="T8" fmla="*/ 903 w 1045"/>
                <a:gd name="T9" fmla="*/ 738 h 988"/>
                <a:gd name="T10" fmla="*/ 843 w 1045"/>
                <a:gd name="T11" fmla="*/ 784 h 988"/>
                <a:gd name="T12" fmla="*/ 832 w 1045"/>
                <a:gd name="T13" fmla="*/ 818 h 988"/>
                <a:gd name="T14" fmla="*/ 820 w 1045"/>
                <a:gd name="T15" fmla="*/ 840 h 988"/>
                <a:gd name="T16" fmla="*/ 760 w 1045"/>
                <a:gd name="T17" fmla="*/ 920 h 988"/>
                <a:gd name="T18" fmla="*/ 772 w 1045"/>
                <a:gd name="T19" fmla="*/ 988 h 988"/>
                <a:gd name="T20" fmla="*/ 736 w 1045"/>
                <a:gd name="T21" fmla="*/ 943 h 988"/>
                <a:gd name="T22" fmla="*/ 713 w 1045"/>
                <a:gd name="T23" fmla="*/ 909 h 988"/>
                <a:gd name="T24" fmla="*/ 618 w 1045"/>
                <a:gd name="T25" fmla="*/ 943 h 988"/>
                <a:gd name="T26" fmla="*/ 582 w 1045"/>
                <a:gd name="T27" fmla="*/ 943 h 988"/>
                <a:gd name="T28" fmla="*/ 558 w 1045"/>
                <a:gd name="T29" fmla="*/ 920 h 988"/>
                <a:gd name="T30" fmla="*/ 487 w 1045"/>
                <a:gd name="T31" fmla="*/ 909 h 988"/>
                <a:gd name="T32" fmla="*/ 404 w 1045"/>
                <a:gd name="T33" fmla="*/ 954 h 988"/>
                <a:gd name="T34" fmla="*/ 356 w 1045"/>
                <a:gd name="T35" fmla="*/ 954 h 988"/>
                <a:gd name="T36" fmla="*/ 344 w 1045"/>
                <a:gd name="T37" fmla="*/ 943 h 988"/>
                <a:gd name="T38" fmla="*/ 321 w 1045"/>
                <a:gd name="T39" fmla="*/ 920 h 988"/>
                <a:gd name="T40" fmla="*/ 297 w 1045"/>
                <a:gd name="T41" fmla="*/ 920 h 988"/>
                <a:gd name="T42" fmla="*/ 297 w 1045"/>
                <a:gd name="T43" fmla="*/ 909 h 988"/>
                <a:gd name="T44" fmla="*/ 285 w 1045"/>
                <a:gd name="T45" fmla="*/ 886 h 988"/>
                <a:gd name="T46" fmla="*/ 297 w 1045"/>
                <a:gd name="T47" fmla="*/ 874 h 988"/>
                <a:gd name="T48" fmla="*/ 297 w 1045"/>
                <a:gd name="T49" fmla="*/ 863 h 988"/>
                <a:gd name="T50" fmla="*/ 297 w 1045"/>
                <a:gd name="T51" fmla="*/ 852 h 988"/>
                <a:gd name="T52" fmla="*/ 297 w 1045"/>
                <a:gd name="T53" fmla="*/ 840 h 988"/>
                <a:gd name="T54" fmla="*/ 130 w 1045"/>
                <a:gd name="T55" fmla="*/ 829 h 988"/>
                <a:gd name="T56" fmla="*/ 95 w 1045"/>
                <a:gd name="T57" fmla="*/ 715 h 988"/>
                <a:gd name="T58" fmla="*/ 95 w 1045"/>
                <a:gd name="T59" fmla="*/ 681 h 988"/>
                <a:gd name="T60" fmla="*/ 95 w 1045"/>
                <a:gd name="T61" fmla="*/ 636 h 988"/>
                <a:gd name="T62" fmla="*/ 59 w 1045"/>
                <a:gd name="T63" fmla="*/ 602 h 988"/>
                <a:gd name="T64" fmla="*/ 118 w 1045"/>
                <a:gd name="T65" fmla="*/ 534 h 988"/>
                <a:gd name="T66" fmla="*/ 166 w 1045"/>
                <a:gd name="T67" fmla="*/ 477 h 988"/>
                <a:gd name="T68" fmla="*/ 166 w 1045"/>
                <a:gd name="T69" fmla="*/ 443 h 988"/>
                <a:gd name="T70" fmla="*/ 130 w 1045"/>
                <a:gd name="T71" fmla="*/ 409 h 988"/>
                <a:gd name="T72" fmla="*/ 154 w 1045"/>
                <a:gd name="T73" fmla="*/ 375 h 988"/>
                <a:gd name="T74" fmla="*/ 59 w 1045"/>
                <a:gd name="T75" fmla="*/ 363 h 988"/>
                <a:gd name="T76" fmla="*/ 35 w 1045"/>
                <a:gd name="T77" fmla="*/ 295 h 988"/>
                <a:gd name="T78" fmla="*/ 12 w 1045"/>
                <a:gd name="T79" fmla="*/ 227 h 988"/>
                <a:gd name="T80" fmla="*/ 12 w 1045"/>
                <a:gd name="T81" fmla="*/ 136 h 988"/>
                <a:gd name="T82" fmla="*/ 273 w 1045"/>
                <a:gd name="T83" fmla="*/ 114 h 988"/>
                <a:gd name="T84" fmla="*/ 285 w 1045"/>
                <a:gd name="T85" fmla="*/ 91 h 988"/>
                <a:gd name="T86" fmla="*/ 297 w 1045"/>
                <a:gd name="T87" fmla="*/ 34 h 988"/>
                <a:gd name="T88" fmla="*/ 297 w 1045"/>
                <a:gd name="T89" fmla="*/ 0 h 988"/>
                <a:gd name="T90" fmla="*/ 344 w 1045"/>
                <a:gd name="T91" fmla="*/ 125 h 988"/>
                <a:gd name="T92" fmla="*/ 1045 w 1045"/>
                <a:gd name="T93" fmla="*/ 216 h 988"/>
                <a:gd name="T94" fmla="*/ 1010 w 1045"/>
                <a:gd name="T95" fmla="*/ 329 h 988"/>
                <a:gd name="T96" fmla="*/ 998 w 1045"/>
                <a:gd name="T97" fmla="*/ 375 h 988"/>
                <a:gd name="T98" fmla="*/ 998 w 1045"/>
                <a:gd name="T99" fmla="*/ 409 h 988"/>
                <a:gd name="T100" fmla="*/ 998 w 1045"/>
                <a:gd name="T101" fmla="*/ 432 h 988"/>
                <a:gd name="T102" fmla="*/ 998 w 1045"/>
                <a:gd name="T103" fmla="*/ 477 h 9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45"/>
                <a:gd name="T157" fmla="*/ 0 h 988"/>
                <a:gd name="T158" fmla="*/ 1045 w 1045"/>
                <a:gd name="T159" fmla="*/ 988 h 98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45" h="988">
                  <a:moveTo>
                    <a:pt x="1010" y="500"/>
                  </a:moveTo>
                  <a:lnTo>
                    <a:pt x="1010" y="522"/>
                  </a:lnTo>
                  <a:lnTo>
                    <a:pt x="986" y="579"/>
                  </a:lnTo>
                  <a:lnTo>
                    <a:pt x="986" y="613"/>
                  </a:lnTo>
                  <a:lnTo>
                    <a:pt x="974" y="625"/>
                  </a:lnTo>
                  <a:lnTo>
                    <a:pt x="974" y="670"/>
                  </a:lnTo>
                  <a:lnTo>
                    <a:pt x="950" y="693"/>
                  </a:lnTo>
                  <a:lnTo>
                    <a:pt x="939" y="693"/>
                  </a:lnTo>
                  <a:lnTo>
                    <a:pt x="903" y="715"/>
                  </a:lnTo>
                  <a:lnTo>
                    <a:pt x="903" y="738"/>
                  </a:lnTo>
                  <a:lnTo>
                    <a:pt x="879" y="772"/>
                  </a:lnTo>
                  <a:lnTo>
                    <a:pt x="843" y="784"/>
                  </a:lnTo>
                  <a:lnTo>
                    <a:pt x="843" y="795"/>
                  </a:lnTo>
                  <a:lnTo>
                    <a:pt x="832" y="818"/>
                  </a:lnTo>
                  <a:lnTo>
                    <a:pt x="820" y="829"/>
                  </a:lnTo>
                  <a:lnTo>
                    <a:pt x="820" y="840"/>
                  </a:lnTo>
                  <a:lnTo>
                    <a:pt x="784" y="863"/>
                  </a:lnTo>
                  <a:lnTo>
                    <a:pt x="760" y="920"/>
                  </a:lnTo>
                  <a:lnTo>
                    <a:pt x="784" y="977"/>
                  </a:lnTo>
                  <a:lnTo>
                    <a:pt x="772" y="988"/>
                  </a:lnTo>
                  <a:lnTo>
                    <a:pt x="725" y="965"/>
                  </a:lnTo>
                  <a:lnTo>
                    <a:pt x="736" y="943"/>
                  </a:lnTo>
                  <a:lnTo>
                    <a:pt x="736" y="920"/>
                  </a:lnTo>
                  <a:lnTo>
                    <a:pt x="713" y="909"/>
                  </a:lnTo>
                  <a:lnTo>
                    <a:pt x="689" y="931"/>
                  </a:lnTo>
                  <a:lnTo>
                    <a:pt x="618" y="943"/>
                  </a:lnTo>
                  <a:lnTo>
                    <a:pt x="606" y="954"/>
                  </a:lnTo>
                  <a:lnTo>
                    <a:pt x="582" y="943"/>
                  </a:lnTo>
                  <a:lnTo>
                    <a:pt x="570" y="943"/>
                  </a:lnTo>
                  <a:lnTo>
                    <a:pt x="558" y="920"/>
                  </a:lnTo>
                  <a:lnTo>
                    <a:pt x="511" y="897"/>
                  </a:lnTo>
                  <a:lnTo>
                    <a:pt x="487" y="909"/>
                  </a:lnTo>
                  <a:lnTo>
                    <a:pt x="451" y="897"/>
                  </a:lnTo>
                  <a:lnTo>
                    <a:pt x="404" y="954"/>
                  </a:lnTo>
                  <a:lnTo>
                    <a:pt x="368" y="965"/>
                  </a:lnTo>
                  <a:lnTo>
                    <a:pt x="356" y="954"/>
                  </a:lnTo>
                  <a:lnTo>
                    <a:pt x="368" y="943"/>
                  </a:lnTo>
                  <a:lnTo>
                    <a:pt x="344" y="943"/>
                  </a:lnTo>
                  <a:lnTo>
                    <a:pt x="321" y="931"/>
                  </a:lnTo>
                  <a:lnTo>
                    <a:pt x="321" y="920"/>
                  </a:lnTo>
                  <a:lnTo>
                    <a:pt x="309" y="920"/>
                  </a:lnTo>
                  <a:lnTo>
                    <a:pt x="297" y="920"/>
                  </a:lnTo>
                  <a:lnTo>
                    <a:pt x="297" y="909"/>
                  </a:lnTo>
                  <a:lnTo>
                    <a:pt x="285" y="897"/>
                  </a:lnTo>
                  <a:lnTo>
                    <a:pt x="285" y="886"/>
                  </a:lnTo>
                  <a:lnTo>
                    <a:pt x="285" y="874"/>
                  </a:lnTo>
                  <a:lnTo>
                    <a:pt x="297" y="874"/>
                  </a:lnTo>
                  <a:lnTo>
                    <a:pt x="297" y="863"/>
                  </a:lnTo>
                  <a:lnTo>
                    <a:pt x="297" y="852"/>
                  </a:lnTo>
                  <a:lnTo>
                    <a:pt x="297" y="840"/>
                  </a:lnTo>
                  <a:lnTo>
                    <a:pt x="130" y="829"/>
                  </a:lnTo>
                  <a:lnTo>
                    <a:pt x="118" y="750"/>
                  </a:lnTo>
                  <a:lnTo>
                    <a:pt x="95" y="715"/>
                  </a:lnTo>
                  <a:lnTo>
                    <a:pt x="118" y="704"/>
                  </a:lnTo>
                  <a:lnTo>
                    <a:pt x="95" y="681"/>
                  </a:lnTo>
                  <a:lnTo>
                    <a:pt x="95" y="659"/>
                  </a:lnTo>
                  <a:lnTo>
                    <a:pt x="95" y="636"/>
                  </a:lnTo>
                  <a:lnTo>
                    <a:pt x="95" y="625"/>
                  </a:lnTo>
                  <a:lnTo>
                    <a:pt x="59" y="602"/>
                  </a:lnTo>
                  <a:lnTo>
                    <a:pt x="107" y="568"/>
                  </a:lnTo>
                  <a:lnTo>
                    <a:pt x="118" y="534"/>
                  </a:lnTo>
                  <a:lnTo>
                    <a:pt x="130" y="522"/>
                  </a:lnTo>
                  <a:lnTo>
                    <a:pt x="166" y="477"/>
                  </a:lnTo>
                  <a:lnTo>
                    <a:pt x="154" y="466"/>
                  </a:lnTo>
                  <a:lnTo>
                    <a:pt x="166" y="443"/>
                  </a:lnTo>
                  <a:lnTo>
                    <a:pt x="154" y="409"/>
                  </a:lnTo>
                  <a:lnTo>
                    <a:pt x="130" y="409"/>
                  </a:lnTo>
                  <a:lnTo>
                    <a:pt x="130" y="386"/>
                  </a:lnTo>
                  <a:lnTo>
                    <a:pt x="154" y="375"/>
                  </a:lnTo>
                  <a:lnTo>
                    <a:pt x="142" y="352"/>
                  </a:lnTo>
                  <a:lnTo>
                    <a:pt x="59" y="363"/>
                  </a:lnTo>
                  <a:lnTo>
                    <a:pt x="23" y="341"/>
                  </a:lnTo>
                  <a:lnTo>
                    <a:pt x="35" y="295"/>
                  </a:lnTo>
                  <a:lnTo>
                    <a:pt x="0" y="261"/>
                  </a:lnTo>
                  <a:lnTo>
                    <a:pt x="12" y="227"/>
                  </a:lnTo>
                  <a:lnTo>
                    <a:pt x="12" y="136"/>
                  </a:lnTo>
                  <a:lnTo>
                    <a:pt x="273" y="136"/>
                  </a:lnTo>
                  <a:lnTo>
                    <a:pt x="273" y="114"/>
                  </a:lnTo>
                  <a:lnTo>
                    <a:pt x="273" y="102"/>
                  </a:lnTo>
                  <a:lnTo>
                    <a:pt x="285" y="91"/>
                  </a:lnTo>
                  <a:lnTo>
                    <a:pt x="273" y="57"/>
                  </a:lnTo>
                  <a:lnTo>
                    <a:pt x="297" y="34"/>
                  </a:lnTo>
                  <a:lnTo>
                    <a:pt x="297" y="23"/>
                  </a:lnTo>
                  <a:lnTo>
                    <a:pt x="297" y="0"/>
                  </a:lnTo>
                  <a:lnTo>
                    <a:pt x="344" y="68"/>
                  </a:lnTo>
                  <a:lnTo>
                    <a:pt x="344" y="125"/>
                  </a:lnTo>
                  <a:lnTo>
                    <a:pt x="416" y="182"/>
                  </a:lnTo>
                  <a:lnTo>
                    <a:pt x="1045" y="216"/>
                  </a:lnTo>
                  <a:lnTo>
                    <a:pt x="1010" y="307"/>
                  </a:lnTo>
                  <a:lnTo>
                    <a:pt x="1010" y="329"/>
                  </a:lnTo>
                  <a:lnTo>
                    <a:pt x="1010" y="352"/>
                  </a:lnTo>
                  <a:lnTo>
                    <a:pt x="998" y="375"/>
                  </a:lnTo>
                  <a:lnTo>
                    <a:pt x="1010" y="397"/>
                  </a:lnTo>
                  <a:lnTo>
                    <a:pt x="998" y="409"/>
                  </a:lnTo>
                  <a:lnTo>
                    <a:pt x="1010" y="420"/>
                  </a:lnTo>
                  <a:lnTo>
                    <a:pt x="998" y="432"/>
                  </a:lnTo>
                  <a:lnTo>
                    <a:pt x="1010" y="466"/>
                  </a:lnTo>
                  <a:lnTo>
                    <a:pt x="998" y="477"/>
                  </a:lnTo>
                  <a:lnTo>
                    <a:pt x="1010" y="50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1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Freeform 135"/>
            <p:cNvSpPr>
              <a:spLocks/>
            </p:cNvSpPr>
            <p:nvPr/>
          </p:nvSpPr>
          <p:spPr bwMode="auto">
            <a:xfrm>
              <a:off x="2221" y="1483"/>
              <a:ext cx="1045" cy="988"/>
            </a:xfrm>
            <a:custGeom>
              <a:avLst/>
              <a:gdLst>
                <a:gd name="T0" fmla="*/ 1010 w 1045"/>
                <a:gd name="T1" fmla="*/ 522 h 988"/>
                <a:gd name="T2" fmla="*/ 986 w 1045"/>
                <a:gd name="T3" fmla="*/ 613 h 988"/>
                <a:gd name="T4" fmla="*/ 974 w 1045"/>
                <a:gd name="T5" fmla="*/ 670 h 988"/>
                <a:gd name="T6" fmla="*/ 939 w 1045"/>
                <a:gd name="T7" fmla="*/ 693 h 988"/>
                <a:gd name="T8" fmla="*/ 903 w 1045"/>
                <a:gd name="T9" fmla="*/ 738 h 988"/>
                <a:gd name="T10" fmla="*/ 843 w 1045"/>
                <a:gd name="T11" fmla="*/ 784 h 988"/>
                <a:gd name="T12" fmla="*/ 832 w 1045"/>
                <a:gd name="T13" fmla="*/ 818 h 988"/>
                <a:gd name="T14" fmla="*/ 820 w 1045"/>
                <a:gd name="T15" fmla="*/ 840 h 988"/>
                <a:gd name="T16" fmla="*/ 760 w 1045"/>
                <a:gd name="T17" fmla="*/ 920 h 988"/>
                <a:gd name="T18" fmla="*/ 772 w 1045"/>
                <a:gd name="T19" fmla="*/ 988 h 988"/>
                <a:gd name="T20" fmla="*/ 736 w 1045"/>
                <a:gd name="T21" fmla="*/ 943 h 988"/>
                <a:gd name="T22" fmla="*/ 713 w 1045"/>
                <a:gd name="T23" fmla="*/ 909 h 988"/>
                <a:gd name="T24" fmla="*/ 618 w 1045"/>
                <a:gd name="T25" fmla="*/ 943 h 988"/>
                <a:gd name="T26" fmla="*/ 582 w 1045"/>
                <a:gd name="T27" fmla="*/ 943 h 988"/>
                <a:gd name="T28" fmla="*/ 558 w 1045"/>
                <a:gd name="T29" fmla="*/ 920 h 988"/>
                <a:gd name="T30" fmla="*/ 487 w 1045"/>
                <a:gd name="T31" fmla="*/ 909 h 988"/>
                <a:gd name="T32" fmla="*/ 404 w 1045"/>
                <a:gd name="T33" fmla="*/ 954 h 988"/>
                <a:gd name="T34" fmla="*/ 356 w 1045"/>
                <a:gd name="T35" fmla="*/ 954 h 988"/>
                <a:gd name="T36" fmla="*/ 344 w 1045"/>
                <a:gd name="T37" fmla="*/ 943 h 988"/>
                <a:gd name="T38" fmla="*/ 321 w 1045"/>
                <a:gd name="T39" fmla="*/ 920 h 988"/>
                <a:gd name="T40" fmla="*/ 297 w 1045"/>
                <a:gd name="T41" fmla="*/ 920 h 988"/>
                <a:gd name="T42" fmla="*/ 297 w 1045"/>
                <a:gd name="T43" fmla="*/ 909 h 988"/>
                <a:gd name="T44" fmla="*/ 285 w 1045"/>
                <a:gd name="T45" fmla="*/ 886 h 988"/>
                <a:gd name="T46" fmla="*/ 297 w 1045"/>
                <a:gd name="T47" fmla="*/ 874 h 988"/>
                <a:gd name="T48" fmla="*/ 297 w 1045"/>
                <a:gd name="T49" fmla="*/ 863 h 988"/>
                <a:gd name="T50" fmla="*/ 297 w 1045"/>
                <a:gd name="T51" fmla="*/ 852 h 988"/>
                <a:gd name="T52" fmla="*/ 297 w 1045"/>
                <a:gd name="T53" fmla="*/ 840 h 988"/>
                <a:gd name="T54" fmla="*/ 130 w 1045"/>
                <a:gd name="T55" fmla="*/ 829 h 988"/>
                <a:gd name="T56" fmla="*/ 95 w 1045"/>
                <a:gd name="T57" fmla="*/ 715 h 988"/>
                <a:gd name="T58" fmla="*/ 95 w 1045"/>
                <a:gd name="T59" fmla="*/ 681 h 988"/>
                <a:gd name="T60" fmla="*/ 95 w 1045"/>
                <a:gd name="T61" fmla="*/ 636 h 988"/>
                <a:gd name="T62" fmla="*/ 59 w 1045"/>
                <a:gd name="T63" fmla="*/ 602 h 988"/>
                <a:gd name="T64" fmla="*/ 118 w 1045"/>
                <a:gd name="T65" fmla="*/ 534 h 988"/>
                <a:gd name="T66" fmla="*/ 166 w 1045"/>
                <a:gd name="T67" fmla="*/ 477 h 988"/>
                <a:gd name="T68" fmla="*/ 166 w 1045"/>
                <a:gd name="T69" fmla="*/ 443 h 988"/>
                <a:gd name="T70" fmla="*/ 130 w 1045"/>
                <a:gd name="T71" fmla="*/ 409 h 988"/>
                <a:gd name="T72" fmla="*/ 154 w 1045"/>
                <a:gd name="T73" fmla="*/ 375 h 988"/>
                <a:gd name="T74" fmla="*/ 59 w 1045"/>
                <a:gd name="T75" fmla="*/ 363 h 988"/>
                <a:gd name="T76" fmla="*/ 35 w 1045"/>
                <a:gd name="T77" fmla="*/ 295 h 988"/>
                <a:gd name="T78" fmla="*/ 12 w 1045"/>
                <a:gd name="T79" fmla="*/ 227 h 988"/>
                <a:gd name="T80" fmla="*/ 12 w 1045"/>
                <a:gd name="T81" fmla="*/ 136 h 988"/>
                <a:gd name="T82" fmla="*/ 273 w 1045"/>
                <a:gd name="T83" fmla="*/ 114 h 988"/>
                <a:gd name="T84" fmla="*/ 285 w 1045"/>
                <a:gd name="T85" fmla="*/ 91 h 988"/>
                <a:gd name="T86" fmla="*/ 297 w 1045"/>
                <a:gd name="T87" fmla="*/ 34 h 988"/>
                <a:gd name="T88" fmla="*/ 297 w 1045"/>
                <a:gd name="T89" fmla="*/ 0 h 988"/>
                <a:gd name="T90" fmla="*/ 344 w 1045"/>
                <a:gd name="T91" fmla="*/ 125 h 988"/>
                <a:gd name="T92" fmla="*/ 1045 w 1045"/>
                <a:gd name="T93" fmla="*/ 216 h 988"/>
                <a:gd name="T94" fmla="*/ 1010 w 1045"/>
                <a:gd name="T95" fmla="*/ 329 h 988"/>
                <a:gd name="T96" fmla="*/ 998 w 1045"/>
                <a:gd name="T97" fmla="*/ 375 h 988"/>
                <a:gd name="T98" fmla="*/ 998 w 1045"/>
                <a:gd name="T99" fmla="*/ 409 h 988"/>
                <a:gd name="T100" fmla="*/ 998 w 1045"/>
                <a:gd name="T101" fmla="*/ 432 h 988"/>
                <a:gd name="T102" fmla="*/ 998 w 1045"/>
                <a:gd name="T103" fmla="*/ 477 h 9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45"/>
                <a:gd name="T157" fmla="*/ 0 h 988"/>
                <a:gd name="T158" fmla="*/ 1045 w 1045"/>
                <a:gd name="T159" fmla="*/ 988 h 98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45" h="988">
                  <a:moveTo>
                    <a:pt x="1010" y="500"/>
                  </a:moveTo>
                  <a:lnTo>
                    <a:pt x="1010" y="522"/>
                  </a:lnTo>
                  <a:lnTo>
                    <a:pt x="986" y="579"/>
                  </a:lnTo>
                  <a:lnTo>
                    <a:pt x="986" y="613"/>
                  </a:lnTo>
                  <a:lnTo>
                    <a:pt x="974" y="625"/>
                  </a:lnTo>
                  <a:lnTo>
                    <a:pt x="974" y="670"/>
                  </a:lnTo>
                  <a:lnTo>
                    <a:pt x="950" y="693"/>
                  </a:lnTo>
                  <a:lnTo>
                    <a:pt x="939" y="693"/>
                  </a:lnTo>
                  <a:lnTo>
                    <a:pt x="903" y="715"/>
                  </a:lnTo>
                  <a:lnTo>
                    <a:pt x="903" y="738"/>
                  </a:lnTo>
                  <a:lnTo>
                    <a:pt x="879" y="772"/>
                  </a:lnTo>
                  <a:lnTo>
                    <a:pt x="843" y="784"/>
                  </a:lnTo>
                  <a:lnTo>
                    <a:pt x="843" y="795"/>
                  </a:lnTo>
                  <a:lnTo>
                    <a:pt x="832" y="818"/>
                  </a:lnTo>
                  <a:lnTo>
                    <a:pt x="820" y="829"/>
                  </a:lnTo>
                  <a:lnTo>
                    <a:pt x="820" y="840"/>
                  </a:lnTo>
                  <a:lnTo>
                    <a:pt x="784" y="863"/>
                  </a:lnTo>
                  <a:lnTo>
                    <a:pt x="760" y="920"/>
                  </a:lnTo>
                  <a:lnTo>
                    <a:pt x="784" y="977"/>
                  </a:lnTo>
                  <a:lnTo>
                    <a:pt x="772" y="988"/>
                  </a:lnTo>
                  <a:lnTo>
                    <a:pt x="725" y="965"/>
                  </a:lnTo>
                  <a:lnTo>
                    <a:pt x="736" y="943"/>
                  </a:lnTo>
                  <a:lnTo>
                    <a:pt x="736" y="920"/>
                  </a:lnTo>
                  <a:lnTo>
                    <a:pt x="713" y="909"/>
                  </a:lnTo>
                  <a:lnTo>
                    <a:pt x="689" y="931"/>
                  </a:lnTo>
                  <a:lnTo>
                    <a:pt x="618" y="943"/>
                  </a:lnTo>
                  <a:lnTo>
                    <a:pt x="606" y="954"/>
                  </a:lnTo>
                  <a:lnTo>
                    <a:pt x="582" y="943"/>
                  </a:lnTo>
                  <a:lnTo>
                    <a:pt x="570" y="943"/>
                  </a:lnTo>
                  <a:lnTo>
                    <a:pt x="558" y="920"/>
                  </a:lnTo>
                  <a:lnTo>
                    <a:pt x="511" y="897"/>
                  </a:lnTo>
                  <a:lnTo>
                    <a:pt x="487" y="909"/>
                  </a:lnTo>
                  <a:lnTo>
                    <a:pt x="451" y="897"/>
                  </a:lnTo>
                  <a:lnTo>
                    <a:pt x="404" y="954"/>
                  </a:lnTo>
                  <a:lnTo>
                    <a:pt x="368" y="965"/>
                  </a:lnTo>
                  <a:lnTo>
                    <a:pt x="356" y="954"/>
                  </a:lnTo>
                  <a:lnTo>
                    <a:pt x="368" y="943"/>
                  </a:lnTo>
                  <a:lnTo>
                    <a:pt x="344" y="943"/>
                  </a:lnTo>
                  <a:lnTo>
                    <a:pt x="321" y="931"/>
                  </a:lnTo>
                  <a:lnTo>
                    <a:pt x="321" y="920"/>
                  </a:lnTo>
                  <a:lnTo>
                    <a:pt x="309" y="920"/>
                  </a:lnTo>
                  <a:lnTo>
                    <a:pt x="297" y="920"/>
                  </a:lnTo>
                  <a:lnTo>
                    <a:pt x="297" y="909"/>
                  </a:lnTo>
                  <a:lnTo>
                    <a:pt x="285" y="897"/>
                  </a:lnTo>
                  <a:lnTo>
                    <a:pt x="285" y="886"/>
                  </a:lnTo>
                  <a:lnTo>
                    <a:pt x="285" y="874"/>
                  </a:lnTo>
                  <a:lnTo>
                    <a:pt x="297" y="874"/>
                  </a:lnTo>
                  <a:lnTo>
                    <a:pt x="297" y="863"/>
                  </a:lnTo>
                  <a:lnTo>
                    <a:pt x="297" y="852"/>
                  </a:lnTo>
                  <a:lnTo>
                    <a:pt x="297" y="840"/>
                  </a:lnTo>
                  <a:lnTo>
                    <a:pt x="130" y="829"/>
                  </a:lnTo>
                  <a:lnTo>
                    <a:pt x="118" y="750"/>
                  </a:lnTo>
                  <a:lnTo>
                    <a:pt x="95" y="715"/>
                  </a:lnTo>
                  <a:lnTo>
                    <a:pt x="118" y="704"/>
                  </a:lnTo>
                  <a:lnTo>
                    <a:pt x="95" y="681"/>
                  </a:lnTo>
                  <a:lnTo>
                    <a:pt x="95" y="659"/>
                  </a:lnTo>
                  <a:lnTo>
                    <a:pt x="95" y="636"/>
                  </a:lnTo>
                  <a:lnTo>
                    <a:pt x="95" y="625"/>
                  </a:lnTo>
                  <a:lnTo>
                    <a:pt x="59" y="602"/>
                  </a:lnTo>
                  <a:lnTo>
                    <a:pt x="107" y="568"/>
                  </a:lnTo>
                  <a:lnTo>
                    <a:pt x="118" y="534"/>
                  </a:lnTo>
                  <a:lnTo>
                    <a:pt x="130" y="522"/>
                  </a:lnTo>
                  <a:lnTo>
                    <a:pt x="166" y="477"/>
                  </a:lnTo>
                  <a:lnTo>
                    <a:pt x="154" y="466"/>
                  </a:lnTo>
                  <a:lnTo>
                    <a:pt x="166" y="443"/>
                  </a:lnTo>
                  <a:lnTo>
                    <a:pt x="154" y="409"/>
                  </a:lnTo>
                  <a:lnTo>
                    <a:pt x="130" y="409"/>
                  </a:lnTo>
                  <a:lnTo>
                    <a:pt x="130" y="386"/>
                  </a:lnTo>
                  <a:lnTo>
                    <a:pt x="154" y="375"/>
                  </a:lnTo>
                  <a:lnTo>
                    <a:pt x="142" y="352"/>
                  </a:lnTo>
                  <a:lnTo>
                    <a:pt x="59" y="363"/>
                  </a:lnTo>
                  <a:lnTo>
                    <a:pt x="23" y="341"/>
                  </a:lnTo>
                  <a:lnTo>
                    <a:pt x="35" y="295"/>
                  </a:lnTo>
                  <a:lnTo>
                    <a:pt x="0" y="261"/>
                  </a:lnTo>
                  <a:lnTo>
                    <a:pt x="12" y="227"/>
                  </a:lnTo>
                  <a:lnTo>
                    <a:pt x="12" y="136"/>
                  </a:lnTo>
                  <a:lnTo>
                    <a:pt x="273" y="136"/>
                  </a:lnTo>
                  <a:lnTo>
                    <a:pt x="273" y="114"/>
                  </a:lnTo>
                  <a:lnTo>
                    <a:pt x="273" y="102"/>
                  </a:lnTo>
                  <a:lnTo>
                    <a:pt x="285" y="91"/>
                  </a:lnTo>
                  <a:lnTo>
                    <a:pt x="273" y="57"/>
                  </a:lnTo>
                  <a:lnTo>
                    <a:pt x="297" y="34"/>
                  </a:lnTo>
                  <a:lnTo>
                    <a:pt x="297" y="23"/>
                  </a:lnTo>
                  <a:lnTo>
                    <a:pt x="297" y="0"/>
                  </a:lnTo>
                  <a:lnTo>
                    <a:pt x="344" y="68"/>
                  </a:lnTo>
                  <a:lnTo>
                    <a:pt x="344" y="125"/>
                  </a:lnTo>
                  <a:lnTo>
                    <a:pt x="416" y="182"/>
                  </a:lnTo>
                  <a:lnTo>
                    <a:pt x="1045" y="216"/>
                  </a:lnTo>
                  <a:lnTo>
                    <a:pt x="1010" y="307"/>
                  </a:lnTo>
                  <a:lnTo>
                    <a:pt x="1010" y="329"/>
                  </a:lnTo>
                  <a:lnTo>
                    <a:pt x="1010" y="352"/>
                  </a:lnTo>
                  <a:lnTo>
                    <a:pt x="998" y="375"/>
                  </a:lnTo>
                  <a:lnTo>
                    <a:pt x="1010" y="397"/>
                  </a:lnTo>
                  <a:lnTo>
                    <a:pt x="998" y="409"/>
                  </a:lnTo>
                  <a:lnTo>
                    <a:pt x="1010" y="420"/>
                  </a:lnTo>
                  <a:lnTo>
                    <a:pt x="998" y="432"/>
                  </a:lnTo>
                  <a:lnTo>
                    <a:pt x="1010" y="466"/>
                  </a:lnTo>
                  <a:lnTo>
                    <a:pt x="998" y="477"/>
                  </a:lnTo>
                  <a:lnTo>
                    <a:pt x="1010" y="500"/>
                  </a:lnTo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1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7" name="Group 136"/>
          <p:cNvGrpSpPr>
            <a:grpSpLocks/>
          </p:cNvGrpSpPr>
          <p:nvPr/>
        </p:nvGrpSpPr>
        <p:grpSpPr bwMode="auto">
          <a:xfrm>
            <a:off x="4658838" y="2527316"/>
            <a:ext cx="734047" cy="666948"/>
            <a:chOff x="2981" y="1949"/>
            <a:chExt cx="678" cy="658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84" name="Freeform 137"/>
            <p:cNvSpPr>
              <a:spLocks/>
            </p:cNvSpPr>
            <p:nvPr/>
          </p:nvSpPr>
          <p:spPr bwMode="auto">
            <a:xfrm>
              <a:off x="2981" y="1949"/>
              <a:ext cx="678" cy="658"/>
            </a:xfrm>
            <a:custGeom>
              <a:avLst/>
              <a:gdLst>
                <a:gd name="T0" fmla="*/ 226 w 678"/>
                <a:gd name="T1" fmla="*/ 624 h 658"/>
                <a:gd name="T2" fmla="*/ 262 w 678"/>
                <a:gd name="T3" fmla="*/ 590 h 658"/>
                <a:gd name="T4" fmla="*/ 333 w 678"/>
                <a:gd name="T5" fmla="*/ 567 h 658"/>
                <a:gd name="T6" fmla="*/ 357 w 678"/>
                <a:gd name="T7" fmla="*/ 567 h 658"/>
                <a:gd name="T8" fmla="*/ 392 w 678"/>
                <a:gd name="T9" fmla="*/ 556 h 658"/>
                <a:gd name="T10" fmla="*/ 488 w 678"/>
                <a:gd name="T11" fmla="*/ 567 h 658"/>
                <a:gd name="T12" fmla="*/ 547 w 678"/>
                <a:gd name="T13" fmla="*/ 522 h 658"/>
                <a:gd name="T14" fmla="*/ 547 w 678"/>
                <a:gd name="T15" fmla="*/ 499 h 658"/>
                <a:gd name="T16" fmla="*/ 523 w 678"/>
                <a:gd name="T17" fmla="*/ 477 h 658"/>
                <a:gd name="T18" fmla="*/ 559 w 678"/>
                <a:gd name="T19" fmla="*/ 431 h 658"/>
                <a:gd name="T20" fmla="*/ 547 w 678"/>
                <a:gd name="T21" fmla="*/ 386 h 658"/>
                <a:gd name="T22" fmla="*/ 559 w 678"/>
                <a:gd name="T23" fmla="*/ 352 h 658"/>
                <a:gd name="T24" fmla="*/ 594 w 678"/>
                <a:gd name="T25" fmla="*/ 340 h 658"/>
                <a:gd name="T26" fmla="*/ 606 w 678"/>
                <a:gd name="T27" fmla="*/ 306 h 658"/>
                <a:gd name="T28" fmla="*/ 606 w 678"/>
                <a:gd name="T29" fmla="*/ 284 h 658"/>
                <a:gd name="T30" fmla="*/ 630 w 678"/>
                <a:gd name="T31" fmla="*/ 249 h 658"/>
                <a:gd name="T32" fmla="*/ 654 w 678"/>
                <a:gd name="T33" fmla="*/ 238 h 658"/>
                <a:gd name="T34" fmla="*/ 666 w 678"/>
                <a:gd name="T35" fmla="*/ 238 h 658"/>
                <a:gd name="T36" fmla="*/ 678 w 678"/>
                <a:gd name="T37" fmla="*/ 193 h 658"/>
                <a:gd name="T38" fmla="*/ 654 w 678"/>
                <a:gd name="T39" fmla="*/ 113 h 658"/>
                <a:gd name="T40" fmla="*/ 666 w 678"/>
                <a:gd name="T41" fmla="*/ 79 h 658"/>
                <a:gd name="T42" fmla="*/ 666 w 678"/>
                <a:gd name="T43" fmla="*/ 56 h 658"/>
                <a:gd name="T44" fmla="*/ 666 w 678"/>
                <a:gd name="T45" fmla="*/ 45 h 658"/>
                <a:gd name="T46" fmla="*/ 642 w 678"/>
                <a:gd name="T47" fmla="*/ 34 h 658"/>
                <a:gd name="T48" fmla="*/ 583 w 678"/>
                <a:gd name="T49" fmla="*/ 68 h 658"/>
                <a:gd name="T50" fmla="*/ 523 w 678"/>
                <a:gd name="T51" fmla="*/ 68 h 658"/>
                <a:gd name="T52" fmla="*/ 523 w 678"/>
                <a:gd name="T53" fmla="*/ 90 h 658"/>
                <a:gd name="T54" fmla="*/ 499 w 678"/>
                <a:gd name="T55" fmla="*/ 90 h 658"/>
                <a:gd name="T56" fmla="*/ 464 w 678"/>
                <a:gd name="T57" fmla="*/ 79 h 658"/>
                <a:gd name="T58" fmla="*/ 452 w 678"/>
                <a:gd name="T59" fmla="*/ 79 h 658"/>
                <a:gd name="T60" fmla="*/ 440 w 678"/>
                <a:gd name="T61" fmla="*/ 45 h 658"/>
                <a:gd name="T62" fmla="*/ 404 w 678"/>
                <a:gd name="T63" fmla="*/ 45 h 658"/>
                <a:gd name="T64" fmla="*/ 392 w 678"/>
                <a:gd name="T65" fmla="*/ 79 h 658"/>
                <a:gd name="T66" fmla="*/ 357 w 678"/>
                <a:gd name="T67" fmla="*/ 56 h 658"/>
                <a:gd name="T68" fmla="*/ 285 w 678"/>
                <a:gd name="T69" fmla="*/ 34 h 658"/>
                <a:gd name="T70" fmla="*/ 285 w 678"/>
                <a:gd name="T71" fmla="*/ 11 h 658"/>
                <a:gd name="T72" fmla="*/ 274 w 678"/>
                <a:gd name="T73" fmla="*/ 0 h 658"/>
                <a:gd name="T74" fmla="*/ 250 w 678"/>
                <a:gd name="T75" fmla="*/ 34 h 658"/>
                <a:gd name="T76" fmla="*/ 226 w 678"/>
                <a:gd name="T77" fmla="*/ 125 h 658"/>
                <a:gd name="T78" fmla="*/ 202 w 678"/>
                <a:gd name="T79" fmla="*/ 170 h 658"/>
                <a:gd name="T80" fmla="*/ 190 w 678"/>
                <a:gd name="T81" fmla="*/ 238 h 658"/>
                <a:gd name="T82" fmla="*/ 143 w 678"/>
                <a:gd name="T83" fmla="*/ 249 h 658"/>
                <a:gd name="T84" fmla="*/ 119 w 678"/>
                <a:gd name="T85" fmla="*/ 306 h 658"/>
                <a:gd name="T86" fmla="*/ 72 w 678"/>
                <a:gd name="T87" fmla="*/ 340 h 658"/>
                <a:gd name="T88" fmla="*/ 60 w 678"/>
                <a:gd name="T89" fmla="*/ 363 h 658"/>
                <a:gd name="T90" fmla="*/ 24 w 678"/>
                <a:gd name="T91" fmla="*/ 408 h 658"/>
                <a:gd name="T92" fmla="*/ 24 w 678"/>
                <a:gd name="T93" fmla="*/ 522 h 658"/>
                <a:gd name="T94" fmla="*/ 12 w 678"/>
                <a:gd name="T95" fmla="*/ 556 h 658"/>
                <a:gd name="T96" fmla="*/ 36 w 678"/>
                <a:gd name="T97" fmla="*/ 556 h 658"/>
                <a:gd name="T98" fmla="*/ 36 w 678"/>
                <a:gd name="T99" fmla="*/ 579 h 658"/>
                <a:gd name="T100" fmla="*/ 131 w 678"/>
                <a:gd name="T101" fmla="*/ 613 h 658"/>
                <a:gd name="T102" fmla="*/ 179 w 678"/>
                <a:gd name="T103" fmla="*/ 636 h 658"/>
                <a:gd name="T104" fmla="*/ 190 w 678"/>
                <a:gd name="T105" fmla="*/ 636 h 658"/>
                <a:gd name="T106" fmla="*/ 190 w 678"/>
                <a:gd name="T107" fmla="*/ 647 h 658"/>
                <a:gd name="T108" fmla="*/ 202 w 678"/>
                <a:gd name="T109" fmla="*/ 647 h 658"/>
                <a:gd name="T110" fmla="*/ 214 w 678"/>
                <a:gd name="T111" fmla="*/ 658 h 6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78"/>
                <a:gd name="T169" fmla="*/ 0 h 658"/>
                <a:gd name="T170" fmla="*/ 678 w 678"/>
                <a:gd name="T171" fmla="*/ 658 h 6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78" h="658">
                  <a:moveTo>
                    <a:pt x="214" y="658"/>
                  </a:moveTo>
                  <a:lnTo>
                    <a:pt x="226" y="624"/>
                  </a:lnTo>
                  <a:lnTo>
                    <a:pt x="250" y="613"/>
                  </a:lnTo>
                  <a:lnTo>
                    <a:pt x="262" y="590"/>
                  </a:lnTo>
                  <a:lnTo>
                    <a:pt x="285" y="567"/>
                  </a:lnTo>
                  <a:lnTo>
                    <a:pt x="333" y="567"/>
                  </a:lnTo>
                  <a:lnTo>
                    <a:pt x="345" y="556"/>
                  </a:lnTo>
                  <a:lnTo>
                    <a:pt x="357" y="567"/>
                  </a:lnTo>
                  <a:lnTo>
                    <a:pt x="369" y="567"/>
                  </a:lnTo>
                  <a:lnTo>
                    <a:pt x="392" y="556"/>
                  </a:lnTo>
                  <a:lnTo>
                    <a:pt x="464" y="556"/>
                  </a:lnTo>
                  <a:lnTo>
                    <a:pt x="488" y="567"/>
                  </a:lnTo>
                  <a:lnTo>
                    <a:pt x="499" y="567"/>
                  </a:lnTo>
                  <a:lnTo>
                    <a:pt x="547" y="522"/>
                  </a:lnTo>
                  <a:lnTo>
                    <a:pt x="535" y="511"/>
                  </a:lnTo>
                  <a:lnTo>
                    <a:pt x="547" y="499"/>
                  </a:lnTo>
                  <a:lnTo>
                    <a:pt x="547" y="477"/>
                  </a:lnTo>
                  <a:lnTo>
                    <a:pt x="523" y="477"/>
                  </a:lnTo>
                  <a:lnTo>
                    <a:pt x="535" y="454"/>
                  </a:lnTo>
                  <a:lnTo>
                    <a:pt x="559" y="431"/>
                  </a:lnTo>
                  <a:lnTo>
                    <a:pt x="559" y="397"/>
                  </a:lnTo>
                  <a:lnTo>
                    <a:pt x="547" y="386"/>
                  </a:lnTo>
                  <a:lnTo>
                    <a:pt x="547" y="363"/>
                  </a:lnTo>
                  <a:lnTo>
                    <a:pt x="559" y="352"/>
                  </a:lnTo>
                  <a:lnTo>
                    <a:pt x="571" y="329"/>
                  </a:lnTo>
                  <a:lnTo>
                    <a:pt x="594" y="340"/>
                  </a:lnTo>
                  <a:lnTo>
                    <a:pt x="606" y="329"/>
                  </a:lnTo>
                  <a:lnTo>
                    <a:pt x="606" y="306"/>
                  </a:lnTo>
                  <a:lnTo>
                    <a:pt x="594" y="295"/>
                  </a:lnTo>
                  <a:lnTo>
                    <a:pt x="606" y="284"/>
                  </a:lnTo>
                  <a:lnTo>
                    <a:pt x="606" y="249"/>
                  </a:lnTo>
                  <a:lnTo>
                    <a:pt x="630" y="249"/>
                  </a:lnTo>
                  <a:lnTo>
                    <a:pt x="630" y="227"/>
                  </a:lnTo>
                  <a:lnTo>
                    <a:pt x="654" y="238"/>
                  </a:lnTo>
                  <a:lnTo>
                    <a:pt x="654" y="249"/>
                  </a:lnTo>
                  <a:lnTo>
                    <a:pt x="666" y="238"/>
                  </a:lnTo>
                  <a:lnTo>
                    <a:pt x="678" y="227"/>
                  </a:lnTo>
                  <a:lnTo>
                    <a:pt x="678" y="193"/>
                  </a:lnTo>
                  <a:lnTo>
                    <a:pt x="654" y="159"/>
                  </a:lnTo>
                  <a:lnTo>
                    <a:pt x="654" y="113"/>
                  </a:lnTo>
                  <a:lnTo>
                    <a:pt x="666" y="90"/>
                  </a:lnTo>
                  <a:lnTo>
                    <a:pt x="666" y="79"/>
                  </a:lnTo>
                  <a:lnTo>
                    <a:pt x="654" y="68"/>
                  </a:lnTo>
                  <a:lnTo>
                    <a:pt x="666" y="56"/>
                  </a:lnTo>
                  <a:lnTo>
                    <a:pt x="666" y="45"/>
                  </a:lnTo>
                  <a:lnTo>
                    <a:pt x="642" y="45"/>
                  </a:lnTo>
                  <a:lnTo>
                    <a:pt x="642" y="34"/>
                  </a:lnTo>
                  <a:lnTo>
                    <a:pt x="630" y="56"/>
                  </a:lnTo>
                  <a:lnTo>
                    <a:pt x="583" y="68"/>
                  </a:lnTo>
                  <a:lnTo>
                    <a:pt x="547" y="79"/>
                  </a:lnTo>
                  <a:lnTo>
                    <a:pt x="523" y="68"/>
                  </a:lnTo>
                  <a:lnTo>
                    <a:pt x="511" y="79"/>
                  </a:lnTo>
                  <a:lnTo>
                    <a:pt x="523" y="90"/>
                  </a:lnTo>
                  <a:lnTo>
                    <a:pt x="511" y="102"/>
                  </a:lnTo>
                  <a:lnTo>
                    <a:pt x="499" y="90"/>
                  </a:lnTo>
                  <a:lnTo>
                    <a:pt x="464" y="79"/>
                  </a:lnTo>
                  <a:lnTo>
                    <a:pt x="452" y="79"/>
                  </a:lnTo>
                  <a:lnTo>
                    <a:pt x="452" y="56"/>
                  </a:lnTo>
                  <a:lnTo>
                    <a:pt x="440" y="45"/>
                  </a:lnTo>
                  <a:lnTo>
                    <a:pt x="428" y="56"/>
                  </a:lnTo>
                  <a:lnTo>
                    <a:pt x="404" y="45"/>
                  </a:lnTo>
                  <a:lnTo>
                    <a:pt x="392" y="56"/>
                  </a:lnTo>
                  <a:lnTo>
                    <a:pt x="392" y="79"/>
                  </a:lnTo>
                  <a:lnTo>
                    <a:pt x="381" y="79"/>
                  </a:lnTo>
                  <a:lnTo>
                    <a:pt x="357" y="56"/>
                  </a:lnTo>
                  <a:lnTo>
                    <a:pt x="309" y="45"/>
                  </a:lnTo>
                  <a:lnTo>
                    <a:pt x="285" y="34"/>
                  </a:lnTo>
                  <a:lnTo>
                    <a:pt x="274" y="22"/>
                  </a:lnTo>
                  <a:lnTo>
                    <a:pt x="285" y="11"/>
                  </a:lnTo>
                  <a:lnTo>
                    <a:pt x="274" y="0"/>
                  </a:lnTo>
                  <a:lnTo>
                    <a:pt x="262" y="34"/>
                  </a:lnTo>
                  <a:lnTo>
                    <a:pt x="250" y="34"/>
                  </a:lnTo>
                  <a:lnTo>
                    <a:pt x="250" y="56"/>
                  </a:lnTo>
                  <a:lnTo>
                    <a:pt x="226" y="125"/>
                  </a:lnTo>
                  <a:lnTo>
                    <a:pt x="226" y="147"/>
                  </a:lnTo>
                  <a:lnTo>
                    <a:pt x="202" y="170"/>
                  </a:lnTo>
                  <a:lnTo>
                    <a:pt x="202" y="204"/>
                  </a:lnTo>
                  <a:lnTo>
                    <a:pt x="190" y="238"/>
                  </a:lnTo>
                  <a:lnTo>
                    <a:pt x="167" y="238"/>
                  </a:lnTo>
                  <a:lnTo>
                    <a:pt x="143" y="249"/>
                  </a:lnTo>
                  <a:lnTo>
                    <a:pt x="143" y="284"/>
                  </a:lnTo>
                  <a:lnTo>
                    <a:pt x="119" y="306"/>
                  </a:lnTo>
                  <a:lnTo>
                    <a:pt x="83" y="329"/>
                  </a:lnTo>
                  <a:lnTo>
                    <a:pt x="72" y="340"/>
                  </a:lnTo>
                  <a:lnTo>
                    <a:pt x="72" y="352"/>
                  </a:lnTo>
                  <a:lnTo>
                    <a:pt x="60" y="363"/>
                  </a:lnTo>
                  <a:lnTo>
                    <a:pt x="60" y="386"/>
                  </a:lnTo>
                  <a:lnTo>
                    <a:pt x="24" y="408"/>
                  </a:lnTo>
                  <a:lnTo>
                    <a:pt x="0" y="465"/>
                  </a:lnTo>
                  <a:lnTo>
                    <a:pt x="24" y="522"/>
                  </a:lnTo>
                  <a:lnTo>
                    <a:pt x="12" y="533"/>
                  </a:lnTo>
                  <a:lnTo>
                    <a:pt x="12" y="556"/>
                  </a:lnTo>
                  <a:lnTo>
                    <a:pt x="36" y="556"/>
                  </a:lnTo>
                  <a:lnTo>
                    <a:pt x="24" y="567"/>
                  </a:lnTo>
                  <a:lnTo>
                    <a:pt x="36" y="579"/>
                  </a:lnTo>
                  <a:lnTo>
                    <a:pt x="48" y="579"/>
                  </a:lnTo>
                  <a:lnTo>
                    <a:pt x="131" y="613"/>
                  </a:lnTo>
                  <a:lnTo>
                    <a:pt x="143" y="624"/>
                  </a:lnTo>
                  <a:lnTo>
                    <a:pt x="179" y="636"/>
                  </a:lnTo>
                  <a:lnTo>
                    <a:pt x="190" y="636"/>
                  </a:lnTo>
                  <a:lnTo>
                    <a:pt x="190" y="647"/>
                  </a:lnTo>
                  <a:lnTo>
                    <a:pt x="202" y="647"/>
                  </a:lnTo>
                  <a:lnTo>
                    <a:pt x="202" y="658"/>
                  </a:lnTo>
                  <a:lnTo>
                    <a:pt x="214" y="658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1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Freeform 138"/>
            <p:cNvSpPr>
              <a:spLocks/>
            </p:cNvSpPr>
            <p:nvPr/>
          </p:nvSpPr>
          <p:spPr bwMode="auto">
            <a:xfrm>
              <a:off x="2981" y="1949"/>
              <a:ext cx="678" cy="658"/>
            </a:xfrm>
            <a:custGeom>
              <a:avLst/>
              <a:gdLst>
                <a:gd name="T0" fmla="*/ 226 w 678"/>
                <a:gd name="T1" fmla="*/ 624 h 658"/>
                <a:gd name="T2" fmla="*/ 262 w 678"/>
                <a:gd name="T3" fmla="*/ 590 h 658"/>
                <a:gd name="T4" fmla="*/ 333 w 678"/>
                <a:gd name="T5" fmla="*/ 567 h 658"/>
                <a:gd name="T6" fmla="*/ 357 w 678"/>
                <a:gd name="T7" fmla="*/ 567 h 658"/>
                <a:gd name="T8" fmla="*/ 392 w 678"/>
                <a:gd name="T9" fmla="*/ 556 h 658"/>
                <a:gd name="T10" fmla="*/ 488 w 678"/>
                <a:gd name="T11" fmla="*/ 567 h 658"/>
                <a:gd name="T12" fmla="*/ 547 w 678"/>
                <a:gd name="T13" fmla="*/ 522 h 658"/>
                <a:gd name="T14" fmla="*/ 547 w 678"/>
                <a:gd name="T15" fmla="*/ 499 h 658"/>
                <a:gd name="T16" fmla="*/ 523 w 678"/>
                <a:gd name="T17" fmla="*/ 477 h 658"/>
                <a:gd name="T18" fmla="*/ 559 w 678"/>
                <a:gd name="T19" fmla="*/ 431 h 658"/>
                <a:gd name="T20" fmla="*/ 547 w 678"/>
                <a:gd name="T21" fmla="*/ 386 h 658"/>
                <a:gd name="T22" fmla="*/ 559 w 678"/>
                <a:gd name="T23" fmla="*/ 352 h 658"/>
                <a:gd name="T24" fmla="*/ 594 w 678"/>
                <a:gd name="T25" fmla="*/ 340 h 658"/>
                <a:gd name="T26" fmla="*/ 606 w 678"/>
                <a:gd name="T27" fmla="*/ 306 h 658"/>
                <a:gd name="T28" fmla="*/ 606 w 678"/>
                <a:gd name="T29" fmla="*/ 284 h 658"/>
                <a:gd name="T30" fmla="*/ 630 w 678"/>
                <a:gd name="T31" fmla="*/ 249 h 658"/>
                <a:gd name="T32" fmla="*/ 654 w 678"/>
                <a:gd name="T33" fmla="*/ 238 h 658"/>
                <a:gd name="T34" fmla="*/ 666 w 678"/>
                <a:gd name="T35" fmla="*/ 238 h 658"/>
                <a:gd name="T36" fmla="*/ 678 w 678"/>
                <a:gd name="T37" fmla="*/ 193 h 658"/>
                <a:gd name="T38" fmla="*/ 654 w 678"/>
                <a:gd name="T39" fmla="*/ 113 h 658"/>
                <a:gd name="T40" fmla="*/ 666 w 678"/>
                <a:gd name="T41" fmla="*/ 79 h 658"/>
                <a:gd name="T42" fmla="*/ 666 w 678"/>
                <a:gd name="T43" fmla="*/ 56 h 658"/>
                <a:gd name="T44" fmla="*/ 666 w 678"/>
                <a:gd name="T45" fmla="*/ 45 h 658"/>
                <a:gd name="T46" fmla="*/ 642 w 678"/>
                <a:gd name="T47" fmla="*/ 34 h 658"/>
                <a:gd name="T48" fmla="*/ 583 w 678"/>
                <a:gd name="T49" fmla="*/ 68 h 658"/>
                <a:gd name="T50" fmla="*/ 523 w 678"/>
                <a:gd name="T51" fmla="*/ 68 h 658"/>
                <a:gd name="T52" fmla="*/ 523 w 678"/>
                <a:gd name="T53" fmla="*/ 90 h 658"/>
                <a:gd name="T54" fmla="*/ 499 w 678"/>
                <a:gd name="T55" fmla="*/ 90 h 658"/>
                <a:gd name="T56" fmla="*/ 464 w 678"/>
                <a:gd name="T57" fmla="*/ 79 h 658"/>
                <a:gd name="T58" fmla="*/ 452 w 678"/>
                <a:gd name="T59" fmla="*/ 79 h 658"/>
                <a:gd name="T60" fmla="*/ 440 w 678"/>
                <a:gd name="T61" fmla="*/ 45 h 658"/>
                <a:gd name="T62" fmla="*/ 404 w 678"/>
                <a:gd name="T63" fmla="*/ 45 h 658"/>
                <a:gd name="T64" fmla="*/ 392 w 678"/>
                <a:gd name="T65" fmla="*/ 79 h 658"/>
                <a:gd name="T66" fmla="*/ 357 w 678"/>
                <a:gd name="T67" fmla="*/ 56 h 658"/>
                <a:gd name="T68" fmla="*/ 285 w 678"/>
                <a:gd name="T69" fmla="*/ 34 h 658"/>
                <a:gd name="T70" fmla="*/ 285 w 678"/>
                <a:gd name="T71" fmla="*/ 11 h 658"/>
                <a:gd name="T72" fmla="*/ 274 w 678"/>
                <a:gd name="T73" fmla="*/ 0 h 658"/>
                <a:gd name="T74" fmla="*/ 250 w 678"/>
                <a:gd name="T75" fmla="*/ 34 h 658"/>
                <a:gd name="T76" fmla="*/ 226 w 678"/>
                <a:gd name="T77" fmla="*/ 125 h 658"/>
                <a:gd name="T78" fmla="*/ 202 w 678"/>
                <a:gd name="T79" fmla="*/ 170 h 658"/>
                <a:gd name="T80" fmla="*/ 190 w 678"/>
                <a:gd name="T81" fmla="*/ 238 h 658"/>
                <a:gd name="T82" fmla="*/ 143 w 678"/>
                <a:gd name="T83" fmla="*/ 249 h 658"/>
                <a:gd name="T84" fmla="*/ 119 w 678"/>
                <a:gd name="T85" fmla="*/ 306 h 658"/>
                <a:gd name="T86" fmla="*/ 72 w 678"/>
                <a:gd name="T87" fmla="*/ 340 h 658"/>
                <a:gd name="T88" fmla="*/ 60 w 678"/>
                <a:gd name="T89" fmla="*/ 363 h 658"/>
                <a:gd name="T90" fmla="*/ 24 w 678"/>
                <a:gd name="T91" fmla="*/ 408 h 658"/>
                <a:gd name="T92" fmla="*/ 24 w 678"/>
                <a:gd name="T93" fmla="*/ 522 h 658"/>
                <a:gd name="T94" fmla="*/ 12 w 678"/>
                <a:gd name="T95" fmla="*/ 556 h 658"/>
                <a:gd name="T96" fmla="*/ 36 w 678"/>
                <a:gd name="T97" fmla="*/ 556 h 658"/>
                <a:gd name="T98" fmla="*/ 36 w 678"/>
                <a:gd name="T99" fmla="*/ 579 h 658"/>
                <a:gd name="T100" fmla="*/ 131 w 678"/>
                <a:gd name="T101" fmla="*/ 613 h 658"/>
                <a:gd name="T102" fmla="*/ 179 w 678"/>
                <a:gd name="T103" fmla="*/ 636 h 658"/>
                <a:gd name="T104" fmla="*/ 190 w 678"/>
                <a:gd name="T105" fmla="*/ 636 h 658"/>
                <a:gd name="T106" fmla="*/ 190 w 678"/>
                <a:gd name="T107" fmla="*/ 647 h 658"/>
                <a:gd name="T108" fmla="*/ 202 w 678"/>
                <a:gd name="T109" fmla="*/ 647 h 658"/>
                <a:gd name="T110" fmla="*/ 214 w 678"/>
                <a:gd name="T111" fmla="*/ 658 h 6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78"/>
                <a:gd name="T169" fmla="*/ 0 h 658"/>
                <a:gd name="T170" fmla="*/ 678 w 678"/>
                <a:gd name="T171" fmla="*/ 658 h 6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78" h="658">
                  <a:moveTo>
                    <a:pt x="214" y="658"/>
                  </a:moveTo>
                  <a:lnTo>
                    <a:pt x="226" y="624"/>
                  </a:lnTo>
                  <a:lnTo>
                    <a:pt x="250" y="613"/>
                  </a:lnTo>
                  <a:lnTo>
                    <a:pt x="262" y="590"/>
                  </a:lnTo>
                  <a:lnTo>
                    <a:pt x="285" y="567"/>
                  </a:lnTo>
                  <a:lnTo>
                    <a:pt x="333" y="567"/>
                  </a:lnTo>
                  <a:lnTo>
                    <a:pt x="345" y="556"/>
                  </a:lnTo>
                  <a:lnTo>
                    <a:pt x="357" y="567"/>
                  </a:lnTo>
                  <a:lnTo>
                    <a:pt x="369" y="567"/>
                  </a:lnTo>
                  <a:lnTo>
                    <a:pt x="392" y="556"/>
                  </a:lnTo>
                  <a:lnTo>
                    <a:pt x="464" y="556"/>
                  </a:lnTo>
                  <a:lnTo>
                    <a:pt x="488" y="567"/>
                  </a:lnTo>
                  <a:lnTo>
                    <a:pt x="499" y="567"/>
                  </a:lnTo>
                  <a:lnTo>
                    <a:pt x="547" y="522"/>
                  </a:lnTo>
                  <a:lnTo>
                    <a:pt x="535" y="511"/>
                  </a:lnTo>
                  <a:lnTo>
                    <a:pt x="547" y="499"/>
                  </a:lnTo>
                  <a:lnTo>
                    <a:pt x="547" y="477"/>
                  </a:lnTo>
                  <a:lnTo>
                    <a:pt x="523" y="477"/>
                  </a:lnTo>
                  <a:lnTo>
                    <a:pt x="535" y="454"/>
                  </a:lnTo>
                  <a:lnTo>
                    <a:pt x="559" y="431"/>
                  </a:lnTo>
                  <a:lnTo>
                    <a:pt x="559" y="397"/>
                  </a:lnTo>
                  <a:lnTo>
                    <a:pt x="547" y="386"/>
                  </a:lnTo>
                  <a:lnTo>
                    <a:pt x="547" y="363"/>
                  </a:lnTo>
                  <a:lnTo>
                    <a:pt x="559" y="352"/>
                  </a:lnTo>
                  <a:lnTo>
                    <a:pt x="571" y="329"/>
                  </a:lnTo>
                  <a:lnTo>
                    <a:pt x="594" y="340"/>
                  </a:lnTo>
                  <a:lnTo>
                    <a:pt x="606" y="329"/>
                  </a:lnTo>
                  <a:lnTo>
                    <a:pt x="606" y="306"/>
                  </a:lnTo>
                  <a:lnTo>
                    <a:pt x="594" y="295"/>
                  </a:lnTo>
                  <a:lnTo>
                    <a:pt x="606" y="284"/>
                  </a:lnTo>
                  <a:lnTo>
                    <a:pt x="606" y="249"/>
                  </a:lnTo>
                  <a:lnTo>
                    <a:pt x="630" y="249"/>
                  </a:lnTo>
                  <a:lnTo>
                    <a:pt x="630" y="227"/>
                  </a:lnTo>
                  <a:lnTo>
                    <a:pt x="654" y="238"/>
                  </a:lnTo>
                  <a:lnTo>
                    <a:pt x="654" y="249"/>
                  </a:lnTo>
                  <a:lnTo>
                    <a:pt x="666" y="238"/>
                  </a:lnTo>
                  <a:lnTo>
                    <a:pt x="678" y="227"/>
                  </a:lnTo>
                  <a:lnTo>
                    <a:pt x="678" y="193"/>
                  </a:lnTo>
                  <a:lnTo>
                    <a:pt x="654" y="159"/>
                  </a:lnTo>
                  <a:lnTo>
                    <a:pt x="654" y="113"/>
                  </a:lnTo>
                  <a:lnTo>
                    <a:pt x="666" y="90"/>
                  </a:lnTo>
                  <a:lnTo>
                    <a:pt x="666" y="79"/>
                  </a:lnTo>
                  <a:lnTo>
                    <a:pt x="654" y="68"/>
                  </a:lnTo>
                  <a:lnTo>
                    <a:pt x="666" y="56"/>
                  </a:lnTo>
                  <a:lnTo>
                    <a:pt x="666" y="45"/>
                  </a:lnTo>
                  <a:lnTo>
                    <a:pt x="642" y="45"/>
                  </a:lnTo>
                  <a:lnTo>
                    <a:pt x="642" y="34"/>
                  </a:lnTo>
                  <a:lnTo>
                    <a:pt x="630" y="56"/>
                  </a:lnTo>
                  <a:lnTo>
                    <a:pt x="583" y="68"/>
                  </a:lnTo>
                  <a:lnTo>
                    <a:pt x="547" y="79"/>
                  </a:lnTo>
                  <a:lnTo>
                    <a:pt x="523" y="68"/>
                  </a:lnTo>
                  <a:lnTo>
                    <a:pt x="511" y="79"/>
                  </a:lnTo>
                  <a:lnTo>
                    <a:pt x="523" y="90"/>
                  </a:lnTo>
                  <a:lnTo>
                    <a:pt x="511" y="102"/>
                  </a:lnTo>
                  <a:lnTo>
                    <a:pt x="499" y="90"/>
                  </a:lnTo>
                  <a:lnTo>
                    <a:pt x="464" y="79"/>
                  </a:lnTo>
                  <a:lnTo>
                    <a:pt x="452" y="79"/>
                  </a:lnTo>
                  <a:lnTo>
                    <a:pt x="452" y="56"/>
                  </a:lnTo>
                  <a:lnTo>
                    <a:pt x="440" y="45"/>
                  </a:lnTo>
                  <a:lnTo>
                    <a:pt x="428" y="56"/>
                  </a:lnTo>
                  <a:lnTo>
                    <a:pt x="404" y="45"/>
                  </a:lnTo>
                  <a:lnTo>
                    <a:pt x="392" y="56"/>
                  </a:lnTo>
                  <a:lnTo>
                    <a:pt x="392" y="79"/>
                  </a:lnTo>
                  <a:lnTo>
                    <a:pt x="381" y="79"/>
                  </a:lnTo>
                  <a:lnTo>
                    <a:pt x="357" y="56"/>
                  </a:lnTo>
                  <a:lnTo>
                    <a:pt x="309" y="45"/>
                  </a:lnTo>
                  <a:lnTo>
                    <a:pt x="285" y="34"/>
                  </a:lnTo>
                  <a:lnTo>
                    <a:pt x="274" y="22"/>
                  </a:lnTo>
                  <a:lnTo>
                    <a:pt x="285" y="11"/>
                  </a:lnTo>
                  <a:lnTo>
                    <a:pt x="274" y="0"/>
                  </a:lnTo>
                  <a:lnTo>
                    <a:pt x="262" y="34"/>
                  </a:lnTo>
                  <a:lnTo>
                    <a:pt x="250" y="34"/>
                  </a:lnTo>
                  <a:lnTo>
                    <a:pt x="250" y="56"/>
                  </a:lnTo>
                  <a:lnTo>
                    <a:pt x="226" y="125"/>
                  </a:lnTo>
                  <a:lnTo>
                    <a:pt x="226" y="147"/>
                  </a:lnTo>
                  <a:lnTo>
                    <a:pt x="202" y="170"/>
                  </a:lnTo>
                  <a:lnTo>
                    <a:pt x="202" y="204"/>
                  </a:lnTo>
                  <a:lnTo>
                    <a:pt x="190" y="238"/>
                  </a:lnTo>
                  <a:lnTo>
                    <a:pt x="167" y="238"/>
                  </a:lnTo>
                  <a:lnTo>
                    <a:pt x="143" y="249"/>
                  </a:lnTo>
                  <a:lnTo>
                    <a:pt x="143" y="284"/>
                  </a:lnTo>
                  <a:lnTo>
                    <a:pt x="119" y="306"/>
                  </a:lnTo>
                  <a:lnTo>
                    <a:pt x="83" y="329"/>
                  </a:lnTo>
                  <a:lnTo>
                    <a:pt x="72" y="340"/>
                  </a:lnTo>
                  <a:lnTo>
                    <a:pt x="72" y="352"/>
                  </a:lnTo>
                  <a:lnTo>
                    <a:pt x="60" y="363"/>
                  </a:lnTo>
                  <a:lnTo>
                    <a:pt x="60" y="386"/>
                  </a:lnTo>
                  <a:lnTo>
                    <a:pt x="24" y="408"/>
                  </a:lnTo>
                  <a:lnTo>
                    <a:pt x="0" y="465"/>
                  </a:lnTo>
                  <a:lnTo>
                    <a:pt x="24" y="522"/>
                  </a:lnTo>
                  <a:lnTo>
                    <a:pt x="12" y="533"/>
                  </a:lnTo>
                  <a:lnTo>
                    <a:pt x="12" y="556"/>
                  </a:lnTo>
                  <a:lnTo>
                    <a:pt x="36" y="556"/>
                  </a:lnTo>
                  <a:lnTo>
                    <a:pt x="24" y="567"/>
                  </a:lnTo>
                  <a:lnTo>
                    <a:pt x="36" y="579"/>
                  </a:lnTo>
                  <a:lnTo>
                    <a:pt x="48" y="579"/>
                  </a:lnTo>
                  <a:lnTo>
                    <a:pt x="131" y="613"/>
                  </a:lnTo>
                  <a:lnTo>
                    <a:pt x="143" y="624"/>
                  </a:lnTo>
                  <a:lnTo>
                    <a:pt x="179" y="636"/>
                  </a:lnTo>
                  <a:lnTo>
                    <a:pt x="190" y="636"/>
                  </a:lnTo>
                  <a:lnTo>
                    <a:pt x="190" y="647"/>
                  </a:lnTo>
                  <a:lnTo>
                    <a:pt x="202" y="647"/>
                  </a:lnTo>
                  <a:lnTo>
                    <a:pt x="202" y="658"/>
                  </a:lnTo>
                  <a:lnTo>
                    <a:pt x="214" y="658"/>
                  </a:lnTo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1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8" name="Group 139"/>
          <p:cNvGrpSpPr>
            <a:grpSpLocks/>
          </p:cNvGrpSpPr>
          <p:nvPr/>
        </p:nvGrpSpPr>
        <p:grpSpPr bwMode="auto">
          <a:xfrm>
            <a:off x="4194801" y="2952845"/>
            <a:ext cx="696056" cy="643781"/>
            <a:chOff x="2553" y="2369"/>
            <a:chExt cx="642" cy="63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82" name="Freeform 140"/>
            <p:cNvSpPr>
              <a:spLocks/>
            </p:cNvSpPr>
            <p:nvPr/>
          </p:nvSpPr>
          <p:spPr bwMode="auto">
            <a:xfrm>
              <a:off x="2553" y="2369"/>
              <a:ext cx="642" cy="636"/>
            </a:xfrm>
            <a:custGeom>
              <a:avLst/>
              <a:gdLst>
                <a:gd name="T0" fmla="*/ 36 w 642"/>
                <a:gd name="T1" fmla="*/ 45 h 636"/>
                <a:gd name="T2" fmla="*/ 48 w 642"/>
                <a:gd name="T3" fmla="*/ 68 h 636"/>
                <a:gd name="T4" fmla="*/ 119 w 642"/>
                <a:gd name="T5" fmla="*/ 0 h 636"/>
                <a:gd name="T6" fmla="*/ 179 w 642"/>
                <a:gd name="T7" fmla="*/ 0 h 636"/>
                <a:gd name="T8" fmla="*/ 250 w 642"/>
                <a:gd name="T9" fmla="*/ 34 h 636"/>
                <a:gd name="T10" fmla="*/ 274 w 642"/>
                <a:gd name="T11" fmla="*/ 57 h 636"/>
                <a:gd name="T12" fmla="*/ 357 w 642"/>
                <a:gd name="T13" fmla="*/ 34 h 636"/>
                <a:gd name="T14" fmla="*/ 404 w 642"/>
                <a:gd name="T15" fmla="*/ 23 h 636"/>
                <a:gd name="T16" fmla="*/ 404 w 642"/>
                <a:gd name="T17" fmla="*/ 68 h 636"/>
                <a:gd name="T18" fmla="*/ 452 w 642"/>
                <a:gd name="T19" fmla="*/ 113 h 636"/>
                <a:gd name="T20" fmla="*/ 476 w 642"/>
                <a:gd name="T21" fmla="*/ 125 h 636"/>
                <a:gd name="T22" fmla="*/ 464 w 642"/>
                <a:gd name="T23" fmla="*/ 136 h 636"/>
                <a:gd name="T24" fmla="*/ 583 w 642"/>
                <a:gd name="T25" fmla="*/ 182 h 636"/>
                <a:gd name="T26" fmla="*/ 618 w 642"/>
                <a:gd name="T27" fmla="*/ 204 h 636"/>
                <a:gd name="T28" fmla="*/ 642 w 642"/>
                <a:gd name="T29" fmla="*/ 261 h 636"/>
                <a:gd name="T30" fmla="*/ 618 w 642"/>
                <a:gd name="T31" fmla="*/ 272 h 636"/>
                <a:gd name="T32" fmla="*/ 583 w 642"/>
                <a:gd name="T33" fmla="*/ 329 h 636"/>
                <a:gd name="T34" fmla="*/ 559 w 642"/>
                <a:gd name="T35" fmla="*/ 375 h 636"/>
                <a:gd name="T36" fmla="*/ 535 w 642"/>
                <a:gd name="T37" fmla="*/ 386 h 636"/>
                <a:gd name="T38" fmla="*/ 511 w 642"/>
                <a:gd name="T39" fmla="*/ 443 h 636"/>
                <a:gd name="T40" fmla="*/ 452 w 642"/>
                <a:gd name="T41" fmla="*/ 488 h 636"/>
                <a:gd name="T42" fmla="*/ 393 w 642"/>
                <a:gd name="T43" fmla="*/ 545 h 636"/>
                <a:gd name="T44" fmla="*/ 393 w 642"/>
                <a:gd name="T45" fmla="*/ 568 h 636"/>
                <a:gd name="T46" fmla="*/ 369 w 642"/>
                <a:gd name="T47" fmla="*/ 624 h 636"/>
                <a:gd name="T48" fmla="*/ 333 w 642"/>
                <a:gd name="T49" fmla="*/ 636 h 636"/>
                <a:gd name="T50" fmla="*/ 298 w 642"/>
                <a:gd name="T51" fmla="*/ 613 h 636"/>
                <a:gd name="T52" fmla="*/ 250 w 642"/>
                <a:gd name="T53" fmla="*/ 602 h 636"/>
                <a:gd name="T54" fmla="*/ 214 w 642"/>
                <a:gd name="T55" fmla="*/ 488 h 636"/>
                <a:gd name="T56" fmla="*/ 167 w 642"/>
                <a:gd name="T57" fmla="*/ 477 h 636"/>
                <a:gd name="T58" fmla="*/ 48 w 642"/>
                <a:gd name="T59" fmla="*/ 477 h 636"/>
                <a:gd name="T60" fmla="*/ 12 w 642"/>
                <a:gd name="T61" fmla="*/ 409 h 636"/>
                <a:gd name="T62" fmla="*/ 24 w 642"/>
                <a:gd name="T63" fmla="*/ 341 h 636"/>
                <a:gd name="T64" fmla="*/ 12 w 642"/>
                <a:gd name="T65" fmla="*/ 261 h 636"/>
                <a:gd name="T66" fmla="*/ 24 w 642"/>
                <a:gd name="T67" fmla="*/ 182 h 636"/>
                <a:gd name="T68" fmla="*/ 36 w 642"/>
                <a:gd name="T69" fmla="*/ 113 h 636"/>
                <a:gd name="T70" fmla="*/ 24 w 642"/>
                <a:gd name="T71" fmla="*/ 79 h 6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42"/>
                <a:gd name="T109" fmla="*/ 0 h 636"/>
                <a:gd name="T110" fmla="*/ 642 w 642"/>
                <a:gd name="T111" fmla="*/ 636 h 6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42" h="636">
                  <a:moveTo>
                    <a:pt x="24" y="45"/>
                  </a:moveTo>
                  <a:lnTo>
                    <a:pt x="36" y="45"/>
                  </a:lnTo>
                  <a:lnTo>
                    <a:pt x="36" y="68"/>
                  </a:lnTo>
                  <a:lnTo>
                    <a:pt x="48" y="68"/>
                  </a:lnTo>
                  <a:lnTo>
                    <a:pt x="84" y="68"/>
                  </a:lnTo>
                  <a:lnTo>
                    <a:pt x="119" y="0"/>
                  </a:lnTo>
                  <a:lnTo>
                    <a:pt x="155" y="11"/>
                  </a:lnTo>
                  <a:lnTo>
                    <a:pt x="179" y="0"/>
                  </a:lnTo>
                  <a:lnTo>
                    <a:pt x="226" y="23"/>
                  </a:lnTo>
                  <a:lnTo>
                    <a:pt x="250" y="34"/>
                  </a:lnTo>
                  <a:lnTo>
                    <a:pt x="262" y="45"/>
                  </a:lnTo>
                  <a:lnTo>
                    <a:pt x="274" y="57"/>
                  </a:lnTo>
                  <a:lnTo>
                    <a:pt x="298" y="45"/>
                  </a:lnTo>
                  <a:lnTo>
                    <a:pt x="357" y="34"/>
                  </a:lnTo>
                  <a:lnTo>
                    <a:pt x="393" y="23"/>
                  </a:lnTo>
                  <a:lnTo>
                    <a:pt x="404" y="23"/>
                  </a:lnTo>
                  <a:lnTo>
                    <a:pt x="404" y="45"/>
                  </a:lnTo>
                  <a:lnTo>
                    <a:pt x="404" y="68"/>
                  </a:lnTo>
                  <a:lnTo>
                    <a:pt x="440" y="91"/>
                  </a:lnTo>
                  <a:lnTo>
                    <a:pt x="452" y="113"/>
                  </a:lnTo>
                  <a:lnTo>
                    <a:pt x="464" y="113"/>
                  </a:lnTo>
                  <a:lnTo>
                    <a:pt x="476" y="125"/>
                  </a:lnTo>
                  <a:lnTo>
                    <a:pt x="464" y="136"/>
                  </a:lnTo>
                  <a:lnTo>
                    <a:pt x="476" y="136"/>
                  </a:lnTo>
                  <a:lnTo>
                    <a:pt x="583" y="182"/>
                  </a:lnTo>
                  <a:lnTo>
                    <a:pt x="607" y="193"/>
                  </a:lnTo>
                  <a:lnTo>
                    <a:pt x="618" y="204"/>
                  </a:lnTo>
                  <a:lnTo>
                    <a:pt x="642" y="216"/>
                  </a:lnTo>
                  <a:lnTo>
                    <a:pt x="642" y="261"/>
                  </a:lnTo>
                  <a:lnTo>
                    <a:pt x="630" y="272"/>
                  </a:lnTo>
                  <a:lnTo>
                    <a:pt x="618" y="272"/>
                  </a:lnTo>
                  <a:lnTo>
                    <a:pt x="583" y="318"/>
                  </a:lnTo>
                  <a:lnTo>
                    <a:pt x="583" y="329"/>
                  </a:lnTo>
                  <a:lnTo>
                    <a:pt x="559" y="352"/>
                  </a:lnTo>
                  <a:lnTo>
                    <a:pt x="559" y="375"/>
                  </a:lnTo>
                  <a:lnTo>
                    <a:pt x="547" y="386"/>
                  </a:lnTo>
                  <a:lnTo>
                    <a:pt x="535" y="386"/>
                  </a:lnTo>
                  <a:lnTo>
                    <a:pt x="535" y="397"/>
                  </a:lnTo>
                  <a:lnTo>
                    <a:pt x="511" y="443"/>
                  </a:lnTo>
                  <a:lnTo>
                    <a:pt x="452" y="477"/>
                  </a:lnTo>
                  <a:lnTo>
                    <a:pt x="452" y="488"/>
                  </a:lnTo>
                  <a:lnTo>
                    <a:pt x="393" y="522"/>
                  </a:lnTo>
                  <a:lnTo>
                    <a:pt x="393" y="545"/>
                  </a:lnTo>
                  <a:lnTo>
                    <a:pt x="393" y="556"/>
                  </a:lnTo>
                  <a:lnTo>
                    <a:pt x="393" y="568"/>
                  </a:lnTo>
                  <a:lnTo>
                    <a:pt x="381" y="590"/>
                  </a:lnTo>
                  <a:lnTo>
                    <a:pt x="369" y="624"/>
                  </a:lnTo>
                  <a:lnTo>
                    <a:pt x="357" y="636"/>
                  </a:lnTo>
                  <a:lnTo>
                    <a:pt x="333" y="636"/>
                  </a:lnTo>
                  <a:lnTo>
                    <a:pt x="321" y="624"/>
                  </a:lnTo>
                  <a:lnTo>
                    <a:pt x="298" y="613"/>
                  </a:lnTo>
                  <a:lnTo>
                    <a:pt x="274" y="624"/>
                  </a:lnTo>
                  <a:lnTo>
                    <a:pt x="250" y="602"/>
                  </a:lnTo>
                  <a:lnTo>
                    <a:pt x="238" y="568"/>
                  </a:lnTo>
                  <a:lnTo>
                    <a:pt x="214" y="488"/>
                  </a:lnTo>
                  <a:lnTo>
                    <a:pt x="191" y="488"/>
                  </a:lnTo>
                  <a:lnTo>
                    <a:pt x="167" y="477"/>
                  </a:lnTo>
                  <a:lnTo>
                    <a:pt x="107" y="477"/>
                  </a:lnTo>
                  <a:lnTo>
                    <a:pt x="48" y="477"/>
                  </a:lnTo>
                  <a:lnTo>
                    <a:pt x="12" y="465"/>
                  </a:lnTo>
                  <a:lnTo>
                    <a:pt x="12" y="409"/>
                  </a:lnTo>
                  <a:lnTo>
                    <a:pt x="24" y="363"/>
                  </a:lnTo>
                  <a:lnTo>
                    <a:pt x="24" y="341"/>
                  </a:lnTo>
                  <a:lnTo>
                    <a:pt x="0" y="284"/>
                  </a:lnTo>
                  <a:lnTo>
                    <a:pt x="12" y="261"/>
                  </a:lnTo>
                  <a:lnTo>
                    <a:pt x="0" y="238"/>
                  </a:lnTo>
                  <a:lnTo>
                    <a:pt x="24" y="182"/>
                  </a:lnTo>
                  <a:lnTo>
                    <a:pt x="36" y="170"/>
                  </a:lnTo>
                  <a:lnTo>
                    <a:pt x="36" y="113"/>
                  </a:lnTo>
                  <a:lnTo>
                    <a:pt x="48" y="91"/>
                  </a:lnTo>
                  <a:lnTo>
                    <a:pt x="24" y="79"/>
                  </a:lnTo>
                  <a:lnTo>
                    <a:pt x="24" y="45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1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Freeform 141"/>
            <p:cNvSpPr>
              <a:spLocks/>
            </p:cNvSpPr>
            <p:nvPr/>
          </p:nvSpPr>
          <p:spPr bwMode="auto">
            <a:xfrm>
              <a:off x="2553" y="2369"/>
              <a:ext cx="642" cy="636"/>
            </a:xfrm>
            <a:custGeom>
              <a:avLst/>
              <a:gdLst>
                <a:gd name="T0" fmla="*/ 36 w 642"/>
                <a:gd name="T1" fmla="*/ 45 h 636"/>
                <a:gd name="T2" fmla="*/ 48 w 642"/>
                <a:gd name="T3" fmla="*/ 68 h 636"/>
                <a:gd name="T4" fmla="*/ 119 w 642"/>
                <a:gd name="T5" fmla="*/ 0 h 636"/>
                <a:gd name="T6" fmla="*/ 179 w 642"/>
                <a:gd name="T7" fmla="*/ 0 h 636"/>
                <a:gd name="T8" fmla="*/ 250 w 642"/>
                <a:gd name="T9" fmla="*/ 34 h 636"/>
                <a:gd name="T10" fmla="*/ 274 w 642"/>
                <a:gd name="T11" fmla="*/ 57 h 636"/>
                <a:gd name="T12" fmla="*/ 357 w 642"/>
                <a:gd name="T13" fmla="*/ 34 h 636"/>
                <a:gd name="T14" fmla="*/ 404 w 642"/>
                <a:gd name="T15" fmla="*/ 23 h 636"/>
                <a:gd name="T16" fmla="*/ 404 w 642"/>
                <a:gd name="T17" fmla="*/ 68 h 636"/>
                <a:gd name="T18" fmla="*/ 452 w 642"/>
                <a:gd name="T19" fmla="*/ 113 h 636"/>
                <a:gd name="T20" fmla="*/ 476 w 642"/>
                <a:gd name="T21" fmla="*/ 125 h 636"/>
                <a:gd name="T22" fmla="*/ 464 w 642"/>
                <a:gd name="T23" fmla="*/ 136 h 636"/>
                <a:gd name="T24" fmla="*/ 583 w 642"/>
                <a:gd name="T25" fmla="*/ 182 h 636"/>
                <a:gd name="T26" fmla="*/ 618 w 642"/>
                <a:gd name="T27" fmla="*/ 204 h 636"/>
                <a:gd name="T28" fmla="*/ 642 w 642"/>
                <a:gd name="T29" fmla="*/ 261 h 636"/>
                <a:gd name="T30" fmla="*/ 618 w 642"/>
                <a:gd name="T31" fmla="*/ 272 h 636"/>
                <a:gd name="T32" fmla="*/ 583 w 642"/>
                <a:gd name="T33" fmla="*/ 329 h 636"/>
                <a:gd name="T34" fmla="*/ 559 w 642"/>
                <a:gd name="T35" fmla="*/ 375 h 636"/>
                <a:gd name="T36" fmla="*/ 535 w 642"/>
                <a:gd name="T37" fmla="*/ 386 h 636"/>
                <a:gd name="T38" fmla="*/ 511 w 642"/>
                <a:gd name="T39" fmla="*/ 443 h 636"/>
                <a:gd name="T40" fmla="*/ 452 w 642"/>
                <a:gd name="T41" fmla="*/ 488 h 636"/>
                <a:gd name="T42" fmla="*/ 393 w 642"/>
                <a:gd name="T43" fmla="*/ 545 h 636"/>
                <a:gd name="T44" fmla="*/ 393 w 642"/>
                <a:gd name="T45" fmla="*/ 568 h 636"/>
                <a:gd name="T46" fmla="*/ 369 w 642"/>
                <a:gd name="T47" fmla="*/ 624 h 636"/>
                <a:gd name="T48" fmla="*/ 333 w 642"/>
                <a:gd name="T49" fmla="*/ 636 h 636"/>
                <a:gd name="T50" fmla="*/ 298 w 642"/>
                <a:gd name="T51" fmla="*/ 613 h 636"/>
                <a:gd name="T52" fmla="*/ 250 w 642"/>
                <a:gd name="T53" fmla="*/ 602 h 636"/>
                <a:gd name="T54" fmla="*/ 214 w 642"/>
                <a:gd name="T55" fmla="*/ 488 h 636"/>
                <a:gd name="T56" fmla="*/ 167 w 642"/>
                <a:gd name="T57" fmla="*/ 477 h 636"/>
                <a:gd name="T58" fmla="*/ 48 w 642"/>
                <a:gd name="T59" fmla="*/ 477 h 636"/>
                <a:gd name="T60" fmla="*/ 12 w 642"/>
                <a:gd name="T61" fmla="*/ 409 h 636"/>
                <a:gd name="T62" fmla="*/ 24 w 642"/>
                <a:gd name="T63" fmla="*/ 341 h 636"/>
                <a:gd name="T64" fmla="*/ 12 w 642"/>
                <a:gd name="T65" fmla="*/ 261 h 636"/>
                <a:gd name="T66" fmla="*/ 24 w 642"/>
                <a:gd name="T67" fmla="*/ 182 h 636"/>
                <a:gd name="T68" fmla="*/ 36 w 642"/>
                <a:gd name="T69" fmla="*/ 113 h 636"/>
                <a:gd name="T70" fmla="*/ 24 w 642"/>
                <a:gd name="T71" fmla="*/ 79 h 6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42"/>
                <a:gd name="T109" fmla="*/ 0 h 636"/>
                <a:gd name="T110" fmla="*/ 642 w 642"/>
                <a:gd name="T111" fmla="*/ 636 h 6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42" h="636">
                  <a:moveTo>
                    <a:pt x="24" y="45"/>
                  </a:moveTo>
                  <a:lnTo>
                    <a:pt x="36" y="45"/>
                  </a:lnTo>
                  <a:lnTo>
                    <a:pt x="36" y="68"/>
                  </a:lnTo>
                  <a:lnTo>
                    <a:pt x="48" y="68"/>
                  </a:lnTo>
                  <a:lnTo>
                    <a:pt x="84" y="68"/>
                  </a:lnTo>
                  <a:lnTo>
                    <a:pt x="119" y="0"/>
                  </a:lnTo>
                  <a:lnTo>
                    <a:pt x="155" y="11"/>
                  </a:lnTo>
                  <a:lnTo>
                    <a:pt x="179" y="0"/>
                  </a:lnTo>
                  <a:lnTo>
                    <a:pt x="226" y="23"/>
                  </a:lnTo>
                  <a:lnTo>
                    <a:pt x="250" y="34"/>
                  </a:lnTo>
                  <a:lnTo>
                    <a:pt x="262" y="45"/>
                  </a:lnTo>
                  <a:lnTo>
                    <a:pt x="274" y="57"/>
                  </a:lnTo>
                  <a:lnTo>
                    <a:pt x="298" y="45"/>
                  </a:lnTo>
                  <a:lnTo>
                    <a:pt x="357" y="34"/>
                  </a:lnTo>
                  <a:lnTo>
                    <a:pt x="393" y="23"/>
                  </a:lnTo>
                  <a:lnTo>
                    <a:pt x="404" y="23"/>
                  </a:lnTo>
                  <a:lnTo>
                    <a:pt x="404" y="45"/>
                  </a:lnTo>
                  <a:lnTo>
                    <a:pt x="404" y="68"/>
                  </a:lnTo>
                  <a:lnTo>
                    <a:pt x="440" y="91"/>
                  </a:lnTo>
                  <a:lnTo>
                    <a:pt x="452" y="113"/>
                  </a:lnTo>
                  <a:lnTo>
                    <a:pt x="464" y="113"/>
                  </a:lnTo>
                  <a:lnTo>
                    <a:pt x="476" y="125"/>
                  </a:lnTo>
                  <a:lnTo>
                    <a:pt x="464" y="136"/>
                  </a:lnTo>
                  <a:lnTo>
                    <a:pt x="476" y="136"/>
                  </a:lnTo>
                  <a:lnTo>
                    <a:pt x="583" y="182"/>
                  </a:lnTo>
                  <a:lnTo>
                    <a:pt x="607" y="193"/>
                  </a:lnTo>
                  <a:lnTo>
                    <a:pt x="618" y="204"/>
                  </a:lnTo>
                  <a:lnTo>
                    <a:pt x="642" y="216"/>
                  </a:lnTo>
                  <a:lnTo>
                    <a:pt x="642" y="261"/>
                  </a:lnTo>
                  <a:lnTo>
                    <a:pt x="630" y="272"/>
                  </a:lnTo>
                  <a:lnTo>
                    <a:pt x="618" y="272"/>
                  </a:lnTo>
                  <a:lnTo>
                    <a:pt x="583" y="318"/>
                  </a:lnTo>
                  <a:lnTo>
                    <a:pt x="583" y="329"/>
                  </a:lnTo>
                  <a:lnTo>
                    <a:pt x="559" y="352"/>
                  </a:lnTo>
                  <a:lnTo>
                    <a:pt x="559" y="375"/>
                  </a:lnTo>
                  <a:lnTo>
                    <a:pt x="547" y="386"/>
                  </a:lnTo>
                  <a:lnTo>
                    <a:pt x="535" y="386"/>
                  </a:lnTo>
                  <a:lnTo>
                    <a:pt x="535" y="397"/>
                  </a:lnTo>
                  <a:lnTo>
                    <a:pt x="511" y="443"/>
                  </a:lnTo>
                  <a:lnTo>
                    <a:pt x="452" y="477"/>
                  </a:lnTo>
                  <a:lnTo>
                    <a:pt x="452" y="488"/>
                  </a:lnTo>
                  <a:lnTo>
                    <a:pt x="393" y="522"/>
                  </a:lnTo>
                  <a:lnTo>
                    <a:pt x="393" y="545"/>
                  </a:lnTo>
                  <a:lnTo>
                    <a:pt x="393" y="556"/>
                  </a:lnTo>
                  <a:lnTo>
                    <a:pt x="393" y="568"/>
                  </a:lnTo>
                  <a:lnTo>
                    <a:pt x="381" y="590"/>
                  </a:lnTo>
                  <a:lnTo>
                    <a:pt x="369" y="624"/>
                  </a:lnTo>
                  <a:lnTo>
                    <a:pt x="357" y="636"/>
                  </a:lnTo>
                  <a:lnTo>
                    <a:pt x="333" y="636"/>
                  </a:lnTo>
                  <a:lnTo>
                    <a:pt x="321" y="624"/>
                  </a:lnTo>
                  <a:lnTo>
                    <a:pt x="298" y="613"/>
                  </a:lnTo>
                  <a:lnTo>
                    <a:pt x="274" y="624"/>
                  </a:lnTo>
                  <a:lnTo>
                    <a:pt x="250" y="602"/>
                  </a:lnTo>
                  <a:lnTo>
                    <a:pt x="238" y="568"/>
                  </a:lnTo>
                  <a:lnTo>
                    <a:pt x="214" y="488"/>
                  </a:lnTo>
                  <a:lnTo>
                    <a:pt x="191" y="488"/>
                  </a:lnTo>
                  <a:lnTo>
                    <a:pt x="167" y="477"/>
                  </a:lnTo>
                  <a:lnTo>
                    <a:pt x="107" y="477"/>
                  </a:lnTo>
                  <a:lnTo>
                    <a:pt x="48" y="477"/>
                  </a:lnTo>
                  <a:lnTo>
                    <a:pt x="12" y="465"/>
                  </a:lnTo>
                  <a:lnTo>
                    <a:pt x="12" y="409"/>
                  </a:lnTo>
                  <a:lnTo>
                    <a:pt x="24" y="363"/>
                  </a:lnTo>
                  <a:lnTo>
                    <a:pt x="24" y="341"/>
                  </a:lnTo>
                  <a:lnTo>
                    <a:pt x="0" y="284"/>
                  </a:lnTo>
                  <a:lnTo>
                    <a:pt x="12" y="261"/>
                  </a:lnTo>
                  <a:lnTo>
                    <a:pt x="0" y="238"/>
                  </a:lnTo>
                  <a:lnTo>
                    <a:pt x="24" y="182"/>
                  </a:lnTo>
                  <a:lnTo>
                    <a:pt x="36" y="170"/>
                  </a:lnTo>
                  <a:lnTo>
                    <a:pt x="36" y="113"/>
                  </a:lnTo>
                  <a:lnTo>
                    <a:pt x="48" y="91"/>
                  </a:lnTo>
                  <a:lnTo>
                    <a:pt x="24" y="79"/>
                  </a:lnTo>
                  <a:lnTo>
                    <a:pt x="24" y="45"/>
                  </a:lnTo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1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9" name="Group 142"/>
          <p:cNvGrpSpPr>
            <a:grpSpLocks/>
          </p:cNvGrpSpPr>
          <p:nvPr/>
        </p:nvGrpSpPr>
        <p:grpSpPr bwMode="auto">
          <a:xfrm>
            <a:off x="4259929" y="3884378"/>
            <a:ext cx="734047" cy="631588"/>
            <a:chOff x="2613" y="3289"/>
            <a:chExt cx="677" cy="62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80" name="Freeform 143"/>
            <p:cNvSpPr>
              <a:spLocks/>
            </p:cNvSpPr>
            <p:nvPr/>
          </p:nvSpPr>
          <p:spPr bwMode="auto">
            <a:xfrm>
              <a:off x="2613" y="3289"/>
              <a:ext cx="677" cy="624"/>
            </a:xfrm>
            <a:custGeom>
              <a:avLst/>
              <a:gdLst>
                <a:gd name="T0" fmla="*/ 404 w 677"/>
                <a:gd name="T1" fmla="*/ 568 h 624"/>
                <a:gd name="T2" fmla="*/ 428 w 677"/>
                <a:gd name="T3" fmla="*/ 511 h 624"/>
                <a:gd name="T4" fmla="*/ 440 w 677"/>
                <a:gd name="T5" fmla="*/ 477 h 624"/>
                <a:gd name="T6" fmla="*/ 451 w 677"/>
                <a:gd name="T7" fmla="*/ 454 h 624"/>
                <a:gd name="T8" fmla="*/ 451 w 677"/>
                <a:gd name="T9" fmla="*/ 443 h 624"/>
                <a:gd name="T10" fmla="*/ 475 w 677"/>
                <a:gd name="T11" fmla="*/ 431 h 624"/>
                <a:gd name="T12" fmla="*/ 487 w 677"/>
                <a:gd name="T13" fmla="*/ 386 h 624"/>
                <a:gd name="T14" fmla="*/ 511 w 677"/>
                <a:gd name="T15" fmla="*/ 374 h 624"/>
                <a:gd name="T16" fmla="*/ 547 w 677"/>
                <a:gd name="T17" fmla="*/ 306 h 624"/>
                <a:gd name="T18" fmla="*/ 558 w 677"/>
                <a:gd name="T19" fmla="*/ 295 h 624"/>
                <a:gd name="T20" fmla="*/ 594 w 677"/>
                <a:gd name="T21" fmla="*/ 295 h 624"/>
                <a:gd name="T22" fmla="*/ 582 w 677"/>
                <a:gd name="T23" fmla="*/ 340 h 624"/>
                <a:gd name="T24" fmla="*/ 535 w 677"/>
                <a:gd name="T25" fmla="*/ 374 h 624"/>
                <a:gd name="T26" fmla="*/ 499 w 677"/>
                <a:gd name="T27" fmla="*/ 431 h 624"/>
                <a:gd name="T28" fmla="*/ 463 w 677"/>
                <a:gd name="T29" fmla="*/ 443 h 624"/>
                <a:gd name="T30" fmla="*/ 487 w 677"/>
                <a:gd name="T31" fmla="*/ 443 h 624"/>
                <a:gd name="T32" fmla="*/ 594 w 677"/>
                <a:gd name="T33" fmla="*/ 340 h 624"/>
                <a:gd name="T34" fmla="*/ 630 w 677"/>
                <a:gd name="T35" fmla="*/ 261 h 624"/>
                <a:gd name="T36" fmla="*/ 677 w 677"/>
                <a:gd name="T37" fmla="*/ 193 h 624"/>
                <a:gd name="T38" fmla="*/ 642 w 677"/>
                <a:gd name="T39" fmla="*/ 193 h 624"/>
                <a:gd name="T40" fmla="*/ 630 w 677"/>
                <a:gd name="T41" fmla="*/ 204 h 624"/>
                <a:gd name="T42" fmla="*/ 618 w 677"/>
                <a:gd name="T43" fmla="*/ 193 h 624"/>
                <a:gd name="T44" fmla="*/ 642 w 677"/>
                <a:gd name="T45" fmla="*/ 181 h 624"/>
                <a:gd name="T46" fmla="*/ 653 w 677"/>
                <a:gd name="T47" fmla="*/ 159 h 624"/>
                <a:gd name="T48" fmla="*/ 653 w 677"/>
                <a:gd name="T49" fmla="*/ 125 h 624"/>
                <a:gd name="T50" fmla="*/ 594 w 677"/>
                <a:gd name="T51" fmla="*/ 113 h 624"/>
                <a:gd name="T52" fmla="*/ 558 w 677"/>
                <a:gd name="T53" fmla="*/ 79 h 624"/>
                <a:gd name="T54" fmla="*/ 535 w 677"/>
                <a:gd name="T55" fmla="*/ 45 h 624"/>
                <a:gd name="T56" fmla="*/ 487 w 677"/>
                <a:gd name="T57" fmla="*/ 45 h 624"/>
                <a:gd name="T58" fmla="*/ 475 w 677"/>
                <a:gd name="T59" fmla="*/ 22 h 624"/>
                <a:gd name="T60" fmla="*/ 416 w 677"/>
                <a:gd name="T61" fmla="*/ 11 h 624"/>
                <a:gd name="T62" fmla="*/ 380 w 677"/>
                <a:gd name="T63" fmla="*/ 0 h 624"/>
                <a:gd name="T64" fmla="*/ 368 w 677"/>
                <a:gd name="T65" fmla="*/ 11 h 624"/>
                <a:gd name="T66" fmla="*/ 356 w 677"/>
                <a:gd name="T67" fmla="*/ 0 h 624"/>
                <a:gd name="T68" fmla="*/ 309 w 677"/>
                <a:gd name="T69" fmla="*/ 11 h 624"/>
                <a:gd name="T70" fmla="*/ 285 w 677"/>
                <a:gd name="T71" fmla="*/ 11 h 624"/>
                <a:gd name="T72" fmla="*/ 238 w 677"/>
                <a:gd name="T73" fmla="*/ 34 h 624"/>
                <a:gd name="T74" fmla="*/ 190 w 677"/>
                <a:gd name="T75" fmla="*/ 68 h 624"/>
                <a:gd name="T76" fmla="*/ 142 w 677"/>
                <a:gd name="T77" fmla="*/ 102 h 624"/>
                <a:gd name="T78" fmla="*/ 131 w 677"/>
                <a:gd name="T79" fmla="*/ 147 h 624"/>
                <a:gd name="T80" fmla="*/ 95 w 677"/>
                <a:gd name="T81" fmla="*/ 181 h 624"/>
                <a:gd name="T82" fmla="*/ 59 w 677"/>
                <a:gd name="T83" fmla="*/ 215 h 624"/>
                <a:gd name="T84" fmla="*/ 24 w 677"/>
                <a:gd name="T85" fmla="*/ 272 h 624"/>
                <a:gd name="T86" fmla="*/ 12 w 677"/>
                <a:gd name="T87" fmla="*/ 306 h 624"/>
                <a:gd name="T88" fmla="*/ 59 w 677"/>
                <a:gd name="T89" fmla="*/ 295 h 624"/>
                <a:gd name="T90" fmla="*/ 131 w 677"/>
                <a:gd name="T91" fmla="*/ 352 h 624"/>
                <a:gd name="T92" fmla="*/ 142 w 677"/>
                <a:gd name="T93" fmla="*/ 374 h 624"/>
                <a:gd name="T94" fmla="*/ 178 w 677"/>
                <a:gd name="T95" fmla="*/ 363 h 624"/>
                <a:gd name="T96" fmla="*/ 214 w 677"/>
                <a:gd name="T97" fmla="*/ 397 h 624"/>
                <a:gd name="T98" fmla="*/ 261 w 677"/>
                <a:gd name="T99" fmla="*/ 431 h 624"/>
                <a:gd name="T100" fmla="*/ 297 w 677"/>
                <a:gd name="T101" fmla="*/ 454 h 624"/>
                <a:gd name="T102" fmla="*/ 356 w 677"/>
                <a:gd name="T103" fmla="*/ 522 h 624"/>
                <a:gd name="T104" fmla="*/ 333 w 677"/>
                <a:gd name="T105" fmla="*/ 568 h 6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77"/>
                <a:gd name="T160" fmla="*/ 0 h 624"/>
                <a:gd name="T161" fmla="*/ 677 w 677"/>
                <a:gd name="T162" fmla="*/ 624 h 62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77" h="624">
                  <a:moveTo>
                    <a:pt x="344" y="624"/>
                  </a:moveTo>
                  <a:lnTo>
                    <a:pt x="404" y="568"/>
                  </a:lnTo>
                  <a:lnTo>
                    <a:pt x="416" y="545"/>
                  </a:lnTo>
                  <a:lnTo>
                    <a:pt x="428" y="511"/>
                  </a:lnTo>
                  <a:lnTo>
                    <a:pt x="440" y="477"/>
                  </a:lnTo>
                  <a:lnTo>
                    <a:pt x="440" y="465"/>
                  </a:lnTo>
                  <a:lnTo>
                    <a:pt x="451" y="454"/>
                  </a:lnTo>
                  <a:lnTo>
                    <a:pt x="451" y="443"/>
                  </a:lnTo>
                  <a:lnTo>
                    <a:pt x="463" y="431"/>
                  </a:lnTo>
                  <a:lnTo>
                    <a:pt x="475" y="431"/>
                  </a:lnTo>
                  <a:lnTo>
                    <a:pt x="475" y="409"/>
                  </a:lnTo>
                  <a:lnTo>
                    <a:pt x="487" y="386"/>
                  </a:lnTo>
                  <a:lnTo>
                    <a:pt x="499" y="386"/>
                  </a:lnTo>
                  <a:lnTo>
                    <a:pt x="511" y="374"/>
                  </a:lnTo>
                  <a:lnTo>
                    <a:pt x="535" y="306"/>
                  </a:lnTo>
                  <a:lnTo>
                    <a:pt x="547" y="306"/>
                  </a:lnTo>
                  <a:lnTo>
                    <a:pt x="558" y="295"/>
                  </a:lnTo>
                  <a:lnTo>
                    <a:pt x="582" y="284"/>
                  </a:lnTo>
                  <a:lnTo>
                    <a:pt x="594" y="295"/>
                  </a:lnTo>
                  <a:lnTo>
                    <a:pt x="582" y="318"/>
                  </a:lnTo>
                  <a:lnTo>
                    <a:pt x="582" y="340"/>
                  </a:lnTo>
                  <a:lnTo>
                    <a:pt x="547" y="363"/>
                  </a:lnTo>
                  <a:lnTo>
                    <a:pt x="535" y="374"/>
                  </a:lnTo>
                  <a:lnTo>
                    <a:pt x="535" y="397"/>
                  </a:lnTo>
                  <a:lnTo>
                    <a:pt x="499" y="431"/>
                  </a:lnTo>
                  <a:lnTo>
                    <a:pt x="487" y="443"/>
                  </a:lnTo>
                  <a:lnTo>
                    <a:pt x="463" y="443"/>
                  </a:lnTo>
                  <a:lnTo>
                    <a:pt x="451" y="477"/>
                  </a:lnTo>
                  <a:lnTo>
                    <a:pt x="487" y="443"/>
                  </a:lnTo>
                  <a:lnTo>
                    <a:pt x="547" y="409"/>
                  </a:lnTo>
                  <a:lnTo>
                    <a:pt x="594" y="340"/>
                  </a:lnTo>
                  <a:lnTo>
                    <a:pt x="618" y="306"/>
                  </a:lnTo>
                  <a:lnTo>
                    <a:pt x="630" y="261"/>
                  </a:lnTo>
                  <a:lnTo>
                    <a:pt x="653" y="227"/>
                  </a:lnTo>
                  <a:lnTo>
                    <a:pt x="677" y="193"/>
                  </a:lnTo>
                  <a:lnTo>
                    <a:pt x="653" y="204"/>
                  </a:lnTo>
                  <a:lnTo>
                    <a:pt x="642" y="193"/>
                  </a:lnTo>
                  <a:lnTo>
                    <a:pt x="630" y="204"/>
                  </a:lnTo>
                  <a:lnTo>
                    <a:pt x="618" y="193"/>
                  </a:lnTo>
                  <a:lnTo>
                    <a:pt x="630" y="193"/>
                  </a:lnTo>
                  <a:lnTo>
                    <a:pt x="642" y="181"/>
                  </a:lnTo>
                  <a:lnTo>
                    <a:pt x="642" y="170"/>
                  </a:lnTo>
                  <a:lnTo>
                    <a:pt x="653" y="159"/>
                  </a:lnTo>
                  <a:lnTo>
                    <a:pt x="665" y="136"/>
                  </a:lnTo>
                  <a:lnTo>
                    <a:pt x="653" y="125"/>
                  </a:lnTo>
                  <a:lnTo>
                    <a:pt x="630" y="125"/>
                  </a:lnTo>
                  <a:lnTo>
                    <a:pt x="594" y="113"/>
                  </a:lnTo>
                  <a:lnTo>
                    <a:pt x="558" y="91"/>
                  </a:lnTo>
                  <a:lnTo>
                    <a:pt x="558" y="79"/>
                  </a:lnTo>
                  <a:lnTo>
                    <a:pt x="535" y="56"/>
                  </a:lnTo>
                  <a:lnTo>
                    <a:pt x="535" y="45"/>
                  </a:lnTo>
                  <a:lnTo>
                    <a:pt x="499" y="34"/>
                  </a:lnTo>
                  <a:lnTo>
                    <a:pt x="487" y="45"/>
                  </a:lnTo>
                  <a:lnTo>
                    <a:pt x="487" y="34"/>
                  </a:lnTo>
                  <a:lnTo>
                    <a:pt x="475" y="22"/>
                  </a:lnTo>
                  <a:lnTo>
                    <a:pt x="440" y="11"/>
                  </a:lnTo>
                  <a:lnTo>
                    <a:pt x="416" y="11"/>
                  </a:lnTo>
                  <a:lnTo>
                    <a:pt x="380" y="11"/>
                  </a:lnTo>
                  <a:lnTo>
                    <a:pt x="380" y="0"/>
                  </a:lnTo>
                  <a:lnTo>
                    <a:pt x="368" y="11"/>
                  </a:lnTo>
                  <a:lnTo>
                    <a:pt x="356" y="0"/>
                  </a:lnTo>
                  <a:lnTo>
                    <a:pt x="344" y="11"/>
                  </a:lnTo>
                  <a:lnTo>
                    <a:pt x="309" y="11"/>
                  </a:lnTo>
                  <a:lnTo>
                    <a:pt x="297" y="11"/>
                  </a:lnTo>
                  <a:lnTo>
                    <a:pt x="285" y="11"/>
                  </a:lnTo>
                  <a:lnTo>
                    <a:pt x="261" y="22"/>
                  </a:lnTo>
                  <a:lnTo>
                    <a:pt x="238" y="34"/>
                  </a:lnTo>
                  <a:lnTo>
                    <a:pt x="214" y="56"/>
                  </a:lnTo>
                  <a:lnTo>
                    <a:pt x="190" y="68"/>
                  </a:lnTo>
                  <a:lnTo>
                    <a:pt x="166" y="91"/>
                  </a:lnTo>
                  <a:lnTo>
                    <a:pt x="142" y="102"/>
                  </a:lnTo>
                  <a:lnTo>
                    <a:pt x="142" y="125"/>
                  </a:lnTo>
                  <a:lnTo>
                    <a:pt x="131" y="147"/>
                  </a:lnTo>
                  <a:lnTo>
                    <a:pt x="107" y="170"/>
                  </a:lnTo>
                  <a:lnTo>
                    <a:pt x="95" y="181"/>
                  </a:lnTo>
                  <a:lnTo>
                    <a:pt x="83" y="204"/>
                  </a:lnTo>
                  <a:lnTo>
                    <a:pt x="59" y="215"/>
                  </a:lnTo>
                  <a:lnTo>
                    <a:pt x="47" y="238"/>
                  </a:lnTo>
                  <a:lnTo>
                    <a:pt x="24" y="272"/>
                  </a:lnTo>
                  <a:lnTo>
                    <a:pt x="0" y="295"/>
                  </a:lnTo>
                  <a:lnTo>
                    <a:pt x="12" y="306"/>
                  </a:lnTo>
                  <a:lnTo>
                    <a:pt x="35" y="306"/>
                  </a:lnTo>
                  <a:lnTo>
                    <a:pt x="59" y="295"/>
                  </a:lnTo>
                  <a:lnTo>
                    <a:pt x="71" y="306"/>
                  </a:lnTo>
                  <a:lnTo>
                    <a:pt x="131" y="352"/>
                  </a:lnTo>
                  <a:lnTo>
                    <a:pt x="131" y="363"/>
                  </a:lnTo>
                  <a:lnTo>
                    <a:pt x="142" y="374"/>
                  </a:lnTo>
                  <a:lnTo>
                    <a:pt x="154" y="363"/>
                  </a:lnTo>
                  <a:lnTo>
                    <a:pt x="178" y="363"/>
                  </a:lnTo>
                  <a:lnTo>
                    <a:pt x="190" y="374"/>
                  </a:lnTo>
                  <a:lnTo>
                    <a:pt x="214" y="397"/>
                  </a:lnTo>
                  <a:lnTo>
                    <a:pt x="238" y="397"/>
                  </a:lnTo>
                  <a:lnTo>
                    <a:pt x="261" y="431"/>
                  </a:lnTo>
                  <a:lnTo>
                    <a:pt x="273" y="443"/>
                  </a:lnTo>
                  <a:lnTo>
                    <a:pt x="297" y="454"/>
                  </a:lnTo>
                  <a:lnTo>
                    <a:pt x="344" y="499"/>
                  </a:lnTo>
                  <a:lnTo>
                    <a:pt x="356" y="522"/>
                  </a:lnTo>
                  <a:lnTo>
                    <a:pt x="333" y="545"/>
                  </a:lnTo>
                  <a:lnTo>
                    <a:pt x="333" y="568"/>
                  </a:lnTo>
                  <a:lnTo>
                    <a:pt x="344" y="624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1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Freeform 144"/>
            <p:cNvSpPr>
              <a:spLocks/>
            </p:cNvSpPr>
            <p:nvPr/>
          </p:nvSpPr>
          <p:spPr bwMode="auto">
            <a:xfrm>
              <a:off x="2613" y="3289"/>
              <a:ext cx="677" cy="624"/>
            </a:xfrm>
            <a:custGeom>
              <a:avLst/>
              <a:gdLst>
                <a:gd name="T0" fmla="*/ 404 w 677"/>
                <a:gd name="T1" fmla="*/ 568 h 624"/>
                <a:gd name="T2" fmla="*/ 428 w 677"/>
                <a:gd name="T3" fmla="*/ 511 h 624"/>
                <a:gd name="T4" fmla="*/ 440 w 677"/>
                <a:gd name="T5" fmla="*/ 477 h 624"/>
                <a:gd name="T6" fmla="*/ 451 w 677"/>
                <a:gd name="T7" fmla="*/ 454 h 624"/>
                <a:gd name="T8" fmla="*/ 451 w 677"/>
                <a:gd name="T9" fmla="*/ 443 h 624"/>
                <a:gd name="T10" fmla="*/ 475 w 677"/>
                <a:gd name="T11" fmla="*/ 431 h 624"/>
                <a:gd name="T12" fmla="*/ 487 w 677"/>
                <a:gd name="T13" fmla="*/ 386 h 624"/>
                <a:gd name="T14" fmla="*/ 511 w 677"/>
                <a:gd name="T15" fmla="*/ 374 h 624"/>
                <a:gd name="T16" fmla="*/ 547 w 677"/>
                <a:gd name="T17" fmla="*/ 306 h 624"/>
                <a:gd name="T18" fmla="*/ 558 w 677"/>
                <a:gd name="T19" fmla="*/ 295 h 624"/>
                <a:gd name="T20" fmla="*/ 594 w 677"/>
                <a:gd name="T21" fmla="*/ 295 h 624"/>
                <a:gd name="T22" fmla="*/ 582 w 677"/>
                <a:gd name="T23" fmla="*/ 340 h 624"/>
                <a:gd name="T24" fmla="*/ 535 w 677"/>
                <a:gd name="T25" fmla="*/ 374 h 624"/>
                <a:gd name="T26" fmla="*/ 499 w 677"/>
                <a:gd name="T27" fmla="*/ 431 h 624"/>
                <a:gd name="T28" fmla="*/ 463 w 677"/>
                <a:gd name="T29" fmla="*/ 443 h 624"/>
                <a:gd name="T30" fmla="*/ 487 w 677"/>
                <a:gd name="T31" fmla="*/ 443 h 624"/>
                <a:gd name="T32" fmla="*/ 594 w 677"/>
                <a:gd name="T33" fmla="*/ 340 h 624"/>
                <a:gd name="T34" fmla="*/ 630 w 677"/>
                <a:gd name="T35" fmla="*/ 261 h 624"/>
                <a:gd name="T36" fmla="*/ 677 w 677"/>
                <a:gd name="T37" fmla="*/ 193 h 624"/>
                <a:gd name="T38" fmla="*/ 642 w 677"/>
                <a:gd name="T39" fmla="*/ 193 h 624"/>
                <a:gd name="T40" fmla="*/ 630 w 677"/>
                <a:gd name="T41" fmla="*/ 204 h 624"/>
                <a:gd name="T42" fmla="*/ 618 w 677"/>
                <a:gd name="T43" fmla="*/ 193 h 624"/>
                <a:gd name="T44" fmla="*/ 642 w 677"/>
                <a:gd name="T45" fmla="*/ 181 h 624"/>
                <a:gd name="T46" fmla="*/ 653 w 677"/>
                <a:gd name="T47" fmla="*/ 159 h 624"/>
                <a:gd name="T48" fmla="*/ 653 w 677"/>
                <a:gd name="T49" fmla="*/ 125 h 624"/>
                <a:gd name="T50" fmla="*/ 594 w 677"/>
                <a:gd name="T51" fmla="*/ 113 h 624"/>
                <a:gd name="T52" fmla="*/ 558 w 677"/>
                <a:gd name="T53" fmla="*/ 79 h 624"/>
                <a:gd name="T54" fmla="*/ 535 w 677"/>
                <a:gd name="T55" fmla="*/ 45 h 624"/>
                <a:gd name="T56" fmla="*/ 487 w 677"/>
                <a:gd name="T57" fmla="*/ 45 h 624"/>
                <a:gd name="T58" fmla="*/ 475 w 677"/>
                <a:gd name="T59" fmla="*/ 22 h 624"/>
                <a:gd name="T60" fmla="*/ 416 w 677"/>
                <a:gd name="T61" fmla="*/ 11 h 624"/>
                <a:gd name="T62" fmla="*/ 380 w 677"/>
                <a:gd name="T63" fmla="*/ 0 h 624"/>
                <a:gd name="T64" fmla="*/ 368 w 677"/>
                <a:gd name="T65" fmla="*/ 11 h 624"/>
                <a:gd name="T66" fmla="*/ 356 w 677"/>
                <a:gd name="T67" fmla="*/ 0 h 624"/>
                <a:gd name="T68" fmla="*/ 309 w 677"/>
                <a:gd name="T69" fmla="*/ 11 h 624"/>
                <a:gd name="T70" fmla="*/ 285 w 677"/>
                <a:gd name="T71" fmla="*/ 11 h 624"/>
                <a:gd name="T72" fmla="*/ 238 w 677"/>
                <a:gd name="T73" fmla="*/ 34 h 624"/>
                <a:gd name="T74" fmla="*/ 190 w 677"/>
                <a:gd name="T75" fmla="*/ 68 h 624"/>
                <a:gd name="T76" fmla="*/ 142 w 677"/>
                <a:gd name="T77" fmla="*/ 102 h 624"/>
                <a:gd name="T78" fmla="*/ 131 w 677"/>
                <a:gd name="T79" fmla="*/ 147 h 624"/>
                <a:gd name="T80" fmla="*/ 95 w 677"/>
                <a:gd name="T81" fmla="*/ 181 h 624"/>
                <a:gd name="T82" fmla="*/ 59 w 677"/>
                <a:gd name="T83" fmla="*/ 215 h 624"/>
                <a:gd name="T84" fmla="*/ 24 w 677"/>
                <a:gd name="T85" fmla="*/ 272 h 624"/>
                <a:gd name="T86" fmla="*/ 12 w 677"/>
                <a:gd name="T87" fmla="*/ 306 h 624"/>
                <a:gd name="T88" fmla="*/ 59 w 677"/>
                <a:gd name="T89" fmla="*/ 295 h 624"/>
                <a:gd name="T90" fmla="*/ 131 w 677"/>
                <a:gd name="T91" fmla="*/ 352 h 624"/>
                <a:gd name="T92" fmla="*/ 142 w 677"/>
                <a:gd name="T93" fmla="*/ 374 h 624"/>
                <a:gd name="T94" fmla="*/ 178 w 677"/>
                <a:gd name="T95" fmla="*/ 363 h 624"/>
                <a:gd name="T96" fmla="*/ 214 w 677"/>
                <a:gd name="T97" fmla="*/ 397 h 624"/>
                <a:gd name="T98" fmla="*/ 261 w 677"/>
                <a:gd name="T99" fmla="*/ 431 h 624"/>
                <a:gd name="T100" fmla="*/ 297 w 677"/>
                <a:gd name="T101" fmla="*/ 454 h 624"/>
                <a:gd name="T102" fmla="*/ 356 w 677"/>
                <a:gd name="T103" fmla="*/ 522 h 624"/>
                <a:gd name="T104" fmla="*/ 333 w 677"/>
                <a:gd name="T105" fmla="*/ 568 h 6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77"/>
                <a:gd name="T160" fmla="*/ 0 h 624"/>
                <a:gd name="T161" fmla="*/ 677 w 677"/>
                <a:gd name="T162" fmla="*/ 624 h 62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77" h="624">
                  <a:moveTo>
                    <a:pt x="344" y="624"/>
                  </a:moveTo>
                  <a:lnTo>
                    <a:pt x="404" y="568"/>
                  </a:lnTo>
                  <a:lnTo>
                    <a:pt x="416" y="545"/>
                  </a:lnTo>
                  <a:lnTo>
                    <a:pt x="428" y="511"/>
                  </a:lnTo>
                  <a:lnTo>
                    <a:pt x="440" y="477"/>
                  </a:lnTo>
                  <a:lnTo>
                    <a:pt x="440" y="465"/>
                  </a:lnTo>
                  <a:lnTo>
                    <a:pt x="451" y="454"/>
                  </a:lnTo>
                  <a:lnTo>
                    <a:pt x="451" y="443"/>
                  </a:lnTo>
                  <a:lnTo>
                    <a:pt x="463" y="431"/>
                  </a:lnTo>
                  <a:lnTo>
                    <a:pt x="475" y="431"/>
                  </a:lnTo>
                  <a:lnTo>
                    <a:pt x="475" y="409"/>
                  </a:lnTo>
                  <a:lnTo>
                    <a:pt x="487" y="386"/>
                  </a:lnTo>
                  <a:lnTo>
                    <a:pt x="499" y="386"/>
                  </a:lnTo>
                  <a:lnTo>
                    <a:pt x="511" y="374"/>
                  </a:lnTo>
                  <a:lnTo>
                    <a:pt x="535" y="306"/>
                  </a:lnTo>
                  <a:lnTo>
                    <a:pt x="547" y="306"/>
                  </a:lnTo>
                  <a:lnTo>
                    <a:pt x="558" y="295"/>
                  </a:lnTo>
                  <a:lnTo>
                    <a:pt x="582" y="284"/>
                  </a:lnTo>
                  <a:lnTo>
                    <a:pt x="594" y="295"/>
                  </a:lnTo>
                  <a:lnTo>
                    <a:pt x="582" y="318"/>
                  </a:lnTo>
                  <a:lnTo>
                    <a:pt x="582" y="340"/>
                  </a:lnTo>
                  <a:lnTo>
                    <a:pt x="547" y="363"/>
                  </a:lnTo>
                  <a:lnTo>
                    <a:pt x="535" y="374"/>
                  </a:lnTo>
                  <a:lnTo>
                    <a:pt x="535" y="397"/>
                  </a:lnTo>
                  <a:lnTo>
                    <a:pt x="499" y="431"/>
                  </a:lnTo>
                  <a:lnTo>
                    <a:pt x="487" y="443"/>
                  </a:lnTo>
                  <a:lnTo>
                    <a:pt x="463" y="443"/>
                  </a:lnTo>
                  <a:lnTo>
                    <a:pt x="451" y="477"/>
                  </a:lnTo>
                  <a:lnTo>
                    <a:pt x="487" y="443"/>
                  </a:lnTo>
                  <a:lnTo>
                    <a:pt x="547" y="409"/>
                  </a:lnTo>
                  <a:lnTo>
                    <a:pt x="594" y="340"/>
                  </a:lnTo>
                  <a:lnTo>
                    <a:pt x="618" y="306"/>
                  </a:lnTo>
                  <a:lnTo>
                    <a:pt x="630" y="261"/>
                  </a:lnTo>
                  <a:lnTo>
                    <a:pt x="653" y="227"/>
                  </a:lnTo>
                  <a:lnTo>
                    <a:pt x="677" y="193"/>
                  </a:lnTo>
                  <a:lnTo>
                    <a:pt x="653" y="204"/>
                  </a:lnTo>
                  <a:lnTo>
                    <a:pt x="642" y="193"/>
                  </a:lnTo>
                  <a:lnTo>
                    <a:pt x="630" y="204"/>
                  </a:lnTo>
                  <a:lnTo>
                    <a:pt x="618" y="193"/>
                  </a:lnTo>
                  <a:lnTo>
                    <a:pt x="630" y="193"/>
                  </a:lnTo>
                  <a:lnTo>
                    <a:pt x="642" y="181"/>
                  </a:lnTo>
                  <a:lnTo>
                    <a:pt x="642" y="170"/>
                  </a:lnTo>
                  <a:lnTo>
                    <a:pt x="653" y="159"/>
                  </a:lnTo>
                  <a:lnTo>
                    <a:pt x="665" y="136"/>
                  </a:lnTo>
                  <a:lnTo>
                    <a:pt x="653" y="125"/>
                  </a:lnTo>
                  <a:lnTo>
                    <a:pt x="630" y="125"/>
                  </a:lnTo>
                  <a:lnTo>
                    <a:pt x="594" y="113"/>
                  </a:lnTo>
                  <a:lnTo>
                    <a:pt x="558" y="91"/>
                  </a:lnTo>
                  <a:lnTo>
                    <a:pt x="558" y="79"/>
                  </a:lnTo>
                  <a:lnTo>
                    <a:pt x="535" y="56"/>
                  </a:lnTo>
                  <a:lnTo>
                    <a:pt x="535" y="45"/>
                  </a:lnTo>
                  <a:lnTo>
                    <a:pt x="499" y="34"/>
                  </a:lnTo>
                  <a:lnTo>
                    <a:pt x="487" y="45"/>
                  </a:lnTo>
                  <a:lnTo>
                    <a:pt x="487" y="34"/>
                  </a:lnTo>
                  <a:lnTo>
                    <a:pt x="475" y="22"/>
                  </a:lnTo>
                  <a:lnTo>
                    <a:pt x="440" y="11"/>
                  </a:lnTo>
                  <a:lnTo>
                    <a:pt x="416" y="11"/>
                  </a:lnTo>
                  <a:lnTo>
                    <a:pt x="380" y="11"/>
                  </a:lnTo>
                  <a:lnTo>
                    <a:pt x="380" y="0"/>
                  </a:lnTo>
                  <a:lnTo>
                    <a:pt x="368" y="11"/>
                  </a:lnTo>
                  <a:lnTo>
                    <a:pt x="356" y="0"/>
                  </a:lnTo>
                  <a:lnTo>
                    <a:pt x="344" y="11"/>
                  </a:lnTo>
                  <a:lnTo>
                    <a:pt x="309" y="11"/>
                  </a:lnTo>
                  <a:lnTo>
                    <a:pt x="297" y="11"/>
                  </a:lnTo>
                  <a:lnTo>
                    <a:pt x="285" y="11"/>
                  </a:lnTo>
                  <a:lnTo>
                    <a:pt x="261" y="22"/>
                  </a:lnTo>
                  <a:lnTo>
                    <a:pt x="238" y="34"/>
                  </a:lnTo>
                  <a:lnTo>
                    <a:pt x="214" y="56"/>
                  </a:lnTo>
                  <a:lnTo>
                    <a:pt x="190" y="68"/>
                  </a:lnTo>
                  <a:lnTo>
                    <a:pt x="166" y="91"/>
                  </a:lnTo>
                  <a:lnTo>
                    <a:pt x="142" y="102"/>
                  </a:lnTo>
                  <a:lnTo>
                    <a:pt x="142" y="125"/>
                  </a:lnTo>
                  <a:lnTo>
                    <a:pt x="131" y="147"/>
                  </a:lnTo>
                  <a:lnTo>
                    <a:pt x="107" y="170"/>
                  </a:lnTo>
                  <a:lnTo>
                    <a:pt x="95" y="181"/>
                  </a:lnTo>
                  <a:lnTo>
                    <a:pt x="83" y="204"/>
                  </a:lnTo>
                  <a:lnTo>
                    <a:pt x="59" y="215"/>
                  </a:lnTo>
                  <a:lnTo>
                    <a:pt x="47" y="238"/>
                  </a:lnTo>
                  <a:lnTo>
                    <a:pt x="24" y="272"/>
                  </a:lnTo>
                  <a:lnTo>
                    <a:pt x="0" y="295"/>
                  </a:lnTo>
                  <a:lnTo>
                    <a:pt x="12" y="306"/>
                  </a:lnTo>
                  <a:lnTo>
                    <a:pt x="35" y="306"/>
                  </a:lnTo>
                  <a:lnTo>
                    <a:pt x="59" y="295"/>
                  </a:lnTo>
                  <a:lnTo>
                    <a:pt x="71" y="306"/>
                  </a:lnTo>
                  <a:lnTo>
                    <a:pt x="131" y="352"/>
                  </a:lnTo>
                  <a:lnTo>
                    <a:pt x="131" y="363"/>
                  </a:lnTo>
                  <a:lnTo>
                    <a:pt x="142" y="374"/>
                  </a:lnTo>
                  <a:lnTo>
                    <a:pt x="154" y="363"/>
                  </a:lnTo>
                  <a:lnTo>
                    <a:pt x="178" y="363"/>
                  </a:lnTo>
                  <a:lnTo>
                    <a:pt x="190" y="374"/>
                  </a:lnTo>
                  <a:lnTo>
                    <a:pt x="214" y="397"/>
                  </a:lnTo>
                  <a:lnTo>
                    <a:pt x="238" y="397"/>
                  </a:lnTo>
                  <a:lnTo>
                    <a:pt x="261" y="431"/>
                  </a:lnTo>
                  <a:lnTo>
                    <a:pt x="273" y="443"/>
                  </a:lnTo>
                  <a:lnTo>
                    <a:pt x="297" y="454"/>
                  </a:lnTo>
                  <a:lnTo>
                    <a:pt x="344" y="499"/>
                  </a:lnTo>
                  <a:lnTo>
                    <a:pt x="356" y="522"/>
                  </a:lnTo>
                  <a:lnTo>
                    <a:pt x="333" y="545"/>
                  </a:lnTo>
                  <a:lnTo>
                    <a:pt x="333" y="568"/>
                  </a:lnTo>
                  <a:lnTo>
                    <a:pt x="344" y="624"/>
                  </a:lnTo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1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0" name="Group 145"/>
          <p:cNvGrpSpPr>
            <a:grpSpLocks/>
          </p:cNvGrpSpPr>
          <p:nvPr/>
        </p:nvGrpSpPr>
        <p:grpSpPr bwMode="auto">
          <a:xfrm>
            <a:off x="4517727" y="3457629"/>
            <a:ext cx="643139" cy="392609"/>
            <a:chOff x="2851" y="2868"/>
            <a:chExt cx="594" cy="38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78" name="Freeform 146"/>
            <p:cNvSpPr>
              <a:spLocks/>
            </p:cNvSpPr>
            <p:nvPr/>
          </p:nvSpPr>
          <p:spPr bwMode="auto">
            <a:xfrm>
              <a:off x="2851" y="2868"/>
              <a:ext cx="594" cy="387"/>
            </a:xfrm>
            <a:custGeom>
              <a:avLst/>
              <a:gdLst>
                <a:gd name="T0" fmla="*/ 534 w 594"/>
                <a:gd name="T1" fmla="*/ 296 h 387"/>
                <a:gd name="T2" fmla="*/ 522 w 594"/>
                <a:gd name="T3" fmla="*/ 284 h 387"/>
                <a:gd name="T4" fmla="*/ 534 w 594"/>
                <a:gd name="T5" fmla="*/ 284 h 387"/>
                <a:gd name="T6" fmla="*/ 534 w 594"/>
                <a:gd name="T7" fmla="*/ 273 h 387"/>
                <a:gd name="T8" fmla="*/ 546 w 594"/>
                <a:gd name="T9" fmla="*/ 273 h 387"/>
                <a:gd name="T10" fmla="*/ 546 w 594"/>
                <a:gd name="T11" fmla="*/ 284 h 387"/>
                <a:gd name="T12" fmla="*/ 594 w 594"/>
                <a:gd name="T13" fmla="*/ 250 h 387"/>
                <a:gd name="T14" fmla="*/ 546 w 594"/>
                <a:gd name="T15" fmla="*/ 239 h 387"/>
                <a:gd name="T16" fmla="*/ 511 w 594"/>
                <a:gd name="T17" fmla="*/ 239 h 387"/>
                <a:gd name="T18" fmla="*/ 522 w 594"/>
                <a:gd name="T19" fmla="*/ 216 h 387"/>
                <a:gd name="T20" fmla="*/ 487 w 594"/>
                <a:gd name="T21" fmla="*/ 205 h 387"/>
                <a:gd name="T22" fmla="*/ 463 w 594"/>
                <a:gd name="T23" fmla="*/ 205 h 387"/>
                <a:gd name="T24" fmla="*/ 463 w 594"/>
                <a:gd name="T25" fmla="*/ 182 h 387"/>
                <a:gd name="T26" fmla="*/ 463 w 594"/>
                <a:gd name="T27" fmla="*/ 171 h 387"/>
                <a:gd name="T28" fmla="*/ 439 w 594"/>
                <a:gd name="T29" fmla="*/ 137 h 387"/>
                <a:gd name="T30" fmla="*/ 404 w 594"/>
                <a:gd name="T31" fmla="*/ 46 h 387"/>
                <a:gd name="T32" fmla="*/ 320 w 594"/>
                <a:gd name="T33" fmla="*/ 35 h 387"/>
                <a:gd name="T34" fmla="*/ 273 w 594"/>
                <a:gd name="T35" fmla="*/ 12 h 387"/>
                <a:gd name="T36" fmla="*/ 213 w 594"/>
                <a:gd name="T37" fmla="*/ 0 h 387"/>
                <a:gd name="T38" fmla="*/ 202 w 594"/>
                <a:gd name="T39" fmla="*/ 12 h 387"/>
                <a:gd name="T40" fmla="*/ 142 w 594"/>
                <a:gd name="T41" fmla="*/ 0 h 387"/>
                <a:gd name="T42" fmla="*/ 83 w 594"/>
                <a:gd name="T43" fmla="*/ 46 h 387"/>
                <a:gd name="T44" fmla="*/ 71 w 594"/>
                <a:gd name="T45" fmla="*/ 80 h 387"/>
                <a:gd name="T46" fmla="*/ 59 w 594"/>
                <a:gd name="T47" fmla="*/ 103 h 387"/>
                <a:gd name="T48" fmla="*/ 23 w 594"/>
                <a:gd name="T49" fmla="*/ 159 h 387"/>
                <a:gd name="T50" fmla="*/ 23 w 594"/>
                <a:gd name="T51" fmla="*/ 171 h 387"/>
                <a:gd name="T52" fmla="*/ 11 w 594"/>
                <a:gd name="T53" fmla="*/ 171 h 387"/>
                <a:gd name="T54" fmla="*/ 11 w 594"/>
                <a:gd name="T55" fmla="*/ 182 h 387"/>
                <a:gd name="T56" fmla="*/ 11 w 594"/>
                <a:gd name="T57" fmla="*/ 194 h 387"/>
                <a:gd name="T58" fmla="*/ 11 w 594"/>
                <a:gd name="T59" fmla="*/ 228 h 387"/>
                <a:gd name="T60" fmla="*/ 0 w 594"/>
                <a:gd name="T61" fmla="*/ 273 h 387"/>
                <a:gd name="T62" fmla="*/ 11 w 594"/>
                <a:gd name="T63" fmla="*/ 296 h 387"/>
                <a:gd name="T64" fmla="*/ 23 w 594"/>
                <a:gd name="T65" fmla="*/ 284 h 387"/>
                <a:gd name="T66" fmla="*/ 71 w 594"/>
                <a:gd name="T67" fmla="*/ 296 h 387"/>
                <a:gd name="T68" fmla="*/ 71 w 594"/>
                <a:gd name="T69" fmla="*/ 318 h 387"/>
                <a:gd name="T70" fmla="*/ 95 w 594"/>
                <a:gd name="T71" fmla="*/ 353 h 387"/>
                <a:gd name="T72" fmla="*/ 118 w 594"/>
                <a:gd name="T73" fmla="*/ 341 h 387"/>
                <a:gd name="T74" fmla="*/ 166 w 594"/>
                <a:gd name="T75" fmla="*/ 353 h 387"/>
                <a:gd name="T76" fmla="*/ 202 w 594"/>
                <a:gd name="T77" fmla="*/ 364 h 387"/>
                <a:gd name="T78" fmla="*/ 273 w 594"/>
                <a:gd name="T79" fmla="*/ 375 h 387"/>
                <a:gd name="T80" fmla="*/ 297 w 594"/>
                <a:gd name="T81" fmla="*/ 375 h 387"/>
                <a:gd name="T82" fmla="*/ 297 w 594"/>
                <a:gd name="T83" fmla="*/ 341 h 387"/>
                <a:gd name="T84" fmla="*/ 332 w 594"/>
                <a:gd name="T85" fmla="*/ 341 h 387"/>
                <a:gd name="T86" fmla="*/ 344 w 594"/>
                <a:gd name="T87" fmla="*/ 318 h 387"/>
                <a:gd name="T88" fmla="*/ 368 w 594"/>
                <a:gd name="T89" fmla="*/ 330 h 387"/>
                <a:gd name="T90" fmla="*/ 392 w 594"/>
                <a:gd name="T91" fmla="*/ 318 h 387"/>
                <a:gd name="T92" fmla="*/ 427 w 594"/>
                <a:gd name="T93" fmla="*/ 341 h 387"/>
                <a:gd name="T94" fmla="*/ 463 w 594"/>
                <a:gd name="T95" fmla="*/ 318 h 387"/>
                <a:gd name="T96" fmla="*/ 511 w 594"/>
                <a:gd name="T97" fmla="*/ 318 h 387"/>
                <a:gd name="T98" fmla="*/ 522 w 594"/>
                <a:gd name="T99" fmla="*/ 318 h 38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94"/>
                <a:gd name="T151" fmla="*/ 0 h 387"/>
                <a:gd name="T152" fmla="*/ 594 w 594"/>
                <a:gd name="T153" fmla="*/ 387 h 38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94" h="387">
                  <a:moveTo>
                    <a:pt x="522" y="318"/>
                  </a:moveTo>
                  <a:lnTo>
                    <a:pt x="534" y="296"/>
                  </a:lnTo>
                  <a:lnTo>
                    <a:pt x="522" y="284"/>
                  </a:lnTo>
                  <a:lnTo>
                    <a:pt x="534" y="284"/>
                  </a:lnTo>
                  <a:lnTo>
                    <a:pt x="534" y="273"/>
                  </a:lnTo>
                  <a:lnTo>
                    <a:pt x="546" y="273"/>
                  </a:lnTo>
                  <a:lnTo>
                    <a:pt x="558" y="273"/>
                  </a:lnTo>
                  <a:lnTo>
                    <a:pt x="546" y="284"/>
                  </a:lnTo>
                  <a:lnTo>
                    <a:pt x="558" y="284"/>
                  </a:lnTo>
                  <a:lnTo>
                    <a:pt x="594" y="250"/>
                  </a:lnTo>
                  <a:lnTo>
                    <a:pt x="558" y="250"/>
                  </a:lnTo>
                  <a:lnTo>
                    <a:pt x="546" y="239"/>
                  </a:lnTo>
                  <a:lnTo>
                    <a:pt x="522" y="239"/>
                  </a:lnTo>
                  <a:lnTo>
                    <a:pt x="511" y="239"/>
                  </a:lnTo>
                  <a:lnTo>
                    <a:pt x="511" y="216"/>
                  </a:lnTo>
                  <a:lnTo>
                    <a:pt x="522" y="216"/>
                  </a:lnTo>
                  <a:lnTo>
                    <a:pt x="522" y="205"/>
                  </a:lnTo>
                  <a:lnTo>
                    <a:pt x="487" y="205"/>
                  </a:lnTo>
                  <a:lnTo>
                    <a:pt x="475" y="205"/>
                  </a:lnTo>
                  <a:lnTo>
                    <a:pt x="463" y="205"/>
                  </a:lnTo>
                  <a:lnTo>
                    <a:pt x="451" y="194"/>
                  </a:lnTo>
                  <a:lnTo>
                    <a:pt x="463" y="182"/>
                  </a:lnTo>
                  <a:lnTo>
                    <a:pt x="463" y="171"/>
                  </a:lnTo>
                  <a:lnTo>
                    <a:pt x="451" y="148"/>
                  </a:lnTo>
                  <a:lnTo>
                    <a:pt x="439" y="137"/>
                  </a:lnTo>
                  <a:lnTo>
                    <a:pt x="439" y="80"/>
                  </a:lnTo>
                  <a:lnTo>
                    <a:pt x="404" y="46"/>
                  </a:lnTo>
                  <a:lnTo>
                    <a:pt x="332" y="46"/>
                  </a:lnTo>
                  <a:lnTo>
                    <a:pt x="320" y="35"/>
                  </a:lnTo>
                  <a:lnTo>
                    <a:pt x="285" y="12"/>
                  </a:lnTo>
                  <a:lnTo>
                    <a:pt x="273" y="12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13" y="12"/>
                  </a:lnTo>
                  <a:lnTo>
                    <a:pt x="202" y="12"/>
                  </a:lnTo>
                  <a:lnTo>
                    <a:pt x="202" y="0"/>
                  </a:lnTo>
                  <a:lnTo>
                    <a:pt x="142" y="0"/>
                  </a:lnTo>
                  <a:lnTo>
                    <a:pt x="130" y="12"/>
                  </a:lnTo>
                  <a:lnTo>
                    <a:pt x="83" y="46"/>
                  </a:lnTo>
                  <a:lnTo>
                    <a:pt x="71" y="69"/>
                  </a:lnTo>
                  <a:lnTo>
                    <a:pt x="71" y="80"/>
                  </a:lnTo>
                  <a:lnTo>
                    <a:pt x="71" y="91"/>
                  </a:lnTo>
                  <a:lnTo>
                    <a:pt x="59" y="103"/>
                  </a:lnTo>
                  <a:lnTo>
                    <a:pt x="35" y="159"/>
                  </a:lnTo>
                  <a:lnTo>
                    <a:pt x="23" y="159"/>
                  </a:lnTo>
                  <a:lnTo>
                    <a:pt x="23" y="171"/>
                  </a:lnTo>
                  <a:lnTo>
                    <a:pt x="11" y="171"/>
                  </a:lnTo>
                  <a:lnTo>
                    <a:pt x="11" y="182"/>
                  </a:lnTo>
                  <a:lnTo>
                    <a:pt x="11" y="194"/>
                  </a:lnTo>
                  <a:lnTo>
                    <a:pt x="11" y="228"/>
                  </a:lnTo>
                  <a:lnTo>
                    <a:pt x="11" y="239"/>
                  </a:lnTo>
                  <a:lnTo>
                    <a:pt x="0" y="273"/>
                  </a:lnTo>
                  <a:lnTo>
                    <a:pt x="0" y="296"/>
                  </a:lnTo>
                  <a:lnTo>
                    <a:pt x="11" y="296"/>
                  </a:lnTo>
                  <a:lnTo>
                    <a:pt x="23" y="296"/>
                  </a:lnTo>
                  <a:lnTo>
                    <a:pt x="23" y="284"/>
                  </a:lnTo>
                  <a:lnTo>
                    <a:pt x="47" y="284"/>
                  </a:lnTo>
                  <a:lnTo>
                    <a:pt x="71" y="296"/>
                  </a:lnTo>
                  <a:lnTo>
                    <a:pt x="71" y="318"/>
                  </a:lnTo>
                  <a:lnTo>
                    <a:pt x="83" y="341"/>
                  </a:lnTo>
                  <a:lnTo>
                    <a:pt x="95" y="353"/>
                  </a:lnTo>
                  <a:lnTo>
                    <a:pt x="106" y="341"/>
                  </a:lnTo>
                  <a:lnTo>
                    <a:pt x="118" y="341"/>
                  </a:lnTo>
                  <a:lnTo>
                    <a:pt x="130" y="353"/>
                  </a:lnTo>
                  <a:lnTo>
                    <a:pt x="166" y="353"/>
                  </a:lnTo>
                  <a:lnTo>
                    <a:pt x="190" y="364"/>
                  </a:lnTo>
                  <a:lnTo>
                    <a:pt x="202" y="364"/>
                  </a:lnTo>
                  <a:lnTo>
                    <a:pt x="237" y="375"/>
                  </a:lnTo>
                  <a:lnTo>
                    <a:pt x="273" y="375"/>
                  </a:lnTo>
                  <a:lnTo>
                    <a:pt x="285" y="387"/>
                  </a:lnTo>
                  <a:lnTo>
                    <a:pt x="297" y="375"/>
                  </a:lnTo>
                  <a:lnTo>
                    <a:pt x="297" y="364"/>
                  </a:lnTo>
                  <a:lnTo>
                    <a:pt x="297" y="341"/>
                  </a:lnTo>
                  <a:lnTo>
                    <a:pt x="320" y="341"/>
                  </a:lnTo>
                  <a:lnTo>
                    <a:pt x="332" y="341"/>
                  </a:lnTo>
                  <a:lnTo>
                    <a:pt x="344" y="318"/>
                  </a:lnTo>
                  <a:lnTo>
                    <a:pt x="368" y="318"/>
                  </a:lnTo>
                  <a:lnTo>
                    <a:pt x="368" y="330"/>
                  </a:lnTo>
                  <a:lnTo>
                    <a:pt x="380" y="318"/>
                  </a:lnTo>
                  <a:lnTo>
                    <a:pt x="392" y="318"/>
                  </a:lnTo>
                  <a:lnTo>
                    <a:pt x="415" y="318"/>
                  </a:lnTo>
                  <a:lnTo>
                    <a:pt x="427" y="341"/>
                  </a:lnTo>
                  <a:lnTo>
                    <a:pt x="451" y="341"/>
                  </a:lnTo>
                  <a:lnTo>
                    <a:pt x="463" y="318"/>
                  </a:lnTo>
                  <a:lnTo>
                    <a:pt x="499" y="318"/>
                  </a:lnTo>
                  <a:lnTo>
                    <a:pt x="511" y="318"/>
                  </a:lnTo>
                  <a:lnTo>
                    <a:pt x="522" y="318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1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Freeform 147"/>
            <p:cNvSpPr>
              <a:spLocks/>
            </p:cNvSpPr>
            <p:nvPr/>
          </p:nvSpPr>
          <p:spPr bwMode="auto">
            <a:xfrm>
              <a:off x="2851" y="2868"/>
              <a:ext cx="594" cy="387"/>
            </a:xfrm>
            <a:custGeom>
              <a:avLst/>
              <a:gdLst>
                <a:gd name="T0" fmla="*/ 534 w 594"/>
                <a:gd name="T1" fmla="*/ 296 h 387"/>
                <a:gd name="T2" fmla="*/ 522 w 594"/>
                <a:gd name="T3" fmla="*/ 284 h 387"/>
                <a:gd name="T4" fmla="*/ 534 w 594"/>
                <a:gd name="T5" fmla="*/ 284 h 387"/>
                <a:gd name="T6" fmla="*/ 534 w 594"/>
                <a:gd name="T7" fmla="*/ 273 h 387"/>
                <a:gd name="T8" fmla="*/ 546 w 594"/>
                <a:gd name="T9" fmla="*/ 273 h 387"/>
                <a:gd name="T10" fmla="*/ 546 w 594"/>
                <a:gd name="T11" fmla="*/ 284 h 387"/>
                <a:gd name="T12" fmla="*/ 594 w 594"/>
                <a:gd name="T13" fmla="*/ 250 h 387"/>
                <a:gd name="T14" fmla="*/ 546 w 594"/>
                <a:gd name="T15" fmla="*/ 239 h 387"/>
                <a:gd name="T16" fmla="*/ 511 w 594"/>
                <a:gd name="T17" fmla="*/ 239 h 387"/>
                <a:gd name="T18" fmla="*/ 522 w 594"/>
                <a:gd name="T19" fmla="*/ 216 h 387"/>
                <a:gd name="T20" fmla="*/ 487 w 594"/>
                <a:gd name="T21" fmla="*/ 205 h 387"/>
                <a:gd name="T22" fmla="*/ 463 w 594"/>
                <a:gd name="T23" fmla="*/ 205 h 387"/>
                <a:gd name="T24" fmla="*/ 463 w 594"/>
                <a:gd name="T25" fmla="*/ 182 h 387"/>
                <a:gd name="T26" fmla="*/ 463 w 594"/>
                <a:gd name="T27" fmla="*/ 171 h 387"/>
                <a:gd name="T28" fmla="*/ 439 w 594"/>
                <a:gd name="T29" fmla="*/ 137 h 387"/>
                <a:gd name="T30" fmla="*/ 404 w 594"/>
                <a:gd name="T31" fmla="*/ 46 h 387"/>
                <a:gd name="T32" fmla="*/ 320 w 594"/>
                <a:gd name="T33" fmla="*/ 35 h 387"/>
                <a:gd name="T34" fmla="*/ 273 w 594"/>
                <a:gd name="T35" fmla="*/ 12 h 387"/>
                <a:gd name="T36" fmla="*/ 213 w 594"/>
                <a:gd name="T37" fmla="*/ 0 h 387"/>
                <a:gd name="T38" fmla="*/ 202 w 594"/>
                <a:gd name="T39" fmla="*/ 12 h 387"/>
                <a:gd name="T40" fmla="*/ 142 w 594"/>
                <a:gd name="T41" fmla="*/ 0 h 387"/>
                <a:gd name="T42" fmla="*/ 83 w 594"/>
                <a:gd name="T43" fmla="*/ 46 h 387"/>
                <a:gd name="T44" fmla="*/ 71 w 594"/>
                <a:gd name="T45" fmla="*/ 80 h 387"/>
                <a:gd name="T46" fmla="*/ 59 w 594"/>
                <a:gd name="T47" fmla="*/ 103 h 387"/>
                <a:gd name="T48" fmla="*/ 23 w 594"/>
                <a:gd name="T49" fmla="*/ 159 h 387"/>
                <a:gd name="T50" fmla="*/ 23 w 594"/>
                <a:gd name="T51" fmla="*/ 171 h 387"/>
                <a:gd name="T52" fmla="*/ 11 w 594"/>
                <a:gd name="T53" fmla="*/ 171 h 387"/>
                <a:gd name="T54" fmla="*/ 11 w 594"/>
                <a:gd name="T55" fmla="*/ 182 h 387"/>
                <a:gd name="T56" fmla="*/ 11 w 594"/>
                <a:gd name="T57" fmla="*/ 194 h 387"/>
                <a:gd name="T58" fmla="*/ 11 w 594"/>
                <a:gd name="T59" fmla="*/ 228 h 387"/>
                <a:gd name="T60" fmla="*/ 0 w 594"/>
                <a:gd name="T61" fmla="*/ 273 h 387"/>
                <a:gd name="T62" fmla="*/ 11 w 594"/>
                <a:gd name="T63" fmla="*/ 296 h 387"/>
                <a:gd name="T64" fmla="*/ 23 w 594"/>
                <a:gd name="T65" fmla="*/ 284 h 387"/>
                <a:gd name="T66" fmla="*/ 71 w 594"/>
                <a:gd name="T67" fmla="*/ 296 h 387"/>
                <a:gd name="T68" fmla="*/ 71 w 594"/>
                <a:gd name="T69" fmla="*/ 318 h 387"/>
                <a:gd name="T70" fmla="*/ 95 w 594"/>
                <a:gd name="T71" fmla="*/ 353 h 387"/>
                <a:gd name="T72" fmla="*/ 118 w 594"/>
                <a:gd name="T73" fmla="*/ 341 h 387"/>
                <a:gd name="T74" fmla="*/ 166 w 594"/>
                <a:gd name="T75" fmla="*/ 353 h 387"/>
                <a:gd name="T76" fmla="*/ 202 w 594"/>
                <a:gd name="T77" fmla="*/ 364 h 387"/>
                <a:gd name="T78" fmla="*/ 273 w 594"/>
                <a:gd name="T79" fmla="*/ 375 h 387"/>
                <a:gd name="T80" fmla="*/ 297 w 594"/>
                <a:gd name="T81" fmla="*/ 375 h 387"/>
                <a:gd name="T82" fmla="*/ 297 w 594"/>
                <a:gd name="T83" fmla="*/ 341 h 387"/>
                <a:gd name="T84" fmla="*/ 332 w 594"/>
                <a:gd name="T85" fmla="*/ 341 h 387"/>
                <a:gd name="T86" fmla="*/ 344 w 594"/>
                <a:gd name="T87" fmla="*/ 318 h 387"/>
                <a:gd name="T88" fmla="*/ 368 w 594"/>
                <a:gd name="T89" fmla="*/ 330 h 387"/>
                <a:gd name="T90" fmla="*/ 392 w 594"/>
                <a:gd name="T91" fmla="*/ 318 h 387"/>
                <a:gd name="T92" fmla="*/ 427 w 594"/>
                <a:gd name="T93" fmla="*/ 341 h 387"/>
                <a:gd name="T94" fmla="*/ 463 w 594"/>
                <a:gd name="T95" fmla="*/ 318 h 387"/>
                <a:gd name="T96" fmla="*/ 511 w 594"/>
                <a:gd name="T97" fmla="*/ 318 h 387"/>
                <a:gd name="T98" fmla="*/ 522 w 594"/>
                <a:gd name="T99" fmla="*/ 318 h 38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94"/>
                <a:gd name="T151" fmla="*/ 0 h 387"/>
                <a:gd name="T152" fmla="*/ 594 w 594"/>
                <a:gd name="T153" fmla="*/ 387 h 38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94" h="387">
                  <a:moveTo>
                    <a:pt x="522" y="318"/>
                  </a:moveTo>
                  <a:lnTo>
                    <a:pt x="534" y="296"/>
                  </a:lnTo>
                  <a:lnTo>
                    <a:pt x="522" y="284"/>
                  </a:lnTo>
                  <a:lnTo>
                    <a:pt x="534" y="284"/>
                  </a:lnTo>
                  <a:lnTo>
                    <a:pt x="534" y="273"/>
                  </a:lnTo>
                  <a:lnTo>
                    <a:pt x="546" y="273"/>
                  </a:lnTo>
                  <a:lnTo>
                    <a:pt x="558" y="273"/>
                  </a:lnTo>
                  <a:lnTo>
                    <a:pt x="546" y="284"/>
                  </a:lnTo>
                  <a:lnTo>
                    <a:pt x="558" y="284"/>
                  </a:lnTo>
                  <a:lnTo>
                    <a:pt x="594" y="250"/>
                  </a:lnTo>
                  <a:lnTo>
                    <a:pt x="558" y="250"/>
                  </a:lnTo>
                  <a:lnTo>
                    <a:pt x="546" y="239"/>
                  </a:lnTo>
                  <a:lnTo>
                    <a:pt x="522" y="239"/>
                  </a:lnTo>
                  <a:lnTo>
                    <a:pt x="511" y="239"/>
                  </a:lnTo>
                  <a:lnTo>
                    <a:pt x="511" y="216"/>
                  </a:lnTo>
                  <a:lnTo>
                    <a:pt x="522" y="216"/>
                  </a:lnTo>
                  <a:lnTo>
                    <a:pt x="522" y="205"/>
                  </a:lnTo>
                  <a:lnTo>
                    <a:pt x="487" y="205"/>
                  </a:lnTo>
                  <a:lnTo>
                    <a:pt x="475" y="205"/>
                  </a:lnTo>
                  <a:lnTo>
                    <a:pt x="463" y="205"/>
                  </a:lnTo>
                  <a:lnTo>
                    <a:pt x="451" y="194"/>
                  </a:lnTo>
                  <a:lnTo>
                    <a:pt x="463" y="182"/>
                  </a:lnTo>
                  <a:lnTo>
                    <a:pt x="463" y="171"/>
                  </a:lnTo>
                  <a:lnTo>
                    <a:pt x="451" y="148"/>
                  </a:lnTo>
                  <a:lnTo>
                    <a:pt x="439" y="137"/>
                  </a:lnTo>
                  <a:lnTo>
                    <a:pt x="439" y="80"/>
                  </a:lnTo>
                  <a:lnTo>
                    <a:pt x="404" y="46"/>
                  </a:lnTo>
                  <a:lnTo>
                    <a:pt x="332" y="46"/>
                  </a:lnTo>
                  <a:lnTo>
                    <a:pt x="320" y="35"/>
                  </a:lnTo>
                  <a:lnTo>
                    <a:pt x="285" y="12"/>
                  </a:lnTo>
                  <a:lnTo>
                    <a:pt x="273" y="12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13" y="12"/>
                  </a:lnTo>
                  <a:lnTo>
                    <a:pt x="202" y="12"/>
                  </a:lnTo>
                  <a:lnTo>
                    <a:pt x="202" y="0"/>
                  </a:lnTo>
                  <a:lnTo>
                    <a:pt x="142" y="0"/>
                  </a:lnTo>
                  <a:lnTo>
                    <a:pt x="130" y="12"/>
                  </a:lnTo>
                  <a:lnTo>
                    <a:pt x="83" y="46"/>
                  </a:lnTo>
                  <a:lnTo>
                    <a:pt x="71" y="69"/>
                  </a:lnTo>
                  <a:lnTo>
                    <a:pt x="71" y="80"/>
                  </a:lnTo>
                  <a:lnTo>
                    <a:pt x="71" y="91"/>
                  </a:lnTo>
                  <a:lnTo>
                    <a:pt x="59" y="103"/>
                  </a:lnTo>
                  <a:lnTo>
                    <a:pt x="35" y="159"/>
                  </a:lnTo>
                  <a:lnTo>
                    <a:pt x="23" y="159"/>
                  </a:lnTo>
                  <a:lnTo>
                    <a:pt x="23" y="171"/>
                  </a:lnTo>
                  <a:lnTo>
                    <a:pt x="11" y="171"/>
                  </a:lnTo>
                  <a:lnTo>
                    <a:pt x="11" y="182"/>
                  </a:lnTo>
                  <a:lnTo>
                    <a:pt x="11" y="194"/>
                  </a:lnTo>
                  <a:lnTo>
                    <a:pt x="11" y="228"/>
                  </a:lnTo>
                  <a:lnTo>
                    <a:pt x="11" y="239"/>
                  </a:lnTo>
                  <a:lnTo>
                    <a:pt x="0" y="273"/>
                  </a:lnTo>
                  <a:lnTo>
                    <a:pt x="0" y="296"/>
                  </a:lnTo>
                  <a:lnTo>
                    <a:pt x="11" y="296"/>
                  </a:lnTo>
                  <a:lnTo>
                    <a:pt x="23" y="296"/>
                  </a:lnTo>
                  <a:lnTo>
                    <a:pt x="23" y="284"/>
                  </a:lnTo>
                  <a:lnTo>
                    <a:pt x="47" y="284"/>
                  </a:lnTo>
                  <a:lnTo>
                    <a:pt x="71" y="296"/>
                  </a:lnTo>
                  <a:lnTo>
                    <a:pt x="71" y="318"/>
                  </a:lnTo>
                  <a:lnTo>
                    <a:pt x="83" y="341"/>
                  </a:lnTo>
                  <a:lnTo>
                    <a:pt x="95" y="353"/>
                  </a:lnTo>
                  <a:lnTo>
                    <a:pt x="106" y="341"/>
                  </a:lnTo>
                  <a:lnTo>
                    <a:pt x="118" y="341"/>
                  </a:lnTo>
                  <a:lnTo>
                    <a:pt x="130" y="353"/>
                  </a:lnTo>
                  <a:lnTo>
                    <a:pt x="166" y="353"/>
                  </a:lnTo>
                  <a:lnTo>
                    <a:pt x="190" y="364"/>
                  </a:lnTo>
                  <a:lnTo>
                    <a:pt x="202" y="364"/>
                  </a:lnTo>
                  <a:lnTo>
                    <a:pt x="237" y="375"/>
                  </a:lnTo>
                  <a:lnTo>
                    <a:pt x="273" y="375"/>
                  </a:lnTo>
                  <a:lnTo>
                    <a:pt x="285" y="387"/>
                  </a:lnTo>
                  <a:lnTo>
                    <a:pt x="297" y="375"/>
                  </a:lnTo>
                  <a:lnTo>
                    <a:pt x="297" y="364"/>
                  </a:lnTo>
                  <a:lnTo>
                    <a:pt x="297" y="341"/>
                  </a:lnTo>
                  <a:lnTo>
                    <a:pt x="320" y="341"/>
                  </a:lnTo>
                  <a:lnTo>
                    <a:pt x="332" y="341"/>
                  </a:lnTo>
                  <a:lnTo>
                    <a:pt x="344" y="318"/>
                  </a:lnTo>
                  <a:lnTo>
                    <a:pt x="368" y="318"/>
                  </a:lnTo>
                  <a:lnTo>
                    <a:pt x="368" y="330"/>
                  </a:lnTo>
                  <a:lnTo>
                    <a:pt x="380" y="318"/>
                  </a:lnTo>
                  <a:lnTo>
                    <a:pt x="392" y="318"/>
                  </a:lnTo>
                  <a:lnTo>
                    <a:pt x="415" y="318"/>
                  </a:lnTo>
                  <a:lnTo>
                    <a:pt x="427" y="341"/>
                  </a:lnTo>
                  <a:lnTo>
                    <a:pt x="451" y="341"/>
                  </a:lnTo>
                  <a:lnTo>
                    <a:pt x="463" y="318"/>
                  </a:lnTo>
                  <a:lnTo>
                    <a:pt x="499" y="318"/>
                  </a:lnTo>
                  <a:lnTo>
                    <a:pt x="511" y="318"/>
                  </a:lnTo>
                  <a:lnTo>
                    <a:pt x="522" y="318"/>
                  </a:lnTo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1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1" name="Group 148"/>
          <p:cNvGrpSpPr>
            <a:grpSpLocks/>
          </p:cNvGrpSpPr>
          <p:nvPr/>
        </p:nvGrpSpPr>
        <p:grpSpPr bwMode="auto">
          <a:xfrm>
            <a:off x="4877288" y="2722402"/>
            <a:ext cx="1120744" cy="793753"/>
            <a:chOff x="3183" y="2142"/>
            <a:chExt cx="1034" cy="783"/>
          </a:xfrm>
          <a:solidFill>
            <a:schemeClr val="bg2">
              <a:lumMod val="75000"/>
            </a:schemeClr>
          </a:solidFill>
        </p:grpSpPr>
        <p:sp>
          <p:nvSpPr>
            <p:cNvPr id="76" name="Freeform 149"/>
            <p:cNvSpPr>
              <a:spLocks/>
            </p:cNvSpPr>
            <p:nvPr/>
          </p:nvSpPr>
          <p:spPr bwMode="auto">
            <a:xfrm>
              <a:off x="3183" y="2142"/>
              <a:ext cx="1034" cy="783"/>
            </a:xfrm>
            <a:custGeom>
              <a:avLst/>
              <a:gdLst>
                <a:gd name="T0" fmla="*/ 915 w 1034"/>
                <a:gd name="T1" fmla="*/ 363 h 783"/>
                <a:gd name="T2" fmla="*/ 892 w 1034"/>
                <a:gd name="T3" fmla="*/ 397 h 783"/>
                <a:gd name="T4" fmla="*/ 915 w 1034"/>
                <a:gd name="T5" fmla="*/ 443 h 783"/>
                <a:gd name="T6" fmla="*/ 892 w 1034"/>
                <a:gd name="T7" fmla="*/ 443 h 783"/>
                <a:gd name="T8" fmla="*/ 903 w 1034"/>
                <a:gd name="T9" fmla="*/ 488 h 783"/>
                <a:gd name="T10" fmla="*/ 880 w 1034"/>
                <a:gd name="T11" fmla="*/ 533 h 783"/>
                <a:gd name="T12" fmla="*/ 820 w 1034"/>
                <a:gd name="T13" fmla="*/ 568 h 783"/>
                <a:gd name="T14" fmla="*/ 808 w 1034"/>
                <a:gd name="T15" fmla="*/ 624 h 783"/>
                <a:gd name="T16" fmla="*/ 773 w 1034"/>
                <a:gd name="T17" fmla="*/ 670 h 783"/>
                <a:gd name="T18" fmla="*/ 761 w 1034"/>
                <a:gd name="T19" fmla="*/ 692 h 783"/>
                <a:gd name="T20" fmla="*/ 761 w 1034"/>
                <a:gd name="T21" fmla="*/ 704 h 783"/>
                <a:gd name="T22" fmla="*/ 666 w 1034"/>
                <a:gd name="T23" fmla="*/ 726 h 783"/>
                <a:gd name="T24" fmla="*/ 594 w 1034"/>
                <a:gd name="T25" fmla="*/ 738 h 783"/>
                <a:gd name="T26" fmla="*/ 511 w 1034"/>
                <a:gd name="T27" fmla="*/ 761 h 783"/>
                <a:gd name="T28" fmla="*/ 464 w 1034"/>
                <a:gd name="T29" fmla="*/ 772 h 783"/>
                <a:gd name="T30" fmla="*/ 452 w 1034"/>
                <a:gd name="T31" fmla="*/ 783 h 783"/>
                <a:gd name="T32" fmla="*/ 392 w 1034"/>
                <a:gd name="T33" fmla="*/ 761 h 783"/>
                <a:gd name="T34" fmla="*/ 381 w 1034"/>
                <a:gd name="T35" fmla="*/ 726 h 783"/>
                <a:gd name="T36" fmla="*/ 392 w 1034"/>
                <a:gd name="T37" fmla="*/ 670 h 783"/>
                <a:gd name="T38" fmla="*/ 357 w 1034"/>
                <a:gd name="T39" fmla="*/ 647 h 783"/>
                <a:gd name="T40" fmla="*/ 345 w 1034"/>
                <a:gd name="T41" fmla="*/ 579 h 783"/>
                <a:gd name="T42" fmla="*/ 333 w 1034"/>
                <a:gd name="T43" fmla="*/ 533 h 783"/>
                <a:gd name="T44" fmla="*/ 274 w 1034"/>
                <a:gd name="T45" fmla="*/ 522 h 783"/>
                <a:gd name="T46" fmla="*/ 238 w 1034"/>
                <a:gd name="T47" fmla="*/ 522 h 783"/>
                <a:gd name="T48" fmla="*/ 179 w 1034"/>
                <a:gd name="T49" fmla="*/ 545 h 783"/>
                <a:gd name="T50" fmla="*/ 167 w 1034"/>
                <a:gd name="T51" fmla="*/ 533 h 783"/>
                <a:gd name="T52" fmla="*/ 143 w 1034"/>
                <a:gd name="T53" fmla="*/ 499 h 783"/>
                <a:gd name="T54" fmla="*/ 48 w 1034"/>
                <a:gd name="T55" fmla="*/ 488 h 783"/>
                <a:gd name="T56" fmla="*/ 0 w 1034"/>
                <a:gd name="T57" fmla="*/ 511 h 783"/>
                <a:gd name="T58" fmla="*/ 48 w 1034"/>
                <a:gd name="T59" fmla="*/ 420 h 783"/>
                <a:gd name="T60" fmla="*/ 131 w 1034"/>
                <a:gd name="T61" fmla="*/ 374 h 783"/>
                <a:gd name="T62" fmla="*/ 155 w 1034"/>
                <a:gd name="T63" fmla="*/ 374 h 783"/>
                <a:gd name="T64" fmla="*/ 274 w 1034"/>
                <a:gd name="T65" fmla="*/ 374 h 783"/>
                <a:gd name="T66" fmla="*/ 333 w 1034"/>
                <a:gd name="T67" fmla="*/ 318 h 783"/>
                <a:gd name="T68" fmla="*/ 321 w 1034"/>
                <a:gd name="T69" fmla="*/ 284 h 783"/>
                <a:gd name="T70" fmla="*/ 357 w 1034"/>
                <a:gd name="T71" fmla="*/ 204 h 783"/>
                <a:gd name="T72" fmla="*/ 345 w 1034"/>
                <a:gd name="T73" fmla="*/ 159 h 783"/>
                <a:gd name="T74" fmla="*/ 392 w 1034"/>
                <a:gd name="T75" fmla="*/ 136 h 783"/>
                <a:gd name="T76" fmla="*/ 392 w 1034"/>
                <a:gd name="T77" fmla="*/ 91 h 783"/>
                <a:gd name="T78" fmla="*/ 416 w 1034"/>
                <a:gd name="T79" fmla="*/ 56 h 783"/>
                <a:gd name="T80" fmla="*/ 452 w 1034"/>
                <a:gd name="T81" fmla="*/ 56 h 783"/>
                <a:gd name="T82" fmla="*/ 464 w 1034"/>
                <a:gd name="T83" fmla="*/ 68 h 783"/>
                <a:gd name="T84" fmla="*/ 511 w 1034"/>
                <a:gd name="T85" fmla="*/ 56 h 783"/>
                <a:gd name="T86" fmla="*/ 618 w 1034"/>
                <a:gd name="T87" fmla="*/ 0 h 783"/>
                <a:gd name="T88" fmla="*/ 701 w 1034"/>
                <a:gd name="T89" fmla="*/ 56 h 783"/>
                <a:gd name="T90" fmla="*/ 832 w 1034"/>
                <a:gd name="T91" fmla="*/ 91 h 783"/>
                <a:gd name="T92" fmla="*/ 903 w 1034"/>
                <a:gd name="T93" fmla="*/ 125 h 783"/>
                <a:gd name="T94" fmla="*/ 963 w 1034"/>
                <a:gd name="T95" fmla="*/ 159 h 783"/>
                <a:gd name="T96" fmla="*/ 1022 w 1034"/>
                <a:gd name="T97" fmla="*/ 193 h 783"/>
                <a:gd name="T98" fmla="*/ 987 w 1034"/>
                <a:gd name="T99" fmla="*/ 238 h 783"/>
                <a:gd name="T100" fmla="*/ 951 w 1034"/>
                <a:gd name="T101" fmla="*/ 306 h 783"/>
                <a:gd name="T102" fmla="*/ 987 w 1034"/>
                <a:gd name="T103" fmla="*/ 363 h 78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34"/>
                <a:gd name="T157" fmla="*/ 0 h 783"/>
                <a:gd name="T158" fmla="*/ 1034 w 1034"/>
                <a:gd name="T159" fmla="*/ 783 h 78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34" h="783">
                  <a:moveTo>
                    <a:pt x="987" y="363"/>
                  </a:moveTo>
                  <a:lnTo>
                    <a:pt x="963" y="363"/>
                  </a:lnTo>
                  <a:lnTo>
                    <a:pt x="915" y="363"/>
                  </a:lnTo>
                  <a:lnTo>
                    <a:pt x="927" y="374"/>
                  </a:lnTo>
                  <a:lnTo>
                    <a:pt x="915" y="374"/>
                  </a:lnTo>
                  <a:lnTo>
                    <a:pt x="892" y="397"/>
                  </a:lnTo>
                  <a:lnTo>
                    <a:pt x="903" y="409"/>
                  </a:lnTo>
                  <a:lnTo>
                    <a:pt x="903" y="431"/>
                  </a:lnTo>
                  <a:lnTo>
                    <a:pt x="915" y="443"/>
                  </a:lnTo>
                  <a:lnTo>
                    <a:pt x="903" y="443"/>
                  </a:lnTo>
                  <a:lnTo>
                    <a:pt x="892" y="443"/>
                  </a:lnTo>
                  <a:lnTo>
                    <a:pt x="903" y="454"/>
                  </a:lnTo>
                  <a:lnTo>
                    <a:pt x="903" y="477"/>
                  </a:lnTo>
                  <a:lnTo>
                    <a:pt x="903" y="488"/>
                  </a:lnTo>
                  <a:lnTo>
                    <a:pt x="892" y="511"/>
                  </a:lnTo>
                  <a:lnTo>
                    <a:pt x="880" y="522"/>
                  </a:lnTo>
                  <a:lnTo>
                    <a:pt x="880" y="533"/>
                  </a:lnTo>
                  <a:lnTo>
                    <a:pt x="868" y="545"/>
                  </a:lnTo>
                  <a:lnTo>
                    <a:pt x="868" y="556"/>
                  </a:lnTo>
                  <a:lnTo>
                    <a:pt x="820" y="568"/>
                  </a:lnTo>
                  <a:lnTo>
                    <a:pt x="820" y="579"/>
                  </a:lnTo>
                  <a:lnTo>
                    <a:pt x="820" y="590"/>
                  </a:lnTo>
                  <a:lnTo>
                    <a:pt x="808" y="624"/>
                  </a:lnTo>
                  <a:lnTo>
                    <a:pt x="808" y="636"/>
                  </a:lnTo>
                  <a:lnTo>
                    <a:pt x="785" y="658"/>
                  </a:lnTo>
                  <a:lnTo>
                    <a:pt x="773" y="670"/>
                  </a:lnTo>
                  <a:lnTo>
                    <a:pt x="773" y="681"/>
                  </a:lnTo>
                  <a:lnTo>
                    <a:pt x="761" y="692"/>
                  </a:lnTo>
                  <a:lnTo>
                    <a:pt x="773" y="704"/>
                  </a:lnTo>
                  <a:lnTo>
                    <a:pt x="761" y="704"/>
                  </a:lnTo>
                  <a:lnTo>
                    <a:pt x="725" y="715"/>
                  </a:lnTo>
                  <a:lnTo>
                    <a:pt x="701" y="726"/>
                  </a:lnTo>
                  <a:lnTo>
                    <a:pt x="666" y="726"/>
                  </a:lnTo>
                  <a:lnTo>
                    <a:pt x="654" y="726"/>
                  </a:lnTo>
                  <a:lnTo>
                    <a:pt x="630" y="726"/>
                  </a:lnTo>
                  <a:lnTo>
                    <a:pt x="594" y="738"/>
                  </a:lnTo>
                  <a:lnTo>
                    <a:pt x="559" y="738"/>
                  </a:lnTo>
                  <a:lnTo>
                    <a:pt x="547" y="749"/>
                  </a:lnTo>
                  <a:lnTo>
                    <a:pt x="511" y="761"/>
                  </a:lnTo>
                  <a:lnTo>
                    <a:pt x="499" y="749"/>
                  </a:lnTo>
                  <a:lnTo>
                    <a:pt x="488" y="772"/>
                  </a:lnTo>
                  <a:lnTo>
                    <a:pt x="464" y="772"/>
                  </a:lnTo>
                  <a:lnTo>
                    <a:pt x="464" y="761"/>
                  </a:lnTo>
                  <a:lnTo>
                    <a:pt x="452" y="761"/>
                  </a:lnTo>
                  <a:lnTo>
                    <a:pt x="452" y="783"/>
                  </a:lnTo>
                  <a:lnTo>
                    <a:pt x="404" y="783"/>
                  </a:lnTo>
                  <a:lnTo>
                    <a:pt x="404" y="772"/>
                  </a:lnTo>
                  <a:lnTo>
                    <a:pt x="392" y="761"/>
                  </a:lnTo>
                  <a:lnTo>
                    <a:pt x="381" y="738"/>
                  </a:lnTo>
                  <a:lnTo>
                    <a:pt x="381" y="726"/>
                  </a:lnTo>
                  <a:lnTo>
                    <a:pt x="381" y="715"/>
                  </a:lnTo>
                  <a:lnTo>
                    <a:pt x="381" y="681"/>
                  </a:lnTo>
                  <a:lnTo>
                    <a:pt x="392" y="670"/>
                  </a:lnTo>
                  <a:lnTo>
                    <a:pt x="392" y="647"/>
                  </a:lnTo>
                  <a:lnTo>
                    <a:pt x="369" y="647"/>
                  </a:lnTo>
                  <a:lnTo>
                    <a:pt x="357" y="647"/>
                  </a:lnTo>
                  <a:lnTo>
                    <a:pt x="345" y="624"/>
                  </a:lnTo>
                  <a:lnTo>
                    <a:pt x="333" y="590"/>
                  </a:lnTo>
                  <a:lnTo>
                    <a:pt x="345" y="579"/>
                  </a:lnTo>
                  <a:lnTo>
                    <a:pt x="345" y="556"/>
                  </a:lnTo>
                  <a:lnTo>
                    <a:pt x="333" y="556"/>
                  </a:lnTo>
                  <a:lnTo>
                    <a:pt x="333" y="533"/>
                  </a:lnTo>
                  <a:lnTo>
                    <a:pt x="321" y="511"/>
                  </a:lnTo>
                  <a:lnTo>
                    <a:pt x="286" y="511"/>
                  </a:lnTo>
                  <a:lnTo>
                    <a:pt x="274" y="522"/>
                  </a:lnTo>
                  <a:lnTo>
                    <a:pt x="262" y="522"/>
                  </a:lnTo>
                  <a:lnTo>
                    <a:pt x="250" y="511"/>
                  </a:lnTo>
                  <a:lnTo>
                    <a:pt x="238" y="522"/>
                  </a:lnTo>
                  <a:lnTo>
                    <a:pt x="190" y="522"/>
                  </a:lnTo>
                  <a:lnTo>
                    <a:pt x="190" y="545"/>
                  </a:lnTo>
                  <a:lnTo>
                    <a:pt x="179" y="545"/>
                  </a:lnTo>
                  <a:lnTo>
                    <a:pt x="179" y="522"/>
                  </a:lnTo>
                  <a:lnTo>
                    <a:pt x="167" y="533"/>
                  </a:lnTo>
                  <a:lnTo>
                    <a:pt x="155" y="522"/>
                  </a:lnTo>
                  <a:lnTo>
                    <a:pt x="167" y="511"/>
                  </a:lnTo>
                  <a:lnTo>
                    <a:pt x="143" y="499"/>
                  </a:lnTo>
                  <a:lnTo>
                    <a:pt x="83" y="499"/>
                  </a:lnTo>
                  <a:lnTo>
                    <a:pt x="83" y="488"/>
                  </a:lnTo>
                  <a:lnTo>
                    <a:pt x="48" y="488"/>
                  </a:lnTo>
                  <a:lnTo>
                    <a:pt x="24" y="488"/>
                  </a:lnTo>
                  <a:lnTo>
                    <a:pt x="0" y="511"/>
                  </a:lnTo>
                  <a:lnTo>
                    <a:pt x="0" y="465"/>
                  </a:lnTo>
                  <a:lnTo>
                    <a:pt x="12" y="431"/>
                  </a:lnTo>
                  <a:lnTo>
                    <a:pt x="48" y="420"/>
                  </a:lnTo>
                  <a:lnTo>
                    <a:pt x="48" y="397"/>
                  </a:lnTo>
                  <a:lnTo>
                    <a:pt x="72" y="374"/>
                  </a:lnTo>
                  <a:lnTo>
                    <a:pt x="131" y="374"/>
                  </a:lnTo>
                  <a:lnTo>
                    <a:pt x="143" y="363"/>
                  </a:lnTo>
                  <a:lnTo>
                    <a:pt x="155" y="374"/>
                  </a:lnTo>
                  <a:lnTo>
                    <a:pt x="179" y="363"/>
                  </a:lnTo>
                  <a:lnTo>
                    <a:pt x="262" y="363"/>
                  </a:lnTo>
                  <a:lnTo>
                    <a:pt x="274" y="374"/>
                  </a:lnTo>
                  <a:lnTo>
                    <a:pt x="297" y="374"/>
                  </a:lnTo>
                  <a:lnTo>
                    <a:pt x="345" y="329"/>
                  </a:lnTo>
                  <a:lnTo>
                    <a:pt x="333" y="318"/>
                  </a:lnTo>
                  <a:lnTo>
                    <a:pt x="345" y="306"/>
                  </a:lnTo>
                  <a:lnTo>
                    <a:pt x="345" y="284"/>
                  </a:lnTo>
                  <a:lnTo>
                    <a:pt x="321" y="284"/>
                  </a:lnTo>
                  <a:lnTo>
                    <a:pt x="333" y="261"/>
                  </a:lnTo>
                  <a:lnTo>
                    <a:pt x="357" y="238"/>
                  </a:lnTo>
                  <a:lnTo>
                    <a:pt x="357" y="204"/>
                  </a:lnTo>
                  <a:lnTo>
                    <a:pt x="333" y="193"/>
                  </a:lnTo>
                  <a:lnTo>
                    <a:pt x="345" y="170"/>
                  </a:lnTo>
                  <a:lnTo>
                    <a:pt x="345" y="159"/>
                  </a:lnTo>
                  <a:lnTo>
                    <a:pt x="369" y="136"/>
                  </a:lnTo>
                  <a:lnTo>
                    <a:pt x="381" y="147"/>
                  </a:lnTo>
                  <a:lnTo>
                    <a:pt x="392" y="136"/>
                  </a:lnTo>
                  <a:lnTo>
                    <a:pt x="392" y="113"/>
                  </a:lnTo>
                  <a:lnTo>
                    <a:pt x="381" y="102"/>
                  </a:lnTo>
                  <a:lnTo>
                    <a:pt x="392" y="91"/>
                  </a:lnTo>
                  <a:lnTo>
                    <a:pt x="392" y="79"/>
                  </a:lnTo>
                  <a:lnTo>
                    <a:pt x="392" y="56"/>
                  </a:lnTo>
                  <a:lnTo>
                    <a:pt x="416" y="56"/>
                  </a:lnTo>
                  <a:lnTo>
                    <a:pt x="416" y="34"/>
                  </a:lnTo>
                  <a:lnTo>
                    <a:pt x="452" y="45"/>
                  </a:lnTo>
                  <a:lnTo>
                    <a:pt x="452" y="56"/>
                  </a:lnTo>
                  <a:lnTo>
                    <a:pt x="476" y="56"/>
                  </a:lnTo>
                  <a:lnTo>
                    <a:pt x="476" y="68"/>
                  </a:lnTo>
                  <a:lnTo>
                    <a:pt x="464" y="68"/>
                  </a:lnTo>
                  <a:lnTo>
                    <a:pt x="464" y="79"/>
                  </a:lnTo>
                  <a:lnTo>
                    <a:pt x="499" y="68"/>
                  </a:lnTo>
                  <a:lnTo>
                    <a:pt x="511" y="56"/>
                  </a:lnTo>
                  <a:lnTo>
                    <a:pt x="547" y="34"/>
                  </a:lnTo>
                  <a:lnTo>
                    <a:pt x="583" y="22"/>
                  </a:lnTo>
                  <a:lnTo>
                    <a:pt x="618" y="0"/>
                  </a:lnTo>
                  <a:lnTo>
                    <a:pt x="678" y="11"/>
                  </a:lnTo>
                  <a:lnTo>
                    <a:pt x="678" y="45"/>
                  </a:lnTo>
                  <a:lnTo>
                    <a:pt x="701" y="56"/>
                  </a:lnTo>
                  <a:lnTo>
                    <a:pt x="725" y="45"/>
                  </a:lnTo>
                  <a:lnTo>
                    <a:pt x="761" y="45"/>
                  </a:lnTo>
                  <a:lnTo>
                    <a:pt x="832" y="91"/>
                  </a:lnTo>
                  <a:lnTo>
                    <a:pt x="856" y="91"/>
                  </a:lnTo>
                  <a:lnTo>
                    <a:pt x="868" y="91"/>
                  </a:lnTo>
                  <a:lnTo>
                    <a:pt x="903" y="125"/>
                  </a:lnTo>
                  <a:lnTo>
                    <a:pt x="892" y="159"/>
                  </a:lnTo>
                  <a:lnTo>
                    <a:pt x="927" y="159"/>
                  </a:lnTo>
                  <a:lnTo>
                    <a:pt x="963" y="159"/>
                  </a:lnTo>
                  <a:lnTo>
                    <a:pt x="975" y="159"/>
                  </a:lnTo>
                  <a:lnTo>
                    <a:pt x="987" y="159"/>
                  </a:lnTo>
                  <a:lnTo>
                    <a:pt x="1022" y="193"/>
                  </a:lnTo>
                  <a:lnTo>
                    <a:pt x="1034" y="204"/>
                  </a:lnTo>
                  <a:lnTo>
                    <a:pt x="1010" y="238"/>
                  </a:lnTo>
                  <a:lnTo>
                    <a:pt x="987" y="238"/>
                  </a:lnTo>
                  <a:lnTo>
                    <a:pt x="987" y="261"/>
                  </a:lnTo>
                  <a:lnTo>
                    <a:pt x="963" y="261"/>
                  </a:lnTo>
                  <a:lnTo>
                    <a:pt x="951" y="306"/>
                  </a:lnTo>
                  <a:lnTo>
                    <a:pt x="963" y="329"/>
                  </a:lnTo>
                  <a:lnTo>
                    <a:pt x="987" y="352"/>
                  </a:lnTo>
                  <a:lnTo>
                    <a:pt x="987" y="363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1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Freeform 150"/>
            <p:cNvSpPr>
              <a:spLocks/>
            </p:cNvSpPr>
            <p:nvPr/>
          </p:nvSpPr>
          <p:spPr bwMode="auto">
            <a:xfrm>
              <a:off x="3183" y="2142"/>
              <a:ext cx="1034" cy="783"/>
            </a:xfrm>
            <a:custGeom>
              <a:avLst/>
              <a:gdLst>
                <a:gd name="T0" fmla="*/ 915 w 1034"/>
                <a:gd name="T1" fmla="*/ 363 h 783"/>
                <a:gd name="T2" fmla="*/ 892 w 1034"/>
                <a:gd name="T3" fmla="*/ 397 h 783"/>
                <a:gd name="T4" fmla="*/ 915 w 1034"/>
                <a:gd name="T5" fmla="*/ 443 h 783"/>
                <a:gd name="T6" fmla="*/ 892 w 1034"/>
                <a:gd name="T7" fmla="*/ 443 h 783"/>
                <a:gd name="T8" fmla="*/ 903 w 1034"/>
                <a:gd name="T9" fmla="*/ 488 h 783"/>
                <a:gd name="T10" fmla="*/ 880 w 1034"/>
                <a:gd name="T11" fmla="*/ 533 h 783"/>
                <a:gd name="T12" fmla="*/ 820 w 1034"/>
                <a:gd name="T13" fmla="*/ 568 h 783"/>
                <a:gd name="T14" fmla="*/ 808 w 1034"/>
                <a:gd name="T15" fmla="*/ 624 h 783"/>
                <a:gd name="T16" fmla="*/ 773 w 1034"/>
                <a:gd name="T17" fmla="*/ 670 h 783"/>
                <a:gd name="T18" fmla="*/ 761 w 1034"/>
                <a:gd name="T19" fmla="*/ 692 h 783"/>
                <a:gd name="T20" fmla="*/ 761 w 1034"/>
                <a:gd name="T21" fmla="*/ 704 h 783"/>
                <a:gd name="T22" fmla="*/ 666 w 1034"/>
                <a:gd name="T23" fmla="*/ 726 h 783"/>
                <a:gd name="T24" fmla="*/ 594 w 1034"/>
                <a:gd name="T25" fmla="*/ 738 h 783"/>
                <a:gd name="T26" fmla="*/ 511 w 1034"/>
                <a:gd name="T27" fmla="*/ 761 h 783"/>
                <a:gd name="T28" fmla="*/ 464 w 1034"/>
                <a:gd name="T29" fmla="*/ 772 h 783"/>
                <a:gd name="T30" fmla="*/ 452 w 1034"/>
                <a:gd name="T31" fmla="*/ 783 h 783"/>
                <a:gd name="T32" fmla="*/ 392 w 1034"/>
                <a:gd name="T33" fmla="*/ 761 h 783"/>
                <a:gd name="T34" fmla="*/ 381 w 1034"/>
                <a:gd name="T35" fmla="*/ 726 h 783"/>
                <a:gd name="T36" fmla="*/ 392 w 1034"/>
                <a:gd name="T37" fmla="*/ 670 h 783"/>
                <a:gd name="T38" fmla="*/ 357 w 1034"/>
                <a:gd name="T39" fmla="*/ 647 h 783"/>
                <a:gd name="T40" fmla="*/ 345 w 1034"/>
                <a:gd name="T41" fmla="*/ 579 h 783"/>
                <a:gd name="T42" fmla="*/ 333 w 1034"/>
                <a:gd name="T43" fmla="*/ 533 h 783"/>
                <a:gd name="T44" fmla="*/ 274 w 1034"/>
                <a:gd name="T45" fmla="*/ 522 h 783"/>
                <a:gd name="T46" fmla="*/ 238 w 1034"/>
                <a:gd name="T47" fmla="*/ 522 h 783"/>
                <a:gd name="T48" fmla="*/ 179 w 1034"/>
                <a:gd name="T49" fmla="*/ 545 h 783"/>
                <a:gd name="T50" fmla="*/ 167 w 1034"/>
                <a:gd name="T51" fmla="*/ 533 h 783"/>
                <a:gd name="T52" fmla="*/ 143 w 1034"/>
                <a:gd name="T53" fmla="*/ 499 h 783"/>
                <a:gd name="T54" fmla="*/ 48 w 1034"/>
                <a:gd name="T55" fmla="*/ 488 h 783"/>
                <a:gd name="T56" fmla="*/ 0 w 1034"/>
                <a:gd name="T57" fmla="*/ 511 h 783"/>
                <a:gd name="T58" fmla="*/ 48 w 1034"/>
                <a:gd name="T59" fmla="*/ 420 h 783"/>
                <a:gd name="T60" fmla="*/ 131 w 1034"/>
                <a:gd name="T61" fmla="*/ 374 h 783"/>
                <a:gd name="T62" fmla="*/ 155 w 1034"/>
                <a:gd name="T63" fmla="*/ 374 h 783"/>
                <a:gd name="T64" fmla="*/ 274 w 1034"/>
                <a:gd name="T65" fmla="*/ 374 h 783"/>
                <a:gd name="T66" fmla="*/ 333 w 1034"/>
                <a:gd name="T67" fmla="*/ 318 h 783"/>
                <a:gd name="T68" fmla="*/ 321 w 1034"/>
                <a:gd name="T69" fmla="*/ 284 h 783"/>
                <a:gd name="T70" fmla="*/ 357 w 1034"/>
                <a:gd name="T71" fmla="*/ 204 h 783"/>
                <a:gd name="T72" fmla="*/ 345 w 1034"/>
                <a:gd name="T73" fmla="*/ 159 h 783"/>
                <a:gd name="T74" fmla="*/ 392 w 1034"/>
                <a:gd name="T75" fmla="*/ 136 h 783"/>
                <a:gd name="T76" fmla="*/ 392 w 1034"/>
                <a:gd name="T77" fmla="*/ 91 h 783"/>
                <a:gd name="T78" fmla="*/ 416 w 1034"/>
                <a:gd name="T79" fmla="*/ 56 h 783"/>
                <a:gd name="T80" fmla="*/ 452 w 1034"/>
                <a:gd name="T81" fmla="*/ 56 h 783"/>
                <a:gd name="T82" fmla="*/ 464 w 1034"/>
                <a:gd name="T83" fmla="*/ 68 h 783"/>
                <a:gd name="T84" fmla="*/ 511 w 1034"/>
                <a:gd name="T85" fmla="*/ 56 h 783"/>
                <a:gd name="T86" fmla="*/ 618 w 1034"/>
                <a:gd name="T87" fmla="*/ 0 h 783"/>
                <a:gd name="T88" fmla="*/ 701 w 1034"/>
                <a:gd name="T89" fmla="*/ 56 h 783"/>
                <a:gd name="T90" fmla="*/ 832 w 1034"/>
                <a:gd name="T91" fmla="*/ 91 h 783"/>
                <a:gd name="T92" fmla="*/ 903 w 1034"/>
                <a:gd name="T93" fmla="*/ 125 h 783"/>
                <a:gd name="T94" fmla="*/ 963 w 1034"/>
                <a:gd name="T95" fmla="*/ 159 h 783"/>
                <a:gd name="T96" fmla="*/ 1022 w 1034"/>
                <a:gd name="T97" fmla="*/ 193 h 783"/>
                <a:gd name="T98" fmla="*/ 987 w 1034"/>
                <a:gd name="T99" fmla="*/ 238 h 783"/>
                <a:gd name="T100" fmla="*/ 951 w 1034"/>
                <a:gd name="T101" fmla="*/ 306 h 783"/>
                <a:gd name="T102" fmla="*/ 987 w 1034"/>
                <a:gd name="T103" fmla="*/ 363 h 78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34"/>
                <a:gd name="T157" fmla="*/ 0 h 783"/>
                <a:gd name="T158" fmla="*/ 1034 w 1034"/>
                <a:gd name="T159" fmla="*/ 783 h 78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34" h="783">
                  <a:moveTo>
                    <a:pt x="987" y="363"/>
                  </a:moveTo>
                  <a:lnTo>
                    <a:pt x="963" y="363"/>
                  </a:lnTo>
                  <a:lnTo>
                    <a:pt x="915" y="363"/>
                  </a:lnTo>
                  <a:lnTo>
                    <a:pt x="927" y="374"/>
                  </a:lnTo>
                  <a:lnTo>
                    <a:pt x="915" y="374"/>
                  </a:lnTo>
                  <a:lnTo>
                    <a:pt x="892" y="397"/>
                  </a:lnTo>
                  <a:lnTo>
                    <a:pt x="903" y="409"/>
                  </a:lnTo>
                  <a:lnTo>
                    <a:pt x="903" y="431"/>
                  </a:lnTo>
                  <a:lnTo>
                    <a:pt x="915" y="443"/>
                  </a:lnTo>
                  <a:lnTo>
                    <a:pt x="903" y="443"/>
                  </a:lnTo>
                  <a:lnTo>
                    <a:pt x="892" y="443"/>
                  </a:lnTo>
                  <a:lnTo>
                    <a:pt x="903" y="454"/>
                  </a:lnTo>
                  <a:lnTo>
                    <a:pt x="903" y="477"/>
                  </a:lnTo>
                  <a:lnTo>
                    <a:pt x="903" y="488"/>
                  </a:lnTo>
                  <a:lnTo>
                    <a:pt x="892" y="511"/>
                  </a:lnTo>
                  <a:lnTo>
                    <a:pt x="880" y="522"/>
                  </a:lnTo>
                  <a:lnTo>
                    <a:pt x="880" y="533"/>
                  </a:lnTo>
                  <a:lnTo>
                    <a:pt x="868" y="545"/>
                  </a:lnTo>
                  <a:lnTo>
                    <a:pt x="868" y="556"/>
                  </a:lnTo>
                  <a:lnTo>
                    <a:pt x="820" y="568"/>
                  </a:lnTo>
                  <a:lnTo>
                    <a:pt x="820" y="579"/>
                  </a:lnTo>
                  <a:lnTo>
                    <a:pt x="820" y="590"/>
                  </a:lnTo>
                  <a:lnTo>
                    <a:pt x="808" y="624"/>
                  </a:lnTo>
                  <a:lnTo>
                    <a:pt x="808" y="636"/>
                  </a:lnTo>
                  <a:lnTo>
                    <a:pt x="785" y="658"/>
                  </a:lnTo>
                  <a:lnTo>
                    <a:pt x="773" y="670"/>
                  </a:lnTo>
                  <a:lnTo>
                    <a:pt x="773" y="681"/>
                  </a:lnTo>
                  <a:lnTo>
                    <a:pt x="761" y="692"/>
                  </a:lnTo>
                  <a:lnTo>
                    <a:pt x="773" y="704"/>
                  </a:lnTo>
                  <a:lnTo>
                    <a:pt x="761" y="704"/>
                  </a:lnTo>
                  <a:lnTo>
                    <a:pt x="725" y="715"/>
                  </a:lnTo>
                  <a:lnTo>
                    <a:pt x="701" y="726"/>
                  </a:lnTo>
                  <a:lnTo>
                    <a:pt x="666" y="726"/>
                  </a:lnTo>
                  <a:lnTo>
                    <a:pt x="654" y="726"/>
                  </a:lnTo>
                  <a:lnTo>
                    <a:pt x="630" y="726"/>
                  </a:lnTo>
                  <a:lnTo>
                    <a:pt x="594" y="738"/>
                  </a:lnTo>
                  <a:lnTo>
                    <a:pt x="559" y="738"/>
                  </a:lnTo>
                  <a:lnTo>
                    <a:pt x="547" y="749"/>
                  </a:lnTo>
                  <a:lnTo>
                    <a:pt x="511" y="761"/>
                  </a:lnTo>
                  <a:lnTo>
                    <a:pt x="499" y="749"/>
                  </a:lnTo>
                  <a:lnTo>
                    <a:pt x="488" y="772"/>
                  </a:lnTo>
                  <a:lnTo>
                    <a:pt x="464" y="772"/>
                  </a:lnTo>
                  <a:lnTo>
                    <a:pt x="464" y="761"/>
                  </a:lnTo>
                  <a:lnTo>
                    <a:pt x="452" y="761"/>
                  </a:lnTo>
                  <a:lnTo>
                    <a:pt x="452" y="783"/>
                  </a:lnTo>
                  <a:lnTo>
                    <a:pt x="404" y="783"/>
                  </a:lnTo>
                  <a:lnTo>
                    <a:pt x="404" y="772"/>
                  </a:lnTo>
                  <a:lnTo>
                    <a:pt x="392" y="761"/>
                  </a:lnTo>
                  <a:lnTo>
                    <a:pt x="381" y="738"/>
                  </a:lnTo>
                  <a:lnTo>
                    <a:pt x="381" y="726"/>
                  </a:lnTo>
                  <a:lnTo>
                    <a:pt x="381" y="715"/>
                  </a:lnTo>
                  <a:lnTo>
                    <a:pt x="381" y="681"/>
                  </a:lnTo>
                  <a:lnTo>
                    <a:pt x="392" y="670"/>
                  </a:lnTo>
                  <a:lnTo>
                    <a:pt x="392" y="647"/>
                  </a:lnTo>
                  <a:lnTo>
                    <a:pt x="369" y="647"/>
                  </a:lnTo>
                  <a:lnTo>
                    <a:pt x="357" y="647"/>
                  </a:lnTo>
                  <a:lnTo>
                    <a:pt x="345" y="624"/>
                  </a:lnTo>
                  <a:lnTo>
                    <a:pt x="333" y="590"/>
                  </a:lnTo>
                  <a:lnTo>
                    <a:pt x="345" y="579"/>
                  </a:lnTo>
                  <a:lnTo>
                    <a:pt x="345" y="556"/>
                  </a:lnTo>
                  <a:lnTo>
                    <a:pt x="333" y="556"/>
                  </a:lnTo>
                  <a:lnTo>
                    <a:pt x="333" y="533"/>
                  </a:lnTo>
                  <a:lnTo>
                    <a:pt x="321" y="511"/>
                  </a:lnTo>
                  <a:lnTo>
                    <a:pt x="286" y="511"/>
                  </a:lnTo>
                  <a:lnTo>
                    <a:pt x="274" y="522"/>
                  </a:lnTo>
                  <a:lnTo>
                    <a:pt x="262" y="522"/>
                  </a:lnTo>
                  <a:lnTo>
                    <a:pt x="250" y="511"/>
                  </a:lnTo>
                  <a:lnTo>
                    <a:pt x="238" y="522"/>
                  </a:lnTo>
                  <a:lnTo>
                    <a:pt x="190" y="522"/>
                  </a:lnTo>
                  <a:lnTo>
                    <a:pt x="190" y="545"/>
                  </a:lnTo>
                  <a:lnTo>
                    <a:pt x="179" y="545"/>
                  </a:lnTo>
                  <a:lnTo>
                    <a:pt x="179" y="522"/>
                  </a:lnTo>
                  <a:lnTo>
                    <a:pt x="167" y="533"/>
                  </a:lnTo>
                  <a:lnTo>
                    <a:pt x="155" y="522"/>
                  </a:lnTo>
                  <a:lnTo>
                    <a:pt x="167" y="511"/>
                  </a:lnTo>
                  <a:lnTo>
                    <a:pt x="143" y="499"/>
                  </a:lnTo>
                  <a:lnTo>
                    <a:pt x="83" y="499"/>
                  </a:lnTo>
                  <a:lnTo>
                    <a:pt x="83" y="488"/>
                  </a:lnTo>
                  <a:lnTo>
                    <a:pt x="48" y="488"/>
                  </a:lnTo>
                  <a:lnTo>
                    <a:pt x="24" y="488"/>
                  </a:lnTo>
                  <a:lnTo>
                    <a:pt x="0" y="511"/>
                  </a:lnTo>
                  <a:lnTo>
                    <a:pt x="0" y="465"/>
                  </a:lnTo>
                  <a:lnTo>
                    <a:pt x="12" y="431"/>
                  </a:lnTo>
                  <a:lnTo>
                    <a:pt x="48" y="420"/>
                  </a:lnTo>
                  <a:lnTo>
                    <a:pt x="48" y="397"/>
                  </a:lnTo>
                  <a:lnTo>
                    <a:pt x="72" y="374"/>
                  </a:lnTo>
                  <a:lnTo>
                    <a:pt x="131" y="374"/>
                  </a:lnTo>
                  <a:lnTo>
                    <a:pt x="143" y="363"/>
                  </a:lnTo>
                  <a:lnTo>
                    <a:pt x="155" y="374"/>
                  </a:lnTo>
                  <a:lnTo>
                    <a:pt x="179" y="363"/>
                  </a:lnTo>
                  <a:lnTo>
                    <a:pt x="262" y="363"/>
                  </a:lnTo>
                  <a:lnTo>
                    <a:pt x="274" y="374"/>
                  </a:lnTo>
                  <a:lnTo>
                    <a:pt x="297" y="374"/>
                  </a:lnTo>
                  <a:lnTo>
                    <a:pt x="345" y="329"/>
                  </a:lnTo>
                  <a:lnTo>
                    <a:pt x="333" y="318"/>
                  </a:lnTo>
                  <a:lnTo>
                    <a:pt x="345" y="306"/>
                  </a:lnTo>
                  <a:lnTo>
                    <a:pt x="345" y="284"/>
                  </a:lnTo>
                  <a:lnTo>
                    <a:pt x="321" y="284"/>
                  </a:lnTo>
                  <a:lnTo>
                    <a:pt x="333" y="261"/>
                  </a:lnTo>
                  <a:lnTo>
                    <a:pt x="357" y="238"/>
                  </a:lnTo>
                  <a:lnTo>
                    <a:pt x="357" y="204"/>
                  </a:lnTo>
                  <a:lnTo>
                    <a:pt x="333" y="193"/>
                  </a:lnTo>
                  <a:lnTo>
                    <a:pt x="345" y="170"/>
                  </a:lnTo>
                  <a:lnTo>
                    <a:pt x="345" y="159"/>
                  </a:lnTo>
                  <a:lnTo>
                    <a:pt x="369" y="136"/>
                  </a:lnTo>
                  <a:lnTo>
                    <a:pt x="381" y="147"/>
                  </a:lnTo>
                  <a:lnTo>
                    <a:pt x="392" y="136"/>
                  </a:lnTo>
                  <a:lnTo>
                    <a:pt x="392" y="113"/>
                  </a:lnTo>
                  <a:lnTo>
                    <a:pt x="381" y="102"/>
                  </a:lnTo>
                  <a:lnTo>
                    <a:pt x="392" y="91"/>
                  </a:lnTo>
                  <a:lnTo>
                    <a:pt x="392" y="79"/>
                  </a:lnTo>
                  <a:lnTo>
                    <a:pt x="392" y="56"/>
                  </a:lnTo>
                  <a:lnTo>
                    <a:pt x="416" y="56"/>
                  </a:lnTo>
                  <a:lnTo>
                    <a:pt x="416" y="34"/>
                  </a:lnTo>
                  <a:lnTo>
                    <a:pt x="452" y="45"/>
                  </a:lnTo>
                  <a:lnTo>
                    <a:pt x="452" y="56"/>
                  </a:lnTo>
                  <a:lnTo>
                    <a:pt x="476" y="56"/>
                  </a:lnTo>
                  <a:lnTo>
                    <a:pt x="476" y="68"/>
                  </a:lnTo>
                  <a:lnTo>
                    <a:pt x="464" y="68"/>
                  </a:lnTo>
                  <a:lnTo>
                    <a:pt x="464" y="79"/>
                  </a:lnTo>
                  <a:lnTo>
                    <a:pt x="499" y="68"/>
                  </a:lnTo>
                  <a:lnTo>
                    <a:pt x="511" y="56"/>
                  </a:lnTo>
                  <a:lnTo>
                    <a:pt x="547" y="34"/>
                  </a:lnTo>
                  <a:lnTo>
                    <a:pt x="583" y="22"/>
                  </a:lnTo>
                  <a:lnTo>
                    <a:pt x="618" y="0"/>
                  </a:lnTo>
                  <a:lnTo>
                    <a:pt x="678" y="11"/>
                  </a:lnTo>
                  <a:lnTo>
                    <a:pt x="678" y="45"/>
                  </a:lnTo>
                  <a:lnTo>
                    <a:pt x="701" y="56"/>
                  </a:lnTo>
                  <a:lnTo>
                    <a:pt x="725" y="45"/>
                  </a:lnTo>
                  <a:lnTo>
                    <a:pt x="761" y="45"/>
                  </a:lnTo>
                  <a:lnTo>
                    <a:pt x="832" y="91"/>
                  </a:lnTo>
                  <a:lnTo>
                    <a:pt x="856" y="91"/>
                  </a:lnTo>
                  <a:lnTo>
                    <a:pt x="868" y="91"/>
                  </a:lnTo>
                  <a:lnTo>
                    <a:pt x="903" y="125"/>
                  </a:lnTo>
                  <a:lnTo>
                    <a:pt x="892" y="159"/>
                  </a:lnTo>
                  <a:lnTo>
                    <a:pt x="927" y="159"/>
                  </a:lnTo>
                  <a:lnTo>
                    <a:pt x="963" y="159"/>
                  </a:lnTo>
                  <a:lnTo>
                    <a:pt x="975" y="159"/>
                  </a:lnTo>
                  <a:lnTo>
                    <a:pt x="987" y="159"/>
                  </a:lnTo>
                  <a:lnTo>
                    <a:pt x="1022" y="193"/>
                  </a:lnTo>
                  <a:lnTo>
                    <a:pt x="1034" y="204"/>
                  </a:lnTo>
                  <a:lnTo>
                    <a:pt x="1010" y="238"/>
                  </a:lnTo>
                  <a:lnTo>
                    <a:pt x="987" y="238"/>
                  </a:lnTo>
                  <a:lnTo>
                    <a:pt x="987" y="261"/>
                  </a:lnTo>
                  <a:lnTo>
                    <a:pt x="963" y="261"/>
                  </a:lnTo>
                  <a:lnTo>
                    <a:pt x="951" y="306"/>
                  </a:lnTo>
                  <a:lnTo>
                    <a:pt x="963" y="329"/>
                  </a:lnTo>
                  <a:lnTo>
                    <a:pt x="987" y="352"/>
                  </a:lnTo>
                  <a:lnTo>
                    <a:pt x="987" y="363"/>
                  </a:lnTo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1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2" name="Group 151"/>
          <p:cNvGrpSpPr>
            <a:grpSpLocks/>
          </p:cNvGrpSpPr>
          <p:nvPr/>
        </p:nvGrpSpPr>
        <p:grpSpPr bwMode="auto">
          <a:xfrm>
            <a:off x="4671049" y="3206456"/>
            <a:ext cx="850734" cy="516976"/>
            <a:chOff x="2993" y="2619"/>
            <a:chExt cx="784" cy="511"/>
          </a:xfrm>
          <a:solidFill>
            <a:schemeClr val="bg2">
              <a:lumMod val="75000"/>
            </a:schemeClr>
          </a:solidFill>
        </p:grpSpPr>
        <p:sp>
          <p:nvSpPr>
            <p:cNvPr id="74" name="Freeform 152"/>
            <p:cNvSpPr>
              <a:spLocks/>
            </p:cNvSpPr>
            <p:nvPr/>
          </p:nvSpPr>
          <p:spPr bwMode="auto">
            <a:xfrm>
              <a:off x="2993" y="2619"/>
              <a:ext cx="784" cy="511"/>
            </a:xfrm>
            <a:custGeom>
              <a:avLst/>
              <a:gdLst>
                <a:gd name="T0" fmla="*/ 689 w 784"/>
                <a:gd name="T1" fmla="*/ 272 h 511"/>
                <a:gd name="T2" fmla="*/ 725 w 784"/>
                <a:gd name="T3" fmla="*/ 272 h 511"/>
                <a:gd name="T4" fmla="*/ 749 w 784"/>
                <a:gd name="T5" fmla="*/ 284 h 511"/>
                <a:gd name="T6" fmla="*/ 773 w 784"/>
                <a:gd name="T7" fmla="*/ 295 h 511"/>
                <a:gd name="T8" fmla="*/ 784 w 784"/>
                <a:gd name="T9" fmla="*/ 306 h 511"/>
                <a:gd name="T10" fmla="*/ 761 w 784"/>
                <a:gd name="T11" fmla="*/ 318 h 511"/>
                <a:gd name="T12" fmla="*/ 725 w 784"/>
                <a:gd name="T13" fmla="*/ 318 h 511"/>
                <a:gd name="T14" fmla="*/ 725 w 784"/>
                <a:gd name="T15" fmla="*/ 352 h 511"/>
                <a:gd name="T16" fmla="*/ 701 w 784"/>
                <a:gd name="T17" fmla="*/ 363 h 511"/>
                <a:gd name="T18" fmla="*/ 678 w 784"/>
                <a:gd name="T19" fmla="*/ 374 h 511"/>
                <a:gd name="T20" fmla="*/ 618 w 784"/>
                <a:gd name="T21" fmla="*/ 408 h 511"/>
                <a:gd name="T22" fmla="*/ 571 w 784"/>
                <a:gd name="T23" fmla="*/ 420 h 511"/>
                <a:gd name="T24" fmla="*/ 535 w 784"/>
                <a:gd name="T25" fmla="*/ 454 h 511"/>
                <a:gd name="T26" fmla="*/ 487 w 784"/>
                <a:gd name="T27" fmla="*/ 477 h 511"/>
                <a:gd name="T28" fmla="*/ 464 w 784"/>
                <a:gd name="T29" fmla="*/ 488 h 511"/>
                <a:gd name="T30" fmla="*/ 440 w 784"/>
                <a:gd name="T31" fmla="*/ 511 h 511"/>
                <a:gd name="T32" fmla="*/ 416 w 784"/>
                <a:gd name="T33" fmla="*/ 511 h 511"/>
                <a:gd name="T34" fmla="*/ 392 w 784"/>
                <a:gd name="T35" fmla="*/ 488 h 511"/>
                <a:gd name="T36" fmla="*/ 380 w 784"/>
                <a:gd name="T37" fmla="*/ 477 h 511"/>
                <a:gd name="T38" fmla="*/ 380 w 784"/>
                <a:gd name="T39" fmla="*/ 465 h 511"/>
                <a:gd name="T40" fmla="*/ 345 w 784"/>
                <a:gd name="T41" fmla="*/ 454 h 511"/>
                <a:gd name="T42" fmla="*/ 321 w 784"/>
                <a:gd name="T43" fmla="*/ 454 h 511"/>
                <a:gd name="T44" fmla="*/ 333 w 784"/>
                <a:gd name="T45" fmla="*/ 431 h 511"/>
                <a:gd name="T46" fmla="*/ 321 w 784"/>
                <a:gd name="T47" fmla="*/ 397 h 511"/>
                <a:gd name="T48" fmla="*/ 297 w 784"/>
                <a:gd name="T49" fmla="*/ 329 h 511"/>
                <a:gd name="T50" fmla="*/ 202 w 784"/>
                <a:gd name="T51" fmla="*/ 295 h 511"/>
                <a:gd name="T52" fmla="*/ 155 w 784"/>
                <a:gd name="T53" fmla="*/ 261 h 511"/>
                <a:gd name="T54" fmla="*/ 95 w 784"/>
                <a:gd name="T55" fmla="*/ 249 h 511"/>
                <a:gd name="T56" fmla="*/ 83 w 784"/>
                <a:gd name="T57" fmla="*/ 261 h 511"/>
                <a:gd name="T58" fmla="*/ 71 w 784"/>
                <a:gd name="T59" fmla="*/ 249 h 511"/>
                <a:gd name="T60" fmla="*/ 12 w 784"/>
                <a:gd name="T61" fmla="*/ 249 h 511"/>
                <a:gd name="T62" fmla="*/ 12 w 784"/>
                <a:gd name="T63" fmla="*/ 249 h 511"/>
                <a:gd name="T64" fmla="*/ 60 w 784"/>
                <a:gd name="T65" fmla="*/ 215 h 511"/>
                <a:gd name="T66" fmla="*/ 95 w 784"/>
                <a:gd name="T67" fmla="*/ 159 h 511"/>
                <a:gd name="T68" fmla="*/ 119 w 784"/>
                <a:gd name="T69" fmla="*/ 136 h 511"/>
                <a:gd name="T70" fmla="*/ 131 w 784"/>
                <a:gd name="T71" fmla="*/ 102 h 511"/>
                <a:gd name="T72" fmla="*/ 167 w 784"/>
                <a:gd name="T73" fmla="*/ 45 h 511"/>
                <a:gd name="T74" fmla="*/ 190 w 784"/>
                <a:gd name="T75" fmla="*/ 22 h 511"/>
                <a:gd name="T76" fmla="*/ 214 w 784"/>
                <a:gd name="T77" fmla="*/ 11 h 511"/>
                <a:gd name="T78" fmla="*/ 273 w 784"/>
                <a:gd name="T79" fmla="*/ 11 h 511"/>
                <a:gd name="T80" fmla="*/ 333 w 784"/>
                <a:gd name="T81" fmla="*/ 22 h 511"/>
                <a:gd name="T82" fmla="*/ 345 w 784"/>
                <a:gd name="T83" fmla="*/ 45 h 511"/>
                <a:gd name="T84" fmla="*/ 369 w 784"/>
                <a:gd name="T85" fmla="*/ 45 h 511"/>
                <a:gd name="T86" fmla="*/ 369 w 784"/>
                <a:gd name="T87" fmla="*/ 68 h 511"/>
                <a:gd name="T88" fmla="*/ 392 w 784"/>
                <a:gd name="T89" fmla="*/ 45 h 511"/>
                <a:gd name="T90" fmla="*/ 440 w 784"/>
                <a:gd name="T91" fmla="*/ 34 h 511"/>
                <a:gd name="T92" fmla="*/ 464 w 784"/>
                <a:gd name="T93" fmla="*/ 34 h 511"/>
                <a:gd name="T94" fmla="*/ 511 w 784"/>
                <a:gd name="T95" fmla="*/ 34 h 511"/>
                <a:gd name="T96" fmla="*/ 523 w 784"/>
                <a:gd name="T97" fmla="*/ 79 h 511"/>
                <a:gd name="T98" fmla="*/ 535 w 784"/>
                <a:gd name="T99" fmla="*/ 102 h 511"/>
                <a:gd name="T100" fmla="*/ 535 w 784"/>
                <a:gd name="T101" fmla="*/ 136 h 511"/>
                <a:gd name="T102" fmla="*/ 547 w 784"/>
                <a:gd name="T103" fmla="*/ 159 h 511"/>
                <a:gd name="T104" fmla="*/ 582 w 784"/>
                <a:gd name="T105" fmla="*/ 193 h 511"/>
                <a:gd name="T106" fmla="*/ 571 w 784"/>
                <a:gd name="T107" fmla="*/ 238 h 511"/>
                <a:gd name="T108" fmla="*/ 571 w 784"/>
                <a:gd name="T109" fmla="*/ 261 h 511"/>
                <a:gd name="T110" fmla="*/ 582 w 784"/>
                <a:gd name="T111" fmla="*/ 284 h 511"/>
                <a:gd name="T112" fmla="*/ 582 w 784"/>
                <a:gd name="T113" fmla="*/ 306 h 511"/>
                <a:gd name="T114" fmla="*/ 642 w 784"/>
                <a:gd name="T115" fmla="*/ 284 h 511"/>
                <a:gd name="T116" fmla="*/ 654 w 784"/>
                <a:gd name="T117" fmla="*/ 295 h 51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84"/>
                <a:gd name="T178" fmla="*/ 0 h 511"/>
                <a:gd name="T179" fmla="*/ 784 w 784"/>
                <a:gd name="T180" fmla="*/ 511 h 51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84" h="511">
                  <a:moveTo>
                    <a:pt x="678" y="295"/>
                  </a:moveTo>
                  <a:lnTo>
                    <a:pt x="689" y="272"/>
                  </a:lnTo>
                  <a:lnTo>
                    <a:pt x="701" y="272"/>
                  </a:lnTo>
                  <a:lnTo>
                    <a:pt x="725" y="272"/>
                  </a:lnTo>
                  <a:lnTo>
                    <a:pt x="737" y="284"/>
                  </a:lnTo>
                  <a:lnTo>
                    <a:pt x="749" y="284"/>
                  </a:lnTo>
                  <a:lnTo>
                    <a:pt x="749" y="295"/>
                  </a:lnTo>
                  <a:lnTo>
                    <a:pt x="773" y="295"/>
                  </a:lnTo>
                  <a:lnTo>
                    <a:pt x="784" y="295"/>
                  </a:lnTo>
                  <a:lnTo>
                    <a:pt x="784" y="306"/>
                  </a:lnTo>
                  <a:lnTo>
                    <a:pt x="773" y="306"/>
                  </a:lnTo>
                  <a:lnTo>
                    <a:pt x="761" y="318"/>
                  </a:lnTo>
                  <a:lnTo>
                    <a:pt x="737" y="318"/>
                  </a:lnTo>
                  <a:lnTo>
                    <a:pt x="725" y="318"/>
                  </a:lnTo>
                  <a:lnTo>
                    <a:pt x="713" y="340"/>
                  </a:lnTo>
                  <a:lnTo>
                    <a:pt x="725" y="352"/>
                  </a:lnTo>
                  <a:lnTo>
                    <a:pt x="725" y="363"/>
                  </a:lnTo>
                  <a:lnTo>
                    <a:pt x="701" y="363"/>
                  </a:lnTo>
                  <a:lnTo>
                    <a:pt x="701" y="374"/>
                  </a:lnTo>
                  <a:lnTo>
                    <a:pt x="678" y="374"/>
                  </a:lnTo>
                  <a:lnTo>
                    <a:pt x="654" y="397"/>
                  </a:lnTo>
                  <a:lnTo>
                    <a:pt x="618" y="408"/>
                  </a:lnTo>
                  <a:lnTo>
                    <a:pt x="594" y="420"/>
                  </a:lnTo>
                  <a:lnTo>
                    <a:pt x="571" y="420"/>
                  </a:lnTo>
                  <a:lnTo>
                    <a:pt x="547" y="431"/>
                  </a:lnTo>
                  <a:lnTo>
                    <a:pt x="535" y="454"/>
                  </a:lnTo>
                  <a:lnTo>
                    <a:pt x="499" y="465"/>
                  </a:lnTo>
                  <a:lnTo>
                    <a:pt x="487" y="477"/>
                  </a:lnTo>
                  <a:lnTo>
                    <a:pt x="476" y="477"/>
                  </a:lnTo>
                  <a:lnTo>
                    <a:pt x="464" y="488"/>
                  </a:lnTo>
                  <a:lnTo>
                    <a:pt x="464" y="511"/>
                  </a:lnTo>
                  <a:lnTo>
                    <a:pt x="440" y="511"/>
                  </a:lnTo>
                  <a:lnTo>
                    <a:pt x="428" y="511"/>
                  </a:lnTo>
                  <a:lnTo>
                    <a:pt x="416" y="511"/>
                  </a:lnTo>
                  <a:lnTo>
                    <a:pt x="416" y="488"/>
                  </a:lnTo>
                  <a:lnTo>
                    <a:pt x="392" y="488"/>
                  </a:lnTo>
                  <a:lnTo>
                    <a:pt x="380" y="488"/>
                  </a:lnTo>
                  <a:lnTo>
                    <a:pt x="380" y="477"/>
                  </a:lnTo>
                  <a:lnTo>
                    <a:pt x="392" y="465"/>
                  </a:lnTo>
                  <a:lnTo>
                    <a:pt x="380" y="465"/>
                  </a:lnTo>
                  <a:lnTo>
                    <a:pt x="357" y="465"/>
                  </a:lnTo>
                  <a:lnTo>
                    <a:pt x="345" y="454"/>
                  </a:lnTo>
                  <a:lnTo>
                    <a:pt x="321" y="454"/>
                  </a:lnTo>
                  <a:lnTo>
                    <a:pt x="321" y="443"/>
                  </a:lnTo>
                  <a:lnTo>
                    <a:pt x="333" y="431"/>
                  </a:lnTo>
                  <a:lnTo>
                    <a:pt x="321" y="420"/>
                  </a:lnTo>
                  <a:lnTo>
                    <a:pt x="321" y="397"/>
                  </a:lnTo>
                  <a:lnTo>
                    <a:pt x="309" y="386"/>
                  </a:lnTo>
                  <a:lnTo>
                    <a:pt x="297" y="329"/>
                  </a:lnTo>
                  <a:lnTo>
                    <a:pt x="273" y="284"/>
                  </a:lnTo>
                  <a:lnTo>
                    <a:pt x="202" y="295"/>
                  </a:lnTo>
                  <a:lnTo>
                    <a:pt x="190" y="284"/>
                  </a:lnTo>
                  <a:lnTo>
                    <a:pt x="155" y="261"/>
                  </a:lnTo>
                  <a:lnTo>
                    <a:pt x="143" y="261"/>
                  </a:lnTo>
                  <a:lnTo>
                    <a:pt x="95" y="249"/>
                  </a:lnTo>
                  <a:lnTo>
                    <a:pt x="83" y="249"/>
                  </a:lnTo>
                  <a:lnTo>
                    <a:pt x="83" y="261"/>
                  </a:lnTo>
                  <a:lnTo>
                    <a:pt x="71" y="261"/>
                  </a:lnTo>
                  <a:lnTo>
                    <a:pt x="71" y="249"/>
                  </a:lnTo>
                  <a:lnTo>
                    <a:pt x="24" y="249"/>
                  </a:lnTo>
                  <a:lnTo>
                    <a:pt x="12" y="249"/>
                  </a:lnTo>
                  <a:lnTo>
                    <a:pt x="0" y="261"/>
                  </a:lnTo>
                  <a:lnTo>
                    <a:pt x="12" y="249"/>
                  </a:lnTo>
                  <a:lnTo>
                    <a:pt x="36" y="227"/>
                  </a:lnTo>
                  <a:lnTo>
                    <a:pt x="60" y="215"/>
                  </a:lnTo>
                  <a:lnTo>
                    <a:pt x="95" y="170"/>
                  </a:lnTo>
                  <a:lnTo>
                    <a:pt x="95" y="159"/>
                  </a:lnTo>
                  <a:lnTo>
                    <a:pt x="107" y="147"/>
                  </a:lnTo>
                  <a:lnTo>
                    <a:pt x="119" y="136"/>
                  </a:lnTo>
                  <a:lnTo>
                    <a:pt x="119" y="125"/>
                  </a:lnTo>
                  <a:lnTo>
                    <a:pt x="131" y="102"/>
                  </a:lnTo>
                  <a:lnTo>
                    <a:pt x="131" y="79"/>
                  </a:lnTo>
                  <a:lnTo>
                    <a:pt x="167" y="45"/>
                  </a:lnTo>
                  <a:lnTo>
                    <a:pt x="190" y="45"/>
                  </a:lnTo>
                  <a:lnTo>
                    <a:pt x="190" y="22"/>
                  </a:lnTo>
                  <a:lnTo>
                    <a:pt x="214" y="11"/>
                  </a:lnTo>
                  <a:lnTo>
                    <a:pt x="238" y="0"/>
                  </a:lnTo>
                  <a:lnTo>
                    <a:pt x="273" y="11"/>
                  </a:lnTo>
                  <a:lnTo>
                    <a:pt x="333" y="22"/>
                  </a:lnTo>
                  <a:lnTo>
                    <a:pt x="357" y="22"/>
                  </a:lnTo>
                  <a:lnTo>
                    <a:pt x="345" y="45"/>
                  </a:lnTo>
                  <a:lnTo>
                    <a:pt x="357" y="45"/>
                  </a:lnTo>
                  <a:lnTo>
                    <a:pt x="369" y="45"/>
                  </a:lnTo>
                  <a:lnTo>
                    <a:pt x="369" y="34"/>
                  </a:lnTo>
                  <a:lnTo>
                    <a:pt x="369" y="68"/>
                  </a:lnTo>
                  <a:lnTo>
                    <a:pt x="380" y="68"/>
                  </a:lnTo>
                  <a:lnTo>
                    <a:pt x="392" y="45"/>
                  </a:lnTo>
                  <a:lnTo>
                    <a:pt x="428" y="45"/>
                  </a:lnTo>
                  <a:lnTo>
                    <a:pt x="440" y="34"/>
                  </a:lnTo>
                  <a:lnTo>
                    <a:pt x="452" y="34"/>
                  </a:lnTo>
                  <a:lnTo>
                    <a:pt x="464" y="34"/>
                  </a:lnTo>
                  <a:lnTo>
                    <a:pt x="476" y="34"/>
                  </a:lnTo>
                  <a:lnTo>
                    <a:pt x="511" y="34"/>
                  </a:lnTo>
                  <a:lnTo>
                    <a:pt x="523" y="56"/>
                  </a:lnTo>
                  <a:lnTo>
                    <a:pt x="523" y="79"/>
                  </a:lnTo>
                  <a:lnTo>
                    <a:pt x="535" y="79"/>
                  </a:lnTo>
                  <a:lnTo>
                    <a:pt x="535" y="102"/>
                  </a:lnTo>
                  <a:lnTo>
                    <a:pt x="523" y="102"/>
                  </a:lnTo>
                  <a:lnTo>
                    <a:pt x="535" y="136"/>
                  </a:lnTo>
                  <a:lnTo>
                    <a:pt x="547" y="170"/>
                  </a:lnTo>
                  <a:lnTo>
                    <a:pt x="547" y="159"/>
                  </a:lnTo>
                  <a:lnTo>
                    <a:pt x="582" y="170"/>
                  </a:lnTo>
                  <a:lnTo>
                    <a:pt x="582" y="193"/>
                  </a:lnTo>
                  <a:lnTo>
                    <a:pt x="571" y="204"/>
                  </a:lnTo>
                  <a:lnTo>
                    <a:pt x="571" y="238"/>
                  </a:lnTo>
                  <a:lnTo>
                    <a:pt x="571" y="249"/>
                  </a:lnTo>
                  <a:lnTo>
                    <a:pt x="571" y="261"/>
                  </a:lnTo>
                  <a:lnTo>
                    <a:pt x="582" y="284"/>
                  </a:lnTo>
                  <a:lnTo>
                    <a:pt x="594" y="295"/>
                  </a:lnTo>
                  <a:lnTo>
                    <a:pt x="582" y="306"/>
                  </a:lnTo>
                  <a:lnTo>
                    <a:pt x="642" y="306"/>
                  </a:lnTo>
                  <a:lnTo>
                    <a:pt x="642" y="284"/>
                  </a:lnTo>
                  <a:lnTo>
                    <a:pt x="654" y="284"/>
                  </a:lnTo>
                  <a:lnTo>
                    <a:pt x="654" y="295"/>
                  </a:lnTo>
                  <a:lnTo>
                    <a:pt x="678" y="295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1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Freeform 153"/>
            <p:cNvSpPr>
              <a:spLocks/>
            </p:cNvSpPr>
            <p:nvPr/>
          </p:nvSpPr>
          <p:spPr bwMode="auto">
            <a:xfrm>
              <a:off x="2993" y="2619"/>
              <a:ext cx="784" cy="511"/>
            </a:xfrm>
            <a:custGeom>
              <a:avLst/>
              <a:gdLst>
                <a:gd name="T0" fmla="*/ 689 w 784"/>
                <a:gd name="T1" fmla="*/ 272 h 511"/>
                <a:gd name="T2" fmla="*/ 725 w 784"/>
                <a:gd name="T3" fmla="*/ 272 h 511"/>
                <a:gd name="T4" fmla="*/ 749 w 784"/>
                <a:gd name="T5" fmla="*/ 284 h 511"/>
                <a:gd name="T6" fmla="*/ 773 w 784"/>
                <a:gd name="T7" fmla="*/ 295 h 511"/>
                <a:gd name="T8" fmla="*/ 784 w 784"/>
                <a:gd name="T9" fmla="*/ 306 h 511"/>
                <a:gd name="T10" fmla="*/ 761 w 784"/>
                <a:gd name="T11" fmla="*/ 318 h 511"/>
                <a:gd name="T12" fmla="*/ 725 w 784"/>
                <a:gd name="T13" fmla="*/ 318 h 511"/>
                <a:gd name="T14" fmla="*/ 725 w 784"/>
                <a:gd name="T15" fmla="*/ 352 h 511"/>
                <a:gd name="T16" fmla="*/ 701 w 784"/>
                <a:gd name="T17" fmla="*/ 363 h 511"/>
                <a:gd name="T18" fmla="*/ 678 w 784"/>
                <a:gd name="T19" fmla="*/ 374 h 511"/>
                <a:gd name="T20" fmla="*/ 618 w 784"/>
                <a:gd name="T21" fmla="*/ 408 h 511"/>
                <a:gd name="T22" fmla="*/ 571 w 784"/>
                <a:gd name="T23" fmla="*/ 420 h 511"/>
                <a:gd name="T24" fmla="*/ 535 w 784"/>
                <a:gd name="T25" fmla="*/ 454 h 511"/>
                <a:gd name="T26" fmla="*/ 487 w 784"/>
                <a:gd name="T27" fmla="*/ 477 h 511"/>
                <a:gd name="T28" fmla="*/ 464 w 784"/>
                <a:gd name="T29" fmla="*/ 488 h 511"/>
                <a:gd name="T30" fmla="*/ 440 w 784"/>
                <a:gd name="T31" fmla="*/ 511 h 511"/>
                <a:gd name="T32" fmla="*/ 416 w 784"/>
                <a:gd name="T33" fmla="*/ 511 h 511"/>
                <a:gd name="T34" fmla="*/ 392 w 784"/>
                <a:gd name="T35" fmla="*/ 488 h 511"/>
                <a:gd name="T36" fmla="*/ 380 w 784"/>
                <a:gd name="T37" fmla="*/ 477 h 511"/>
                <a:gd name="T38" fmla="*/ 380 w 784"/>
                <a:gd name="T39" fmla="*/ 465 h 511"/>
                <a:gd name="T40" fmla="*/ 345 w 784"/>
                <a:gd name="T41" fmla="*/ 454 h 511"/>
                <a:gd name="T42" fmla="*/ 321 w 784"/>
                <a:gd name="T43" fmla="*/ 454 h 511"/>
                <a:gd name="T44" fmla="*/ 333 w 784"/>
                <a:gd name="T45" fmla="*/ 431 h 511"/>
                <a:gd name="T46" fmla="*/ 321 w 784"/>
                <a:gd name="T47" fmla="*/ 397 h 511"/>
                <a:gd name="T48" fmla="*/ 297 w 784"/>
                <a:gd name="T49" fmla="*/ 329 h 511"/>
                <a:gd name="T50" fmla="*/ 202 w 784"/>
                <a:gd name="T51" fmla="*/ 295 h 511"/>
                <a:gd name="T52" fmla="*/ 155 w 784"/>
                <a:gd name="T53" fmla="*/ 261 h 511"/>
                <a:gd name="T54" fmla="*/ 95 w 784"/>
                <a:gd name="T55" fmla="*/ 249 h 511"/>
                <a:gd name="T56" fmla="*/ 83 w 784"/>
                <a:gd name="T57" fmla="*/ 261 h 511"/>
                <a:gd name="T58" fmla="*/ 71 w 784"/>
                <a:gd name="T59" fmla="*/ 249 h 511"/>
                <a:gd name="T60" fmla="*/ 12 w 784"/>
                <a:gd name="T61" fmla="*/ 249 h 511"/>
                <a:gd name="T62" fmla="*/ 12 w 784"/>
                <a:gd name="T63" fmla="*/ 249 h 511"/>
                <a:gd name="T64" fmla="*/ 60 w 784"/>
                <a:gd name="T65" fmla="*/ 215 h 511"/>
                <a:gd name="T66" fmla="*/ 95 w 784"/>
                <a:gd name="T67" fmla="*/ 159 h 511"/>
                <a:gd name="T68" fmla="*/ 119 w 784"/>
                <a:gd name="T69" fmla="*/ 136 h 511"/>
                <a:gd name="T70" fmla="*/ 131 w 784"/>
                <a:gd name="T71" fmla="*/ 102 h 511"/>
                <a:gd name="T72" fmla="*/ 167 w 784"/>
                <a:gd name="T73" fmla="*/ 45 h 511"/>
                <a:gd name="T74" fmla="*/ 190 w 784"/>
                <a:gd name="T75" fmla="*/ 22 h 511"/>
                <a:gd name="T76" fmla="*/ 214 w 784"/>
                <a:gd name="T77" fmla="*/ 11 h 511"/>
                <a:gd name="T78" fmla="*/ 273 w 784"/>
                <a:gd name="T79" fmla="*/ 11 h 511"/>
                <a:gd name="T80" fmla="*/ 333 w 784"/>
                <a:gd name="T81" fmla="*/ 22 h 511"/>
                <a:gd name="T82" fmla="*/ 345 w 784"/>
                <a:gd name="T83" fmla="*/ 45 h 511"/>
                <a:gd name="T84" fmla="*/ 369 w 784"/>
                <a:gd name="T85" fmla="*/ 45 h 511"/>
                <a:gd name="T86" fmla="*/ 369 w 784"/>
                <a:gd name="T87" fmla="*/ 68 h 511"/>
                <a:gd name="T88" fmla="*/ 392 w 784"/>
                <a:gd name="T89" fmla="*/ 45 h 511"/>
                <a:gd name="T90" fmla="*/ 440 w 784"/>
                <a:gd name="T91" fmla="*/ 34 h 511"/>
                <a:gd name="T92" fmla="*/ 464 w 784"/>
                <a:gd name="T93" fmla="*/ 34 h 511"/>
                <a:gd name="T94" fmla="*/ 511 w 784"/>
                <a:gd name="T95" fmla="*/ 34 h 511"/>
                <a:gd name="T96" fmla="*/ 523 w 784"/>
                <a:gd name="T97" fmla="*/ 79 h 511"/>
                <a:gd name="T98" fmla="*/ 535 w 784"/>
                <a:gd name="T99" fmla="*/ 102 h 511"/>
                <a:gd name="T100" fmla="*/ 535 w 784"/>
                <a:gd name="T101" fmla="*/ 136 h 511"/>
                <a:gd name="T102" fmla="*/ 547 w 784"/>
                <a:gd name="T103" fmla="*/ 159 h 511"/>
                <a:gd name="T104" fmla="*/ 582 w 784"/>
                <a:gd name="T105" fmla="*/ 193 h 511"/>
                <a:gd name="T106" fmla="*/ 571 w 784"/>
                <a:gd name="T107" fmla="*/ 238 h 511"/>
                <a:gd name="T108" fmla="*/ 571 w 784"/>
                <a:gd name="T109" fmla="*/ 261 h 511"/>
                <a:gd name="T110" fmla="*/ 582 w 784"/>
                <a:gd name="T111" fmla="*/ 284 h 511"/>
                <a:gd name="T112" fmla="*/ 582 w 784"/>
                <a:gd name="T113" fmla="*/ 306 h 511"/>
                <a:gd name="T114" fmla="*/ 642 w 784"/>
                <a:gd name="T115" fmla="*/ 284 h 511"/>
                <a:gd name="T116" fmla="*/ 654 w 784"/>
                <a:gd name="T117" fmla="*/ 295 h 51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84"/>
                <a:gd name="T178" fmla="*/ 0 h 511"/>
                <a:gd name="T179" fmla="*/ 784 w 784"/>
                <a:gd name="T180" fmla="*/ 511 h 51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84" h="511">
                  <a:moveTo>
                    <a:pt x="678" y="295"/>
                  </a:moveTo>
                  <a:lnTo>
                    <a:pt x="689" y="272"/>
                  </a:lnTo>
                  <a:lnTo>
                    <a:pt x="701" y="272"/>
                  </a:lnTo>
                  <a:lnTo>
                    <a:pt x="725" y="272"/>
                  </a:lnTo>
                  <a:lnTo>
                    <a:pt x="737" y="284"/>
                  </a:lnTo>
                  <a:lnTo>
                    <a:pt x="749" y="284"/>
                  </a:lnTo>
                  <a:lnTo>
                    <a:pt x="749" y="295"/>
                  </a:lnTo>
                  <a:lnTo>
                    <a:pt x="773" y="295"/>
                  </a:lnTo>
                  <a:lnTo>
                    <a:pt x="784" y="295"/>
                  </a:lnTo>
                  <a:lnTo>
                    <a:pt x="784" y="306"/>
                  </a:lnTo>
                  <a:lnTo>
                    <a:pt x="773" y="306"/>
                  </a:lnTo>
                  <a:lnTo>
                    <a:pt x="761" y="318"/>
                  </a:lnTo>
                  <a:lnTo>
                    <a:pt x="737" y="318"/>
                  </a:lnTo>
                  <a:lnTo>
                    <a:pt x="725" y="318"/>
                  </a:lnTo>
                  <a:lnTo>
                    <a:pt x="713" y="340"/>
                  </a:lnTo>
                  <a:lnTo>
                    <a:pt x="725" y="352"/>
                  </a:lnTo>
                  <a:lnTo>
                    <a:pt x="725" y="363"/>
                  </a:lnTo>
                  <a:lnTo>
                    <a:pt x="701" y="363"/>
                  </a:lnTo>
                  <a:lnTo>
                    <a:pt x="701" y="374"/>
                  </a:lnTo>
                  <a:lnTo>
                    <a:pt x="678" y="374"/>
                  </a:lnTo>
                  <a:lnTo>
                    <a:pt x="654" y="397"/>
                  </a:lnTo>
                  <a:lnTo>
                    <a:pt x="618" y="408"/>
                  </a:lnTo>
                  <a:lnTo>
                    <a:pt x="594" y="420"/>
                  </a:lnTo>
                  <a:lnTo>
                    <a:pt x="571" y="420"/>
                  </a:lnTo>
                  <a:lnTo>
                    <a:pt x="547" y="431"/>
                  </a:lnTo>
                  <a:lnTo>
                    <a:pt x="535" y="454"/>
                  </a:lnTo>
                  <a:lnTo>
                    <a:pt x="499" y="465"/>
                  </a:lnTo>
                  <a:lnTo>
                    <a:pt x="487" y="477"/>
                  </a:lnTo>
                  <a:lnTo>
                    <a:pt x="476" y="477"/>
                  </a:lnTo>
                  <a:lnTo>
                    <a:pt x="464" y="488"/>
                  </a:lnTo>
                  <a:lnTo>
                    <a:pt x="464" y="511"/>
                  </a:lnTo>
                  <a:lnTo>
                    <a:pt x="440" y="511"/>
                  </a:lnTo>
                  <a:lnTo>
                    <a:pt x="428" y="511"/>
                  </a:lnTo>
                  <a:lnTo>
                    <a:pt x="416" y="511"/>
                  </a:lnTo>
                  <a:lnTo>
                    <a:pt x="416" y="488"/>
                  </a:lnTo>
                  <a:lnTo>
                    <a:pt x="392" y="488"/>
                  </a:lnTo>
                  <a:lnTo>
                    <a:pt x="380" y="488"/>
                  </a:lnTo>
                  <a:lnTo>
                    <a:pt x="380" y="477"/>
                  </a:lnTo>
                  <a:lnTo>
                    <a:pt x="392" y="465"/>
                  </a:lnTo>
                  <a:lnTo>
                    <a:pt x="380" y="465"/>
                  </a:lnTo>
                  <a:lnTo>
                    <a:pt x="357" y="465"/>
                  </a:lnTo>
                  <a:lnTo>
                    <a:pt x="345" y="454"/>
                  </a:lnTo>
                  <a:lnTo>
                    <a:pt x="321" y="454"/>
                  </a:lnTo>
                  <a:lnTo>
                    <a:pt x="321" y="443"/>
                  </a:lnTo>
                  <a:lnTo>
                    <a:pt x="333" y="431"/>
                  </a:lnTo>
                  <a:lnTo>
                    <a:pt x="321" y="420"/>
                  </a:lnTo>
                  <a:lnTo>
                    <a:pt x="321" y="397"/>
                  </a:lnTo>
                  <a:lnTo>
                    <a:pt x="309" y="386"/>
                  </a:lnTo>
                  <a:lnTo>
                    <a:pt x="297" y="329"/>
                  </a:lnTo>
                  <a:lnTo>
                    <a:pt x="273" y="284"/>
                  </a:lnTo>
                  <a:lnTo>
                    <a:pt x="202" y="295"/>
                  </a:lnTo>
                  <a:lnTo>
                    <a:pt x="190" y="284"/>
                  </a:lnTo>
                  <a:lnTo>
                    <a:pt x="155" y="261"/>
                  </a:lnTo>
                  <a:lnTo>
                    <a:pt x="143" y="261"/>
                  </a:lnTo>
                  <a:lnTo>
                    <a:pt x="95" y="249"/>
                  </a:lnTo>
                  <a:lnTo>
                    <a:pt x="83" y="249"/>
                  </a:lnTo>
                  <a:lnTo>
                    <a:pt x="83" y="261"/>
                  </a:lnTo>
                  <a:lnTo>
                    <a:pt x="71" y="261"/>
                  </a:lnTo>
                  <a:lnTo>
                    <a:pt x="71" y="249"/>
                  </a:lnTo>
                  <a:lnTo>
                    <a:pt x="24" y="249"/>
                  </a:lnTo>
                  <a:lnTo>
                    <a:pt x="12" y="249"/>
                  </a:lnTo>
                  <a:lnTo>
                    <a:pt x="0" y="261"/>
                  </a:lnTo>
                  <a:lnTo>
                    <a:pt x="12" y="249"/>
                  </a:lnTo>
                  <a:lnTo>
                    <a:pt x="36" y="227"/>
                  </a:lnTo>
                  <a:lnTo>
                    <a:pt x="60" y="215"/>
                  </a:lnTo>
                  <a:lnTo>
                    <a:pt x="95" y="170"/>
                  </a:lnTo>
                  <a:lnTo>
                    <a:pt x="95" y="159"/>
                  </a:lnTo>
                  <a:lnTo>
                    <a:pt x="107" y="147"/>
                  </a:lnTo>
                  <a:lnTo>
                    <a:pt x="119" y="136"/>
                  </a:lnTo>
                  <a:lnTo>
                    <a:pt x="119" y="125"/>
                  </a:lnTo>
                  <a:lnTo>
                    <a:pt x="131" y="102"/>
                  </a:lnTo>
                  <a:lnTo>
                    <a:pt x="131" y="79"/>
                  </a:lnTo>
                  <a:lnTo>
                    <a:pt x="167" y="45"/>
                  </a:lnTo>
                  <a:lnTo>
                    <a:pt x="190" y="45"/>
                  </a:lnTo>
                  <a:lnTo>
                    <a:pt x="190" y="22"/>
                  </a:lnTo>
                  <a:lnTo>
                    <a:pt x="214" y="11"/>
                  </a:lnTo>
                  <a:lnTo>
                    <a:pt x="238" y="0"/>
                  </a:lnTo>
                  <a:lnTo>
                    <a:pt x="273" y="11"/>
                  </a:lnTo>
                  <a:lnTo>
                    <a:pt x="333" y="22"/>
                  </a:lnTo>
                  <a:lnTo>
                    <a:pt x="357" y="22"/>
                  </a:lnTo>
                  <a:lnTo>
                    <a:pt x="345" y="45"/>
                  </a:lnTo>
                  <a:lnTo>
                    <a:pt x="357" y="45"/>
                  </a:lnTo>
                  <a:lnTo>
                    <a:pt x="369" y="45"/>
                  </a:lnTo>
                  <a:lnTo>
                    <a:pt x="369" y="34"/>
                  </a:lnTo>
                  <a:lnTo>
                    <a:pt x="369" y="68"/>
                  </a:lnTo>
                  <a:lnTo>
                    <a:pt x="380" y="68"/>
                  </a:lnTo>
                  <a:lnTo>
                    <a:pt x="392" y="45"/>
                  </a:lnTo>
                  <a:lnTo>
                    <a:pt x="428" y="45"/>
                  </a:lnTo>
                  <a:lnTo>
                    <a:pt x="440" y="34"/>
                  </a:lnTo>
                  <a:lnTo>
                    <a:pt x="452" y="34"/>
                  </a:lnTo>
                  <a:lnTo>
                    <a:pt x="464" y="34"/>
                  </a:lnTo>
                  <a:lnTo>
                    <a:pt x="476" y="34"/>
                  </a:lnTo>
                  <a:lnTo>
                    <a:pt x="511" y="34"/>
                  </a:lnTo>
                  <a:lnTo>
                    <a:pt x="523" y="56"/>
                  </a:lnTo>
                  <a:lnTo>
                    <a:pt x="523" y="79"/>
                  </a:lnTo>
                  <a:lnTo>
                    <a:pt x="535" y="79"/>
                  </a:lnTo>
                  <a:lnTo>
                    <a:pt x="535" y="102"/>
                  </a:lnTo>
                  <a:lnTo>
                    <a:pt x="523" y="102"/>
                  </a:lnTo>
                  <a:lnTo>
                    <a:pt x="535" y="136"/>
                  </a:lnTo>
                  <a:lnTo>
                    <a:pt x="547" y="170"/>
                  </a:lnTo>
                  <a:lnTo>
                    <a:pt x="547" y="159"/>
                  </a:lnTo>
                  <a:lnTo>
                    <a:pt x="582" y="170"/>
                  </a:lnTo>
                  <a:lnTo>
                    <a:pt x="582" y="193"/>
                  </a:lnTo>
                  <a:lnTo>
                    <a:pt x="571" y="204"/>
                  </a:lnTo>
                  <a:lnTo>
                    <a:pt x="571" y="238"/>
                  </a:lnTo>
                  <a:lnTo>
                    <a:pt x="571" y="249"/>
                  </a:lnTo>
                  <a:lnTo>
                    <a:pt x="571" y="261"/>
                  </a:lnTo>
                  <a:lnTo>
                    <a:pt x="582" y="284"/>
                  </a:lnTo>
                  <a:lnTo>
                    <a:pt x="594" y="295"/>
                  </a:lnTo>
                  <a:lnTo>
                    <a:pt x="582" y="306"/>
                  </a:lnTo>
                  <a:lnTo>
                    <a:pt x="642" y="306"/>
                  </a:lnTo>
                  <a:lnTo>
                    <a:pt x="642" y="284"/>
                  </a:lnTo>
                  <a:lnTo>
                    <a:pt x="654" y="284"/>
                  </a:lnTo>
                  <a:lnTo>
                    <a:pt x="654" y="295"/>
                  </a:lnTo>
                  <a:lnTo>
                    <a:pt x="678" y="295"/>
                  </a:lnTo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1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3" name="Group 154"/>
          <p:cNvGrpSpPr>
            <a:grpSpLocks/>
          </p:cNvGrpSpPr>
          <p:nvPr/>
        </p:nvGrpSpPr>
        <p:grpSpPr bwMode="auto">
          <a:xfrm>
            <a:off x="5354893" y="2205425"/>
            <a:ext cx="900937" cy="919339"/>
            <a:chOff x="3623" y="1631"/>
            <a:chExt cx="832" cy="908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72" name="Freeform 155"/>
            <p:cNvSpPr>
              <a:spLocks/>
            </p:cNvSpPr>
            <p:nvPr/>
          </p:nvSpPr>
          <p:spPr bwMode="auto">
            <a:xfrm>
              <a:off x="3623" y="1631"/>
              <a:ext cx="832" cy="908"/>
            </a:xfrm>
            <a:custGeom>
              <a:avLst/>
              <a:gdLst>
                <a:gd name="T0" fmla="*/ 606 w 832"/>
                <a:gd name="T1" fmla="*/ 863 h 908"/>
                <a:gd name="T2" fmla="*/ 642 w 832"/>
                <a:gd name="T3" fmla="*/ 749 h 908"/>
                <a:gd name="T4" fmla="*/ 666 w 832"/>
                <a:gd name="T5" fmla="*/ 681 h 908"/>
                <a:gd name="T6" fmla="*/ 666 w 832"/>
                <a:gd name="T7" fmla="*/ 579 h 908"/>
                <a:gd name="T8" fmla="*/ 677 w 832"/>
                <a:gd name="T9" fmla="*/ 499 h 908"/>
                <a:gd name="T10" fmla="*/ 677 w 832"/>
                <a:gd name="T11" fmla="*/ 443 h 908"/>
                <a:gd name="T12" fmla="*/ 713 w 832"/>
                <a:gd name="T13" fmla="*/ 431 h 908"/>
                <a:gd name="T14" fmla="*/ 796 w 832"/>
                <a:gd name="T15" fmla="*/ 340 h 908"/>
                <a:gd name="T16" fmla="*/ 808 w 832"/>
                <a:gd name="T17" fmla="*/ 295 h 908"/>
                <a:gd name="T18" fmla="*/ 796 w 832"/>
                <a:gd name="T19" fmla="*/ 261 h 908"/>
                <a:gd name="T20" fmla="*/ 796 w 832"/>
                <a:gd name="T21" fmla="*/ 215 h 908"/>
                <a:gd name="T22" fmla="*/ 808 w 832"/>
                <a:gd name="T23" fmla="*/ 136 h 908"/>
                <a:gd name="T24" fmla="*/ 796 w 832"/>
                <a:gd name="T25" fmla="*/ 90 h 908"/>
                <a:gd name="T26" fmla="*/ 772 w 832"/>
                <a:gd name="T27" fmla="*/ 45 h 908"/>
                <a:gd name="T28" fmla="*/ 725 w 832"/>
                <a:gd name="T29" fmla="*/ 22 h 908"/>
                <a:gd name="T30" fmla="*/ 666 w 832"/>
                <a:gd name="T31" fmla="*/ 11 h 908"/>
                <a:gd name="T32" fmla="*/ 630 w 832"/>
                <a:gd name="T33" fmla="*/ 34 h 908"/>
                <a:gd name="T34" fmla="*/ 582 w 832"/>
                <a:gd name="T35" fmla="*/ 68 h 908"/>
                <a:gd name="T36" fmla="*/ 547 w 832"/>
                <a:gd name="T37" fmla="*/ 56 h 908"/>
                <a:gd name="T38" fmla="*/ 511 w 832"/>
                <a:gd name="T39" fmla="*/ 11 h 908"/>
                <a:gd name="T40" fmla="*/ 463 w 832"/>
                <a:gd name="T41" fmla="*/ 34 h 908"/>
                <a:gd name="T42" fmla="*/ 440 w 832"/>
                <a:gd name="T43" fmla="*/ 56 h 908"/>
                <a:gd name="T44" fmla="*/ 357 w 832"/>
                <a:gd name="T45" fmla="*/ 90 h 908"/>
                <a:gd name="T46" fmla="*/ 285 w 832"/>
                <a:gd name="T47" fmla="*/ 45 h 908"/>
                <a:gd name="T48" fmla="*/ 261 w 832"/>
                <a:gd name="T49" fmla="*/ 125 h 908"/>
                <a:gd name="T50" fmla="*/ 226 w 832"/>
                <a:gd name="T51" fmla="*/ 170 h 908"/>
                <a:gd name="T52" fmla="*/ 154 w 832"/>
                <a:gd name="T53" fmla="*/ 193 h 908"/>
                <a:gd name="T54" fmla="*/ 95 w 832"/>
                <a:gd name="T55" fmla="*/ 159 h 908"/>
                <a:gd name="T56" fmla="*/ 71 w 832"/>
                <a:gd name="T57" fmla="*/ 147 h 908"/>
                <a:gd name="T58" fmla="*/ 0 w 832"/>
                <a:gd name="T59" fmla="*/ 204 h 908"/>
                <a:gd name="T60" fmla="*/ 48 w 832"/>
                <a:gd name="T61" fmla="*/ 249 h 908"/>
                <a:gd name="T62" fmla="*/ 24 w 832"/>
                <a:gd name="T63" fmla="*/ 295 h 908"/>
                <a:gd name="T64" fmla="*/ 36 w 832"/>
                <a:gd name="T65" fmla="*/ 363 h 908"/>
                <a:gd name="T66" fmla="*/ 12 w 832"/>
                <a:gd name="T67" fmla="*/ 397 h 908"/>
                <a:gd name="T68" fmla="*/ 0 w 832"/>
                <a:gd name="T69" fmla="*/ 477 h 908"/>
                <a:gd name="T70" fmla="*/ 24 w 832"/>
                <a:gd name="T71" fmla="*/ 545 h 908"/>
                <a:gd name="T72" fmla="*/ 36 w 832"/>
                <a:gd name="T73" fmla="*/ 567 h 908"/>
                <a:gd name="T74" fmla="*/ 48 w 832"/>
                <a:gd name="T75" fmla="*/ 579 h 908"/>
                <a:gd name="T76" fmla="*/ 95 w 832"/>
                <a:gd name="T77" fmla="*/ 545 h 908"/>
                <a:gd name="T78" fmla="*/ 226 w 832"/>
                <a:gd name="T79" fmla="*/ 511 h 908"/>
                <a:gd name="T80" fmla="*/ 273 w 832"/>
                <a:gd name="T81" fmla="*/ 545 h 908"/>
                <a:gd name="T82" fmla="*/ 416 w 832"/>
                <a:gd name="T83" fmla="*/ 602 h 908"/>
                <a:gd name="T84" fmla="*/ 452 w 832"/>
                <a:gd name="T85" fmla="*/ 658 h 908"/>
                <a:gd name="T86" fmla="*/ 535 w 832"/>
                <a:gd name="T87" fmla="*/ 670 h 908"/>
                <a:gd name="T88" fmla="*/ 570 w 832"/>
                <a:gd name="T89" fmla="*/ 738 h 908"/>
                <a:gd name="T90" fmla="*/ 523 w 832"/>
                <a:gd name="T91" fmla="*/ 772 h 908"/>
                <a:gd name="T92" fmla="*/ 547 w 832"/>
                <a:gd name="T93" fmla="*/ 851 h 90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32"/>
                <a:gd name="T142" fmla="*/ 0 h 908"/>
                <a:gd name="T143" fmla="*/ 832 w 832"/>
                <a:gd name="T144" fmla="*/ 908 h 90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32" h="908">
                  <a:moveTo>
                    <a:pt x="582" y="908"/>
                  </a:moveTo>
                  <a:lnTo>
                    <a:pt x="582" y="885"/>
                  </a:lnTo>
                  <a:lnTo>
                    <a:pt x="606" y="863"/>
                  </a:lnTo>
                  <a:lnTo>
                    <a:pt x="630" y="840"/>
                  </a:lnTo>
                  <a:lnTo>
                    <a:pt x="618" y="806"/>
                  </a:lnTo>
                  <a:lnTo>
                    <a:pt x="642" y="749"/>
                  </a:lnTo>
                  <a:lnTo>
                    <a:pt x="654" y="738"/>
                  </a:lnTo>
                  <a:lnTo>
                    <a:pt x="654" y="726"/>
                  </a:lnTo>
                  <a:lnTo>
                    <a:pt x="666" y="681"/>
                  </a:lnTo>
                  <a:lnTo>
                    <a:pt x="654" y="670"/>
                  </a:lnTo>
                  <a:lnTo>
                    <a:pt x="666" y="602"/>
                  </a:lnTo>
                  <a:lnTo>
                    <a:pt x="666" y="579"/>
                  </a:lnTo>
                  <a:lnTo>
                    <a:pt x="666" y="545"/>
                  </a:lnTo>
                  <a:lnTo>
                    <a:pt x="677" y="499"/>
                  </a:lnTo>
                  <a:lnTo>
                    <a:pt x="677" y="477"/>
                  </a:lnTo>
                  <a:lnTo>
                    <a:pt x="677" y="465"/>
                  </a:lnTo>
                  <a:lnTo>
                    <a:pt x="677" y="443"/>
                  </a:lnTo>
                  <a:lnTo>
                    <a:pt x="677" y="431"/>
                  </a:lnTo>
                  <a:lnTo>
                    <a:pt x="713" y="420"/>
                  </a:lnTo>
                  <a:lnTo>
                    <a:pt x="713" y="431"/>
                  </a:lnTo>
                  <a:lnTo>
                    <a:pt x="737" y="431"/>
                  </a:lnTo>
                  <a:lnTo>
                    <a:pt x="772" y="374"/>
                  </a:lnTo>
                  <a:lnTo>
                    <a:pt x="796" y="340"/>
                  </a:lnTo>
                  <a:lnTo>
                    <a:pt x="808" y="318"/>
                  </a:lnTo>
                  <a:lnTo>
                    <a:pt x="832" y="295"/>
                  </a:lnTo>
                  <a:lnTo>
                    <a:pt x="808" y="295"/>
                  </a:lnTo>
                  <a:lnTo>
                    <a:pt x="808" y="272"/>
                  </a:lnTo>
                  <a:lnTo>
                    <a:pt x="796" y="284"/>
                  </a:lnTo>
                  <a:lnTo>
                    <a:pt x="796" y="261"/>
                  </a:lnTo>
                  <a:lnTo>
                    <a:pt x="772" y="227"/>
                  </a:lnTo>
                  <a:lnTo>
                    <a:pt x="784" y="215"/>
                  </a:lnTo>
                  <a:lnTo>
                    <a:pt x="796" y="215"/>
                  </a:lnTo>
                  <a:lnTo>
                    <a:pt x="820" y="204"/>
                  </a:lnTo>
                  <a:lnTo>
                    <a:pt x="820" y="147"/>
                  </a:lnTo>
                  <a:lnTo>
                    <a:pt x="808" y="136"/>
                  </a:lnTo>
                  <a:lnTo>
                    <a:pt x="796" y="113"/>
                  </a:lnTo>
                  <a:lnTo>
                    <a:pt x="808" y="102"/>
                  </a:lnTo>
                  <a:lnTo>
                    <a:pt x="796" y="90"/>
                  </a:lnTo>
                  <a:lnTo>
                    <a:pt x="784" y="68"/>
                  </a:lnTo>
                  <a:lnTo>
                    <a:pt x="784" y="56"/>
                  </a:lnTo>
                  <a:lnTo>
                    <a:pt x="772" y="45"/>
                  </a:lnTo>
                  <a:lnTo>
                    <a:pt x="772" y="34"/>
                  </a:lnTo>
                  <a:lnTo>
                    <a:pt x="761" y="34"/>
                  </a:lnTo>
                  <a:lnTo>
                    <a:pt x="725" y="22"/>
                  </a:lnTo>
                  <a:lnTo>
                    <a:pt x="701" y="22"/>
                  </a:lnTo>
                  <a:lnTo>
                    <a:pt x="689" y="0"/>
                  </a:lnTo>
                  <a:lnTo>
                    <a:pt x="666" y="11"/>
                  </a:lnTo>
                  <a:lnTo>
                    <a:pt x="654" y="34"/>
                  </a:lnTo>
                  <a:lnTo>
                    <a:pt x="630" y="22"/>
                  </a:lnTo>
                  <a:lnTo>
                    <a:pt x="630" y="34"/>
                  </a:lnTo>
                  <a:lnTo>
                    <a:pt x="618" y="56"/>
                  </a:lnTo>
                  <a:lnTo>
                    <a:pt x="594" y="45"/>
                  </a:lnTo>
                  <a:lnTo>
                    <a:pt x="582" y="68"/>
                  </a:lnTo>
                  <a:lnTo>
                    <a:pt x="559" y="79"/>
                  </a:lnTo>
                  <a:lnTo>
                    <a:pt x="547" y="79"/>
                  </a:lnTo>
                  <a:lnTo>
                    <a:pt x="547" y="56"/>
                  </a:lnTo>
                  <a:lnTo>
                    <a:pt x="535" y="56"/>
                  </a:lnTo>
                  <a:lnTo>
                    <a:pt x="535" y="34"/>
                  </a:lnTo>
                  <a:lnTo>
                    <a:pt x="511" y="11"/>
                  </a:lnTo>
                  <a:lnTo>
                    <a:pt x="487" y="22"/>
                  </a:lnTo>
                  <a:lnTo>
                    <a:pt x="487" y="11"/>
                  </a:lnTo>
                  <a:lnTo>
                    <a:pt x="463" y="34"/>
                  </a:lnTo>
                  <a:lnTo>
                    <a:pt x="452" y="34"/>
                  </a:lnTo>
                  <a:lnTo>
                    <a:pt x="452" y="45"/>
                  </a:lnTo>
                  <a:lnTo>
                    <a:pt x="440" y="56"/>
                  </a:lnTo>
                  <a:lnTo>
                    <a:pt x="428" y="56"/>
                  </a:lnTo>
                  <a:lnTo>
                    <a:pt x="357" y="90"/>
                  </a:lnTo>
                  <a:lnTo>
                    <a:pt x="321" y="68"/>
                  </a:lnTo>
                  <a:lnTo>
                    <a:pt x="297" y="68"/>
                  </a:lnTo>
                  <a:lnTo>
                    <a:pt x="285" y="45"/>
                  </a:lnTo>
                  <a:lnTo>
                    <a:pt x="250" y="79"/>
                  </a:lnTo>
                  <a:lnTo>
                    <a:pt x="261" y="90"/>
                  </a:lnTo>
                  <a:lnTo>
                    <a:pt x="261" y="125"/>
                  </a:lnTo>
                  <a:lnTo>
                    <a:pt x="250" y="125"/>
                  </a:lnTo>
                  <a:lnTo>
                    <a:pt x="238" y="159"/>
                  </a:lnTo>
                  <a:lnTo>
                    <a:pt x="226" y="170"/>
                  </a:lnTo>
                  <a:lnTo>
                    <a:pt x="190" y="170"/>
                  </a:lnTo>
                  <a:lnTo>
                    <a:pt x="154" y="181"/>
                  </a:lnTo>
                  <a:lnTo>
                    <a:pt x="154" y="193"/>
                  </a:lnTo>
                  <a:lnTo>
                    <a:pt x="131" y="193"/>
                  </a:lnTo>
                  <a:lnTo>
                    <a:pt x="95" y="181"/>
                  </a:lnTo>
                  <a:lnTo>
                    <a:pt x="95" y="159"/>
                  </a:lnTo>
                  <a:lnTo>
                    <a:pt x="83" y="136"/>
                  </a:lnTo>
                  <a:lnTo>
                    <a:pt x="71" y="136"/>
                  </a:lnTo>
                  <a:lnTo>
                    <a:pt x="71" y="147"/>
                  </a:lnTo>
                  <a:lnTo>
                    <a:pt x="36" y="159"/>
                  </a:lnTo>
                  <a:lnTo>
                    <a:pt x="36" y="181"/>
                  </a:lnTo>
                  <a:lnTo>
                    <a:pt x="0" y="204"/>
                  </a:lnTo>
                  <a:lnTo>
                    <a:pt x="0" y="227"/>
                  </a:lnTo>
                  <a:lnTo>
                    <a:pt x="24" y="227"/>
                  </a:lnTo>
                  <a:lnTo>
                    <a:pt x="48" y="249"/>
                  </a:lnTo>
                  <a:lnTo>
                    <a:pt x="36" y="261"/>
                  </a:lnTo>
                  <a:lnTo>
                    <a:pt x="48" y="284"/>
                  </a:lnTo>
                  <a:lnTo>
                    <a:pt x="24" y="295"/>
                  </a:lnTo>
                  <a:lnTo>
                    <a:pt x="24" y="329"/>
                  </a:lnTo>
                  <a:lnTo>
                    <a:pt x="36" y="340"/>
                  </a:lnTo>
                  <a:lnTo>
                    <a:pt x="36" y="363"/>
                  </a:lnTo>
                  <a:lnTo>
                    <a:pt x="24" y="374"/>
                  </a:lnTo>
                  <a:lnTo>
                    <a:pt x="12" y="386"/>
                  </a:lnTo>
                  <a:lnTo>
                    <a:pt x="12" y="397"/>
                  </a:lnTo>
                  <a:lnTo>
                    <a:pt x="24" y="408"/>
                  </a:lnTo>
                  <a:lnTo>
                    <a:pt x="0" y="431"/>
                  </a:lnTo>
                  <a:lnTo>
                    <a:pt x="0" y="477"/>
                  </a:lnTo>
                  <a:lnTo>
                    <a:pt x="24" y="499"/>
                  </a:lnTo>
                  <a:lnTo>
                    <a:pt x="24" y="522"/>
                  </a:lnTo>
                  <a:lnTo>
                    <a:pt x="24" y="545"/>
                  </a:lnTo>
                  <a:lnTo>
                    <a:pt x="12" y="556"/>
                  </a:lnTo>
                  <a:lnTo>
                    <a:pt x="24" y="567"/>
                  </a:lnTo>
                  <a:lnTo>
                    <a:pt x="36" y="567"/>
                  </a:lnTo>
                  <a:lnTo>
                    <a:pt x="24" y="579"/>
                  </a:lnTo>
                  <a:lnTo>
                    <a:pt x="24" y="590"/>
                  </a:lnTo>
                  <a:lnTo>
                    <a:pt x="48" y="579"/>
                  </a:lnTo>
                  <a:lnTo>
                    <a:pt x="59" y="579"/>
                  </a:lnTo>
                  <a:lnTo>
                    <a:pt x="71" y="567"/>
                  </a:lnTo>
                  <a:lnTo>
                    <a:pt x="95" y="545"/>
                  </a:lnTo>
                  <a:lnTo>
                    <a:pt x="143" y="533"/>
                  </a:lnTo>
                  <a:lnTo>
                    <a:pt x="178" y="511"/>
                  </a:lnTo>
                  <a:lnTo>
                    <a:pt x="226" y="511"/>
                  </a:lnTo>
                  <a:lnTo>
                    <a:pt x="238" y="556"/>
                  </a:lnTo>
                  <a:lnTo>
                    <a:pt x="261" y="556"/>
                  </a:lnTo>
                  <a:lnTo>
                    <a:pt x="273" y="545"/>
                  </a:lnTo>
                  <a:lnTo>
                    <a:pt x="309" y="545"/>
                  </a:lnTo>
                  <a:lnTo>
                    <a:pt x="380" y="602"/>
                  </a:lnTo>
                  <a:lnTo>
                    <a:pt x="416" y="602"/>
                  </a:lnTo>
                  <a:lnTo>
                    <a:pt x="428" y="602"/>
                  </a:lnTo>
                  <a:lnTo>
                    <a:pt x="452" y="636"/>
                  </a:lnTo>
                  <a:lnTo>
                    <a:pt x="452" y="658"/>
                  </a:lnTo>
                  <a:lnTo>
                    <a:pt x="475" y="670"/>
                  </a:lnTo>
                  <a:lnTo>
                    <a:pt x="523" y="658"/>
                  </a:lnTo>
                  <a:lnTo>
                    <a:pt x="535" y="670"/>
                  </a:lnTo>
                  <a:lnTo>
                    <a:pt x="547" y="670"/>
                  </a:lnTo>
                  <a:lnTo>
                    <a:pt x="594" y="704"/>
                  </a:lnTo>
                  <a:lnTo>
                    <a:pt x="570" y="738"/>
                  </a:lnTo>
                  <a:lnTo>
                    <a:pt x="547" y="738"/>
                  </a:lnTo>
                  <a:lnTo>
                    <a:pt x="547" y="772"/>
                  </a:lnTo>
                  <a:lnTo>
                    <a:pt x="523" y="772"/>
                  </a:lnTo>
                  <a:lnTo>
                    <a:pt x="511" y="817"/>
                  </a:lnTo>
                  <a:lnTo>
                    <a:pt x="523" y="829"/>
                  </a:lnTo>
                  <a:lnTo>
                    <a:pt x="547" y="851"/>
                  </a:lnTo>
                  <a:lnTo>
                    <a:pt x="547" y="874"/>
                  </a:lnTo>
                  <a:lnTo>
                    <a:pt x="582" y="908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1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Freeform 156"/>
            <p:cNvSpPr>
              <a:spLocks/>
            </p:cNvSpPr>
            <p:nvPr/>
          </p:nvSpPr>
          <p:spPr bwMode="auto">
            <a:xfrm>
              <a:off x="3623" y="1631"/>
              <a:ext cx="832" cy="908"/>
            </a:xfrm>
            <a:custGeom>
              <a:avLst/>
              <a:gdLst>
                <a:gd name="T0" fmla="*/ 606 w 832"/>
                <a:gd name="T1" fmla="*/ 863 h 908"/>
                <a:gd name="T2" fmla="*/ 642 w 832"/>
                <a:gd name="T3" fmla="*/ 749 h 908"/>
                <a:gd name="T4" fmla="*/ 666 w 832"/>
                <a:gd name="T5" fmla="*/ 681 h 908"/>
                <a:gd name="T6" fmla="*/ 666 w 832"/>
                <a:gd name="T7" fmla="*/ 579 h 908"/>
                <a:gd name="T8" fmla="*/ 677 w 832"/>
                <a:gd name="T9" fmla="*/ 499 h 908"/>
                <a:gd name="T10" fmla="*/ 677 w 832"/>
                <a:gd name="T11" fmla="*/ 443 h 908"/>
                <a:gd name="T12" fmla="*/ 713 w 832"/>
                <a:gd name="T13" fmla="*/ 431 h 908"/>
                <a:gd name="T14" fmla="*/ 796 w 832"/>
                <a:gd name="T15" fmla="*/ 340 h 908"/>
                <a:gd name="T16" fmla="*/ 808 w 832"/>
                <a:gd name="T17" fmla="*/ 295 h 908"/>
                <a:gd name="T18" fmla="*/ 796 w 832"/>
                <a:gd name="T19" fmla="*/ 261 h 908"/>
                <a:gd name="T20" fmla="*/ 796 w 832"/>
                <a:gd name="T21" fmla="*/ 215 h 908"/>
                <a:gd name="T22" fmla="*/ 808 w 832"/>
                <a:gd name="T23" fmla="*/ 136 h 908"/>
                <a:gd name="T24" fmla="*/ 796 w 832"/>
                <a:gd name="T25" fmla="*/ 90 h 908"/>
                <a:gd name="T26" fmla="*/ 772 w 832"/>
                <a:gd name="T27" fmla="*/ 45 h 908"/>
                <a:gd name="T28" fmla="*/ 725 w 832"/>
                <a:gd name="T29" fmla="*/ 22 h 908"/>
                <a:gd name="T30" fmla="*/ 666 w 832"/>
                <a:gd name="T31" fmla="*/ 11 h 908"/>
                <a:gd name="T32" fmla="*/ 630 w 832"/>
                <a:gd name="T33" fmla="*/ 34 h 908"/>
                <a:gd name="T34" fmla="*/ 582 w 832"/>
                <a:gd name="T35" fmla="*/ 68 h 908"/>
                <a:gd name="T36" fmla="*/ 547 w 832"/>
                <a:gd name="T37" fmla="*/ 56 h 908"/>
                <a:gd name="T38" fmla="*/ 511 w 832"/>
                <a:gd name="T39" fmla="*/ 11 h 908"/>
                <a:gd name="T40" fmla="*/ 463 w 832"/>
                <a:gd name="T41" fmla="*/ 34 h 908"/>
                <a:gd name="T42" fmla="*/ 440 w 832"/>
                <a:gd name="T43" fmla="*/ 56 h 908"/>
                <a:gd name="T44" fmla="*/ 357 w 832"/>
                <a:gd name="T45" fmla="*/ 90 h 908"/>
                <a:gd name="T46" fmla="*/ 285 w 832"/>
                <a:gd name="T47" fmla="*/ 45 h 908"/>
                <a:gd name="T48" fmla="*/ 261 w 832"/>
                <a:gd name="T49" fmla="*/ 125 h 908"/>
                <a:gd name="T50" fmla="*/ 226 w 832"/>
                <a:gd name="T51" fmla="*/ 170 h 908"/>
                <a:gd name="T52" fmla="*/ 154 w 832"/>
                <a:gd name="T53" fmla="*/ 193 h 908"/>
                <a:gd name="T54" fmla="*/ 95 w 832"/>
                <a:gd name="T55" fmla="*/ 159 h 908"/>
                <a:gd name="T56" fmla="*/ 71 w 832"/>
                <a:gd name="T57" fmla="*/ 147 h 908"/>
                <a:gd name="T58" fmla="*/ 0 w 832"/>
                <a:gd name="T59" fmla="*/ 204 h 908"/>
                <a:gd name="T60" fmla="*/ 48 w 832"/>
                <a:gd name="T61" fmla="*/ 249 h 908"/>
                <a:gd name="T62" fmla="*/ 24 w 832"/>
                <a:gd name="T63" fmla="*/ 295 h 908"/>
                <a:gd name="T64" fmla="*/ 36 w 832"/>
                <a:gd name="T65" fmla="*/ 363 h 908"/>
                <a:gd name="T66" fmla="*/ 12 w 832"/>
                <a:gd name="T67" fmla="*/ 397 h 908"/>
                <a:gd name="T68" fmla="*/ 0 w 832"/>
                <a:gd name="T69" fmla="*/ 477 h 908"/>
                <a:gd name="T70" fmla="*/ 24 w 832"/>
                <a:gd name="T71" fmla="*/ 545 h 908"/>
                <a:gd name="T72" fmla="*/ 36 w 832"/>
                <a:gd name="T73" fmla="*/ 567 h 908"/>
                <a:gd name="T74" fmla="*/ 48 w 832"/>
                <a:gd name="T75" fmla="*/ 579 h 908"/>
                <a:gd name="T76" fmla="*/ 95 w 832"/>
                <a:gd name="T77" fmla="*/ 545 h 908"/>
                <a:gd name="T78" fmla="*/ 226 w 832"/>
                <a:gd name="T79" fmla="*/ 511 h 908"/>
                <a:gd name="T80" fmla="*/ 273 w 832"/>
                <a:gd name="T81" fmla="*/ 545 h 908"/>
                <a:gd name="T82" fmla="*/ 416 w 832"/>
                <a:gd name="T83" fmla="*/ 602 h 908"/>
                <a:gd name="T84" fmla="*/ 452 w 832"/>
                <a:gd name="T85" fmla="*/ 658 h 908"/>
                <a:gd name="T86" fmla="*/ 535 w 832"/>
                <a:gd name="T87" fmla="*/ 670 h 908"/>
                <a:gd name="T88" fmla="*/ 570 w 832"/>
                <a:gd name="T89" fmla="*/ 738 h 908"/>
                <a:gd name="T90" fmla="*/ 523 w 832"/>
                <a:gd name="T91" fmla="*/ 772 h 908"/>
                <a:gd name="T92" fmla="*/ 547 w 832"/>
                <a:gd name="T93" fmla="*/ 851 h 90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32"/>
                <a:gd name="T142" fmla="*/ 0 h 908"/>
                <a:gd name="T143" fmla="*/ 832 w 832"/>
                <a:gd name="T144" fmla="*/ 908 h 90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32" h="908">
                  <a:moveTo>
                    <a:pt x="582" y="908"/>
                  </a:moveTo>
                  <a:lnTo>
                    <a:pt x="582" y="885"/>
                  </a:lnTo>
                  <a:lnTo>
                    <a:pt x="606" y="863"/>
                  </a:lnTo>
                  <a:lnTo>
                    <a:pt x="630" y="840"/>
                  </a:lnTo>
                  <a:lnTo>
                    <a:pt x="618" y="806"/>
                  </a:lnTo>
                  <a:lnTo>
                    <a:pt x="642" y="749"/>
                  </a:lnTo>
                  <a:lnTo>
                    <a:pt x="654" y="738"/>
                  </a:lnTo>
                  <a:lnTo>
                    <a:pt x="654" y="726"/>
                  </a:lnTo>
                  <a:lnTo>
                    <a:pt x="666" y="681"/>
                  </a:lnTo>
                  <a:lnTo>
                    <a:pt x="654" y="670"/>
                  </a:lnTo>
                  <a:lnTo>
                    <a:pt x="666" y="602"/>
                  </a:lnTo>
                  <a:lnTo>
                    <a:pt x="666" y="579"/>
                  </a:lnTo>
                  <a:lnTo>
                    <a:pt x="666" y="545"/>
                  </a:lnTo>
                  <a:lnTo>
                    <a:pt x="677" y="499"/>
                  </a:lnTo>
                  <a:lnTo>
                    <a:pt x="677" y="477"/>
                  </a:lnTo>
                  <a:lnTo>
                    <a:pt x="677" y="465"/>
                  </a:lnTo>
                  <a:lnTo>
                    <a:pt x="677" y="443"/>
                  </a:lnTo>
                  <a:lnTo>
                    <a:pt x="677" y="431"/>
                  </a:lnTo>
                  <a:lnTo>
                    <a:pt x="713" y="420"/>
                  </a:lnTo>
                  <a:lnTo>
                    <a:pt x="713" y="431"/>
                  </a:lnTo>
                  <a:lnTo>
                    <a:pt x="737" y="431"/>
                  </a:lnTo>
                  <a:lnTo>
                    <a:pt x="772" y="374"/>
                  </a:lnTo>
                  <a:lnTo>
                    <a:pt x="796" y="340"/>
                  </a:lnTo>
                  <a:lnTo>
                    <a:pt x="808" y="318"/>
                  </a:lnTo>
                  <a:lnTo>
                    <a:pt x="832" y="295"/>
                  </a:lnTo>
                  <a:lnTo>
                    <a:pt x="808" y="295"/>
                  </a:lnTo>
                  <a:lnTo>
                    <a:pt x="808" y="272"/>
                  </a:lnTo>
                  <a:lnTo>
                    <a:pt x="796" y="284"/>
                  </a:lnTo>
                  <a:lnTo>
                    <a:pt x="796" y="261"/>
                  </a:lnTo>
                  <a:lnTo>
                    <a:pt x="772" y="227"/>
                  </a:lnTo>
                  <a:lnTo>
                    <a:pt x="784" y="215"/>
                  </a:lnTo>
                  <a:lnTo>
                    <a:pt x="796" y="215"/>
                  </a:lnTo>
                  <a:lnTo>
                    <a:pt x="820" y="204"/>
                  </a:lnTo>
                  <a:lnTo>
                    <a:pt x="820" y="147"/>
                  </a:lnTo>
                  <a:lnTo>
                    <a:pt x="808" y="136"/>
                  </a:lnTo>
                  <a:lnTo>
                    <a:pt x="796" y="113"/>
                  </a:lnTo>
                  <a:lnTo>
                    <a:pt x="808" y="102"/>
                  </a:lnTo>
                  <a:lnTo>
                    <a:pt x="796" y="90"/>
                  </a:lnTo>
                  <a:lnTo>
                    <a:pt x="784" y="68"/>
                  </a:lnTo>
                  <a:lnTo>
                    <a:pt x="784" y="56"/>
                  </a:lnTo>
                  <a:lnTo>
                    <a:pt x="772" y="45"/>
                  </a:lnTo>
                  <a:lnTo>
                    <a:pt x="772" y="34"/>
                  </a:lnTo>
                  <a:lnTo>
                    <a:pt x="761" y="34"/>
                  </a:lnTo>
                  <a:lnTo>
                    <a:pt x="725" y="22"/>
                  </a:lnTo>
                  <a:lnTo>
                    <a:pt x="701" y="22"/>
                  </a:lnTo>
                  <a:lnTo>
                    <a:pt x="689" y="0"/>
                  </a:lnTo>
                  <a:lnTo>
                    <a:pt x="666" y="11"/>
                  </a:lnTo>
                  <a:lnTo>
                    <a:pt x="654" y="34"/>
                  </a:lnTo>
                  <a:lnTo>
                    <a:pt x="630" y="22"/>
                  </a:lnTo>
                  <a:lnTo>
                    <a:pt x="630" y="34"/>
                  </a:lnTo>
                  <a:lnTo>
                    <a:pt x="618" y="56"/>
                  </a:lnTo>
                  <a:lnTo>
                    <a:pt x="594" y="45"/>
                  </a:lnTo>
                  <a:lnTo>
                    <a:pt x="582" y="68"/>
                  </a:lnTo>
                  <a:lnTo>
                    <a:pt x="559" y="79"/>
                  </a:lnTo>
                  <a:lnTo>
                    <a:pt x="547" y="79"/>
                  </a:lnTo>
                  <a:lnTo>
                    <a:pt x="547" y="56"/>
                  </a:lnTo>
                  <a:lnTo>
                    <a:pt x="535" y="56"/>
                  </a:lnTo>
                  <a:lnTo>
                    <a:pt x="535" y="34"/>
                  </a:lnTo>
                  <a:lnTo>
                    <a:pt x="511" y="11"/>
                  </a:lnTo>
                  <a:lnTo>
                    <a:pt x="487" y="22"/>
                  </a:lnTo>
                  <a:lnTo>
                    <a:pt x="487" y="11"/>
                  </a:lnTo>
                  <a:lnTo>
                    <a:pt x="463" y="34"/>
                  </a:lnTo>
                  <a:lnTo>
                    <a:pt x="452" y="34"/>
                  </a:lnTo>
                  <a:lnTo>
                    <a:pt x="452" y="45"/>
                  </a:lnTo>
                  <a:lnTo>
                    <a:pt x="440" y="56"/>
                  </a:lnTo>
                  <a:lnTo>
                    <a:pt x="428" y="56"/>
                  </a:lnTo>
                  <a:lnTo>
                    <a:pt x="357" y="90"/>
                  </a:lnTo>
                  <a:lnTo>
                    <a:pt x="321" y="68"/>
                  </a:lnTo>
                  <a:lnTo>
                    <a:pt x="297" y="68"/>
                  </a:lnTo>
                  <a:lnTo>
                    <a:pt x="285" y="45"/>
                  </a:lnTo>
                  <a:lnTo>
                    <a:pt x="250" y="79"/>
                  </a:lnTo>
                  <a:lnTo>
                    <a:pt x="261" y="90"/>
                  </a:lnTo>
                  <a:lnTo>
                    <a:pt x="261" y="125"/>
                  </a:lnTo>
                  <a:lnTo>
                    <a:pt x="250" y="125"/>
                  </a:lnTo>
                  <a:lnTo>
                    <a:pt x="238" y="159"/>
                  </a:lnTo>
                  <a:lnTo>
                    <a:pt x="226" y="170"/>
                  </a:lnTo>
                  <a:lnTo>
                    <a:pt x="190" y="170"/>
                  </a:lnTo>
                  <a:lnTo>
                    <a:pt x="154" y="181"/>
                  </a:lnTo>
                  <a:lnTo>
                    <a:pt x="154" y="193"/>
                  </a:lnTo>
                  <a:lnTo>
                    <a:pt x="131" y="193"/>
                  </a:lnTo>
                  <a:lnTo>
                    <a:pt x="95" y="181"/>
                  </a:lnTo>
                  <a:lnTo>
                    <a:pt x="95" y="159"/>
                  </a:lnTo>
                  <a:lnTo>
                    <a:pt x="83" y="136"/>
                  </a:lnTo>
                  <a:lnTo>
                    <a:pt x="71" y="136"/>
                  </a:lnTo>
                  <a:lnTo>
                    <a:pt x="71" y="147"/>
                  </a:lnTo>
                  <a:lnTo>
                    <a:pt x="36" y="159"/>
                  </a:lnTo>
                  <a:lnTo>
                    <a:pt x="36" y="181"/>
                  </a:lnTo>
                  <a:lnTo>
                    <a:pt x="0" y="204"/>
                  </a:lnTo>
                  <a:lnTo>
                    <a:pt x="0" y="227"/>
                  </a:lnTo>
                  <a:lnTo>
                    <a:pt x="24" y="227"/>
                  </a:lnTo>
                  <a:lnTo>
                    <a:pt x="48" y="249"/>
                  </a:lnTo>
                  <a:lnTo>
                    <a:pt x="36" y="261"/>
                  </a:lnTo>
                  <a:lnTo>
                    <a:pt x="48" y="284"/>
                  </a:lnTo>
                  <a:lnTo>
                    <a:pt x="24" y="295"/>
                  </a:lnTo>
                  <a:lnTo>
                    <a:pt x="24" y="329"/>
                  </a:lnTo>
                  <a:lnTo>
                    <a:pt x="36" y="340"/>
                  </a:lnTo>
                  <a:lnTo>
                    <a:pt x="36" y="363"/>
                  </a:lnTo>
                  <a:lnTo>
                    <a:pt x="24" y="374"/>
                  </a:lnTo>
                  <a:lnTo>
                    <a:pt x="12" y="386"/>
                  </a:lnTo>
                  <a:lnTo>
                    <a:pt x="12" y="397"/>
                  </a:lnTo>
                  <a:lnTo>
                    <a:pt x="24" y="408"/>
                  </a:lnTo>
                  <a:lnTo>
                    <a:pt x="0" y="431"/>
                  </a:lnTo>
                  <a:lnTo>
                    <a:pt x="0" y="477"/>
                  </a:lnTo>
                  <a:lnTo>
                    <a:pt x="24" y="499"/>
                  </a:lnTo>
                  <a:lnTo>
                    <a:pt x="24" y="522"/>
                  </a:lnTo>
                  <a:lnTo>
                    <a:pt x="24" y="545"/>
                  </a:lnTo>
                  <a:lnTo>
                    <a:pt x="12" y="556"/>
                  </a:lnTo>
                  <a:lnTo>
                    <a:pt x="24" y="567"/>
                  </a:lnTo>
                  <a:lnTo>
                    <a:pt x="36" y="567"/>
                  </a:lnTo>
                  <a:lnTo>
                    <a:pt x="24" y="579"/>
                  </a:lnTo>
                  <a:lnTo>
                    <a:pt x="24" y="590"/>
                  </a:lnTo>
                  <a:lnTo>
                    <a:pt x="48" y="579"/>
                  </a:lnTo>
                  <a:lnTo>
                    <a:pt x="59" y="579"/>
                  </a:lnTo>
                  <a:lnTo>
                    <a:pt x="71" y="567"/>
                  </a:lnTo>
                  <a:lnTo>
                    <a:pt x="95" y="545"/>
                  </a:lnTo>
                  <a:lnTo>
                    <a:pt x="143" y="533"/>
                  </a:lnTo>
                  <a:lnTo>
                    <a:pt x="178" y="511"/>
                  </a:lnTo>
                  <a:lnTo>
                    <a:pt x="226" y="511"/>
                  </a:lnTo>
                  <a:lnTo>
                    <a:pt x="238" y="556"/>
                  </a:lnTo>
                  <a:lnTo>
                    <a:pt x="261" y="556"/>
                  </a:lnTo>
                  <a:lnTo>
                    <a:pt x="273" y="545"/>
                  </a:lnTo>
                  <a:lnTo>
                    <a:pt x="309" y="545"/>
                  </a:lnTo>
                  <a:lnTo>
                    <a:pt x="380" y="602"/>
                  </a:lnTo>
                  <a:lnTo>
                    <a:pt x="416" y="602"/>
                  </a:lnTo>
                  <a:lnTo>
                    <a:pt x="428" y="602"/>
                  </a:lnTo>
                  <a:lnTo>
                    <a:pt x="452" y="636"/>
                  </a:lnTo>
                  <a:lnTo>
                    <a:pt x="452" y="658"/>
                  </a:lnTo>
                  <a:lnTo>
                    <a:pt x="475" y="670"/>
                  </a:lnTo>
                  <a:lnTo>
                    <a:pt x="523" y="658"/>
                  </a:lnTo>
                  <a:lnTo>
                    <a:pt x="535" y="670"/>
                  </a:lnTo>
                  <a:lnTo>
                    <a:pt x="547" y="670"/>
                  </a:lnTo>
                  <a:lnTo>
                    <a:pt x="594" y="704"/>
                  </a:lnTo>
                  <a:lnTo>
                    <a:pt x="570" y="738"/>
                  </a:lnTo>
                  <a:lnTo>
                    <a:pt x="547" y="738"/>
                  </a:lnTo>
                  <a:lnTo>
                    <a:pt x="547" y="772"/>
                  </a:lnTo>
                  <a:lnTo>
                    <a:pt x="523" y="772"/>
                  </a:lnTo>
                  <a:lnTo>
                    <a:pt x="511" y="817"/>
                  </a:lnTo>
                  <a:lnTo>
                    <a:pt x="523" y="829"/>
                  </a:lnTo>
                  <a:lnTo>
                    <a:pt x="547" y="851"/>
                  </a:lnTo>
                  <a:lnTo>
                    <a:pt x="547" y="874"/>
                  </a:lnTo>
                  <a:lnTo>
                    <a:pt x="582" y="908"/>
                  </a:lnTo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1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4" name="Group 157"/>
          <p:cNvGrpSpPr>
            <a:grpSpLocks/>
          </p:cNvGrpSpPr>
          <p:nvPr/>
        </p:nvGrpSpPr>
        <p:grpSpPr bwMode="auto">
          <a:xfrm>
            <a:off x="6190702" y="2309065"/>
            <a:ext cx="181815" cy="195085"/>
            <a:chOff x="4395" y="1733"/>
            <a:chExt cx="167" cy="193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70" name="Freeform 158"/>
            <p:cNvSpPr>
              <a:spLocks/>
            </p:cNvSpPr>
            <p:nvPr/>
          </p:nvSpPr>
          <p:spPr bwMode="auto">
            <a:xfrm>
              <a:off x="4395" y="1733"/>
              <a:ext cx="167" cy="193"/>
            </a:xfrm>
            <a:custGeom>
              <a:avLst/>
              <a:gdLst>
                <a:gd name="T0" fmla="*/ 48 w 167"/>
                <a:gd name="T1" fmla="*/ 193 h 193"/>
                <a:gd name="T2" fmla="*/ 48 w 167"/>
                <a:gd name="T3" fmla="*/ 170 h 193"/>
                <a:gd name="T4" fmla="*/ 60 w 167"/>
                <a:gd name="T5" fmla="*/ 170 h 193"/>
                <a:gd name="T6" fmla="*/ 72 w 167"/>
                <a:gd name="T7" fmla="*/ 147 h 193"/>
                <a:gd name="T8" fmla="*/ 84 w 167"/>
                <a:gd name="T9" fmla="*/ 147 h 193"/>
                <a:gd name="T10" fmla="*/ 107 w 167"/>
                <a:gd name="T11" fmla="*/ 136 h 193"/>
                <a:gd name="T12" fmla="*/ 107 w 167"/>
                <a:gd name="T13" fmla="*/ 136 h 193"/>
                <a:gd name="T14" fmla="*/ 107 w 167"/>
                <a:gd name="T15" fmla="*/ 113 h 193"/>
                <a:gd name="T16" fmla="*/ 131 w 167"/>
                <a:gd name="T17" fmla="*/ 113 h 193"/>
                <a:gd name="T18" fmla="*/ 131 w 167"/>
                <a:gd name="T19" fmla="*/ 102 h 193"/>
                <a:gd name="T20" fmla="*/ 143 w 167"/>
                <a:gd name="T21" fmla="*/ 91 h 193"/>
                <a:gd name="T22" fmla="*/ 155 w 167"/>
                <a:gd name="T23" fmla="*/ 91 h 193"/>
                <a:gd name="T24" fmla="*/ 167 w 167"/>
                <a:gd name="T25" fmla="*/ 79 h 193"/>
                <a:gd name="T26" fmla="*/ 155 w 167"/>
                <a:gd name="T27" fmla="*/ 68 h 193"/>
                <a:gd name="T28" fmla="*/ 143 w 167"/>
                <a:gd name="T29" fmla="*/ 68 h 193"/>
                <a:gd name="T30" fmla="*/ 131 w 167"/>
                <a:gd name="T31" fmla="*/ 57 h 193"/>
                <a:gd name="T32" fmla="*/ 131 w 167"/>
                <a:gd name="T33" fmla="*/ 45 h 193"/>
                <a:gd name="T34" fmla="*/ 119 w 167"/>
                <a:gd name="T35" fmla="*/ 45 h 193"/>
                <a:gd name="T36" fmla="*/ 96 w 167"/>
                <a:gd name="T37" fmla="*/ 23 h 193"/>
                <a:gd name="T38" fmla="*/ 84 w 167"/>
                <a:gd name="T39" fmla="*/ 23 h 193"/>
                <a:gd name="T40" fmla="*/ 36 w 167"/>
                <a:gd name="T41" fmla="*/ 0 h 193"/>
                <a:gd name="T42" fmla="*/ 24 w 167"/>
                <a:gd name="T43" fmla="*/ 11 h 193"/>
                <a:gd name="T44" fmla="*/ 24 w 167"/>
                <a:gd name="T45" fmla="*/ 23 h 193"/>
                <a:gd name="T46" fmla="*/ 24 w 167"/>
                <a:gd name="T47" fmla="*/ 34 h 193"/>
                <a:gd name="T48" fmla="*/ 48 w 167"/>
                <a:gd name="T49" fmla="*/ 45 h 193"/>
                <a:gd name="T50" fmla="*/ 48 w 167"/>
                <a:gd name="T51" fmla="*/ 102 h 193"/>
                <a:gd name="T52" fmla="*/ 24 w 167"/>
                <a:gd name="T53" fmla="*/ 113 h 193"/>
                <a:gd name="T54" fmla="*/ 0 w 167"/>
                <a:gd name="T55" fmla="*/ 113 h 193"/>
                <a:gd name="T56" fmla="*/ 0 w 167"/>
                <a:gd name="T57" fmla="*/ 125 h 193"/>
                <a:gd name="T58" fmla="*/ 24 w 167"/>
                <a:gd name="T59" fmla="*/ 159 h 193"/>
                <a:gd name="T60" fmla="*/ 24 w 167"/>
                <a:gd name="T61" fmla="*/ 170 h 193"/>
                <a:gd name="T62" fmla="*/ 36 w 167"/>
                <a:gd name="T63" fmla="*/ 170 h 193"/>
                <a:gd name="T64" fmla="*/ 36 w 167"/>
                <a:gd name="T65" fmla="*/ 193 h 193"/>
                <a:gd name="T66" fmla="*/ 48 w 167"/>
                <a:gd name="T67" fmla="*/ 193 h 19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7"/>
                <a:gd name="T103" fmla="*/ 0 h 193"/>
                <a:gd name="T104" fmla="*/ 167 w 167"/>
                <a:gd name="T105" fmla="*/ 193 h 19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7" h="193">
                  <a:moveTo>
                    <a:pt x="48" y="193"/>
                  </a:moveTo>
                  <a:lnTo>
                    <a:pt x="48" y="170"/>
                  </a:lnTo>
                  <a:lnTo>
                    <a:pt x="60" y="170"/>
                  </a:lnTo>
                  <a:lnTo>
                    <a:pt x="72" y="147"/>
                  </a:lnTo>
                  <a:lnTo>
                    <a:pt x="84" y="147"/>
                  </a:lnTo>
                  <a:lnTo>
                    <a:pt x="107" y="136"/>
                  </a:lnTo>
                  <a:lnTo>
                    <a:pt x="107" y="113"/>
                  </a:lnTo>
                  <a:lnTo>
                    <a:pt x="131" y="113"/>
                  </a:lnTo>
                  <a:lnTo>
                    <a:pt x="131" y="102"/>
                  </a:lnTo>
                  <a:lnTo>
                    <a:pt x="143" y="91"/>
                  </a:lnTo>
                  <a:lnTo>
                    <a:pt x="155" y="91"/>
                  </a:lnTo>
                  <a:lnTo>
                    <a:pt x="167" y="79"/>
                  </a:lnTo>
                  <a:lnTo>
                    <a:pt x="155" y="68"/>
                  </a:lnTo>
                  <a:lnTo>
                    <a:pt x="143" y="68"/>
                  </a:lnTo>
                  <a:lnTo>
                    <a:pt x="131" y="57"/>
                  </a:lnTo>
                  <a:lnTo>
                    <a:pt x="131" y="45"/>
                  </a:lnTo>
                  <a:lnTo>
                    <a:pt x="119" y="45"/>
                  </a:lnTo>
                  <a:lnTo>
                    <a:pt x="96" y="23"/>
                  </a:lnTo>
                  <a:lnTo>
                    <a:pt x="84" y="23"/>
                  </a:lnTo>
                  <a:lnTo>
                    <a:pt x="36" y="0"/>
                  </a:lnTo>
                  <a:lnTo>
                    <a:pt x="24" y="11"/>
                  </a:lnTo>
                  <a:lnTo>
                    <a:pt x="24" y="23"/>
                  </a:lnTo>
                  <a:lnTo>
                    <a:pt x="24" y="34"/>
                  </a:lnTo>
                  <a:lnTo>
                    <a:pt x="48" y="45"/>
                  </a:lnTo>
                  <a:lnTo>
                    <a:pt x="48" y="102"/>
                  </a:lnTo>
                  <a:lnTo>
                    <a:pt x="24" y="113"/>
                  </a:lnTo>
                  <a:lnTo>
                    <a:pt x="0" y="113"/>
                  </a:lnTo>
                  <a:lnTo>
                    <a:pt x="0" y="125"/>
                  </a:lnTo>
                  <a:lnTo>
                    <a:pt x="24" y="159"/>
                  </a:lnTo>
                  <a:lnTo>
                    <a:pt x="24" y="170"/>
                  </a:lnTo>
                  <a:lnTo>
                    <a:pt x="36" y="170"/>
                  </a:lnTo>
                  <a:lnTo>
                    <a:pt x="36" y="193"/>
                  </a:lnTo>
                  <a:lnTo>
                    <a:pt x="48" y="193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1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Freeform 159"/>
            <p:cNvSpPr>
              <a:spLocks/>
            </p:cNvSpPr>
            <p:nvPr/>
          </p:nvSpPr>
          <p:spPr bwMode="auto">
            <a:xfrm>
              <a:off x="4395" y="1733"/>
              <a:ext cx="167" cy="193"/>
            </a:xfrm>
            <a:custGeom>
              <a:avLst/>
              <a:gdLst>
                <a:gd name="T0" fmla="*/ 48 w 167"/>
                <a:gd name="T1" fmla="*/ 193 h 193"/>
                <a:gd name="T2" fmla="*/ 48 w 167"/>
                <a:gd name="T3" fmla="*/ 170 h 193"/>
                <a:gd name="T4" fmla="*/ 60 w 167"/>
                <a:gd name="T5" fmla="*/ 170 h 193"/>
                <a:gd name="T6" fmla="*/ 72 w 167"/>
                <a:gd name="T7" fmla="*/ 147 h 193"/>
                <a:gd name="T8" fmla="*/ 84 w 167"/>
                <a:gd name="T9" fmla="*/ 147 h 193"/>
                <a:gd name="T10" fmla="*/ 107 w 167"/>
                <a:gd name="T11" fmla="*/ 136 h 193"/>
                <a:gd name="T12" fmla="*/ 107 w 167"/>
                <a:gd name="T13" fmla="*/ 136 h 193"/>
                <a:gd name="T14" fmla="*/ 107 w 167"/>
                <a:gd name="T15" fmla="*/ 113 h 193"/>
                <a:gd name="T16" fmla="*/ 131 w 167"/>
                <a:gd name="T17" fmla="*/ 113 h 193"/>
                <a:gd name="T18" fmla="*/ 131 w 167"/>
                <a:gd name="T19" fmla="*/ 102 h 193"/>
                <a:gd name="T20" fmla="*/ 143 w 167"/>
                <a:gd name="T21" fmla="*/ 91 h 193"/>
                <a:gd name="T22" fmla="*/ 155 w 167"/>
                <a:gd name="T23" fmla="*/ 91 h 193"/>
                <a:gd name="T24" fmla="*/ 167 w 167"/>
                <a:gd name="T25" fmla="*/ 79 h 193"/>
                <a:gd name="T26" fmla="*/ 155 w 167"/>
                <a:gd name="T27" fmla="*/ 68 h 193"/>
                <a:gd name="T28" fmla="*/ 143 w 167"/>
                <a:gd name="T29" fmla="*/ 68 h 193"/>
                <a:gd name="T30" fmla="*/ 131 w 167"/>
                <a:gd name="T31" fmla="*/ 57 h 193"/>
                <a:gd name="T32" fmla="*/ 131 w 167"/>
                <a:gd name="T33" fmla="*/ 45 h 193"/>
                <a:gd name="T34" fmla="*/ 119 w 167"/>
                <a:gd name="T35" fmla="*/ 45 h 193"/>
                <a:gd name="T36" fmla="*/ 96 w 167"/>
                <a:gd name="T37" fmla="*/ 23 h 193"/>
                <a:gd name="T38" fmla="*/ 84 w 167"/>
                <a:gd name="T39" fmla="*/ 23 h 193"/>
                <a:gd name="T40" fmla="*/ 36 w 167"/>
                <a:gd name="T41" fmla="*/ 0 h 193"/>
                <a:gd name="T42" fmla="*/ 24 w 167"/>
                <a:gd name="T43" fmla="*/ 11 h 193"/>
                <a:gd name="T44" fmla="*/ 24 w 167"/>
                <a:gd name="T45" fmla="*/ 23 h 193"/>
                <a:gd name="T46" fmla="*/ 24 w 167"/>
                <a:gd name="T47" fmla="*/ 34 h 193"/>
                <a:gd name="T48" fmla="*/ 48 w 167"/>
                <a:gd name="T49" fmla="*/ 45 h 193"/>
                <a:gd name="T50" fmla="*/ 48 w 167"/>
                <a:gd name="T51" fmla="*/ 102 h 193"/>
                <a:gd name="T52" fmla="*/ 24 w 167"/>
                <a:gd name="T53" fmla="*/ 113 h 193"/>
                <a:gd name="T54" fmla="*/ 0 w 167"/>
                <a:gd name="T55" fmla="*/ 113 h 193"/>
                <a:gd name="T56" fmla="*/ 0 w 167"/>
                <a:gd name="T57" fmla="*/ 125 h 193"/>
                <a:gd name="T58" fmla="*/ 24 w 167"/>
                <a:gd name="T59" fmla="*/ 159 h 193"/>
                <a:gd name="T60" fmla="*/ 24 w 167"/>
                <a:gd name="T61" fmla="*/ 170 h 193"/>
                <a:gd name="T62" fmla="*/ 36 w 167"/>
                <a:gd name="T63" fmla="*/ 170 h 193"/>
                <a:gd name="T64" fmla="*/ 36 w 167"/>
                <a:gd name="T65" fmla="*/ 193 h 193"/>
                <a:gd name="T66" fmla="*/ 48 w 167"/>
                <a:gd name="T67" fmla="*/ 193 h 19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7"/>
                <a:gd name="T103" fmla="*/ 0 h 193"/>
                <a:gd name="T104" fmla="*/ 167 w 167"/>
                <a:gd name="T105" fmla="*/ 193 h 19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7" h="193">
                  <a:moveTo>
                    <a:pt x="48" y="193"/>
                  </a:moveTo>
                  <a:lnTo>
                    <a:pt x="48" y="170"/>
                  </a:lnTo>
                  <a:lnTo>
                    <a:pt x="60" y="170"/>
                  </a:lnTo>
                  <a:lnTo>
                    <a:pt x="72" y="147"/>
                  </a:lnTo>
                  <a:lnTo>
                    <a:pt x="84" y="147"/>
                  </a:lnTo>
                  <a:lnTo>
                    <a:pt x="107" y="136"/>
                  </a:lnTo>
                  <a:lnTo>
                    <a:pt x="107" y="113"/>
                  </a:lnTo>
                  <a:lnTo>
                    <a:pt x="131" y="113"/>
                  </a:lnTo>
                  <a:lnTo>
                    <a:pt x="131" y="102"/>
                  </a:lnTo>
                  <a:lnTo>
                    <a:pt x="143" y="91"/>
                  </a:lnTo>
                  <a:lnTo>
                    <a:pt x="155" y="91"/>
                  </a:lnTo>
                  <a:lnTo>
                    <a:pt x="167" y="79"/>
                  </a:lnTo>
                  <a:lnTo>
                    <a:pt x="155" y="68"/>
                  </a:lnTo>
                  <a:lnTo>
                    <a:pt x="143" y="68"/>
                  </a:lnTo>
                  <a:lnTo>
                    <a:pt x="131" y="57"/>
                  </a:lnTo>
                  <a:lnTo>
                    <a:pt x="131" y="45"/>
                  </a:lnTo>
                  <a:lnTo>
                    <a:pt x="119" y="45"/>
                  </a:lnTo>
                  <a:lnTo>
                    <a:pt x="96" y="23"/>
                  </a:lnTo>
                  <a:lnTo>
                    <a:pt x="84" y="23"/>
                  </a:lnTo>
                  <a:lnTo>
                    <a:pt x="36" y="0"/>
                  </a:lnTo>
                  <a:lnTo>
                    <a:pt x="24" y="11"/>
                  </a:lnTo>
                  <a:lnTo>
                    <a:pt x="24" y="23"/>
                  </a:lnTo>
                  <a:lnTo>
                    <a:pt x="24" y="34"/>
                  </a:lnTo>
                  <a:lnTo>
                    <a:pt x="48" y="45"/>
                  </a:lnTo>
                  <a:lnTo>
                    <a:pt x="48" y="102"/>
                  </a:lnTo>
                  <a:lnTo>
                    <a:pt x="24" y="113"/>
                  </a:lnTo>
                  <a:lnTo>
                    <a:pt x="0" y="113"/>
                  </a:lnTo>
                  <a:lnTo>
                    <a:pt x="0" y="125"/>
                  </a:lnTo>
                  <a:lnTo>
                    <a:pt x="24" y="159"/>
                  </a:lnTo>
                  <a:lnTo>
                    <a:pt x="24" y="170"/>
                  </a:lnTo>
                  <a:lnTo>
                    <a:pt x="36" y="170"/>
                  </a:lnTo>
                  <a:lnTo>
                    <a:pt x="36" y="193"/>
                  </a:lnTo>
                  <a:lnTo>
                    <a:pt x="48" y="193"/>
                  </a:lnTo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1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5" name="Group 163"/>
          <p:cNvGrpSpPr>
            <a:grpSpLocks/>
          </p:cNvGrpSpPr>
          <p:nvPr/>
        </p:nvGrpSpPr>
        <p:grpSpPr bwMode="auto">
          <a:xfrm>
            <a:off x="5908481" y="1642117"/>
            <a:ext cx="436900" cy="506002"/>
            <a:chOff x="4134" y="1074"/>
            <a:chExt cx="404" cy="50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68" name="Freeform 164"/>
            <p:cNvSpPr>
              <a:spLocks/>
            </p:cNvSpPr>
            <p:nvPr/>
          </p:nvSpPr>
          <p:spPr bwMode="auto">
            <a:xfrm>
              <a:off x="4134" y="1074"/>
              <a:ext cx="404" cy="500"/>
            </a:xfrm>
            <a:custGeom>
              <a:avLst/>
              <a:gdLst>
                <a:gd name="T0" fmla="*/ 404 w 404"/>
                <a:gd name="T1" fmla="*/ 216 h 500"/>
                <a:gd name="T2" fmla="*/ 392 w 404"/>
                <a:gd name="T3" fmla="*/ 205 h 500"/>
                <a:gd name="T4" fmla="*/ 357 w 404"/>
                <a:gd name="T5" fmla="*/ 205 h 500"/>
                <a:gd name="T6" fmla="*/ 345 w 404"/>
                <a:gd name="T7" fmla="*/ 193 h 500"/>
                <a:gd name="T8" fmla="*/ 273 w 404"/>
                <a:gd name="T9" fmla="*/ 136 h 500"/>
                <a:gd name="T10" fmla="*/ 273 w 404"/>
                <a:gd name="T11" fmla="*/ 125 h 500"/>
                <a:gd name="T12" fmla="*/ 250 w 404"/>
                <a:gd name="T13" fmla="*/ 91 h 500"/>
                <a:gd name="T14" fmla="*/ 226 w 404"/>
                <a:gd name="T15" fmla="*/ 91 h 500"/>
                <a:gd name="T16" fmla="*/ 166 w 404"/>
                <a:gd name="T17" fmla="*/ 46 h 500"/>
                <a:gd name="T18" fmla="*/ 155 w 404"/>
                <a:gd name="T19" fmla="*/ 46 h 500"/>
                <a:gd name="T20" fmla="*/ 143 w 404"/>
                <a:gd name="T21" fmla="*/ 34 h 500"/>
                <a:gd name="T22" fmla="*/ 59 w 404"/>
                <a:gd name="T23" fmla="*/ 0 h 500"/>
                <a:gd name="T24" fmla="*/ 24 w 404"/>
                <a:gd name="T25" fmla="*/ 12 h 500"/>
                <a:gd name="T26" fmla="*/ 24 w 404"/>
                <a:gd name="T27" fmla="*/ 0 h 500"/>
                <a:gd name="T28" fmla="*/ 12 w 404"/>
                <a:gd name="T29" fmla="*/ 0 h 500"/>
                <a:gd name="T30" fmla="*/ 24 w 404"/>
                <a:gd name="T31" fmla="*/ 46 h 500"/>
                <a:gd name="T32" fmla="*/ 24 w 404"/>
                <a:gd name="T33" fmla="*/ 57 h 500"/>
                <a:gd name="T34" fmla="*/ 0 w 404"/>
                <a:gd name="T35" fmla="*/ 68 h 500"/>
                <a:gd name="T36" fmla="*/ 0 w 404"/>
                <a:gd name="T37" fmla="*/ 80 h 500"/>
                <a:gd name="T38" fmla="*/ 24 w 404"/>
                <a:gd name="T39" fmla="*/ 114 h 500"/>
                <a:gd name="T40" fmla="*/ 36 w 404"/>
                <a:gd name="T41" fmla="*/ 114 h 500"/>
                <a:gd name="T42" fmla="*/ 36 w 404"/>
                <a:gd name="T43" fmla="*/ 171 h 500"/>
                <a:gd name="T44" fmla="*/ 48 w 404"/>
                <a:gd name="T45" fmla="*/ 182 h 500"/>
                <a:gd name="T46" fmla="*/ 36 w 404"/>
                <a:gd name="T47" fmla="*/ 193 h 500"/>
                <a:gd name="T48" fmla="*/ 36 w 404"/>
                <a:gd name="T49" fmla="*/ 227 h 500"/>
                <a:gd name="T50" fmla="*/ 48 w 404"/>
                <a:gd name="T51" fmla="*/ 250 h 500"/>
                <a:gd name="T52" fmla="*/ 36 w 404"/>
                <a:gd name="T53" fmla="*/ 261 h 500"/>
                <a:gd name="T54" fmla="*/ 48 w 404"/>
                <a:gd name="T55" fmla="*/ 284 h 500"/>
                <a:gd name="T56" fmla="*/ 48 w 404"/>
                <a:gd name="T57" fmla="*/ 307 h 500"/>
                <a:gd name="T58" fmla="*/ 36 w 404"/>
                <a:gd name="T59" fmla="*/ 341 h 500"/>
                <a:gd name="T60" fmla="*/ 59 w 404"/>
                <a:gd name="T61" fmla="*/ 375 h 500"/>
                <a:gd name="T62" fmla="*/ 71 w 404"/>
                <a:gd name="T63" fmla="*/ 375 h 500"/>
                <a:gd name="T64" fmla="*/ 83 w 404"/>
                <a:gd name="T65" fmla="*/ 398 h 500"/>
                <a:gd name="T66" fmla="*/ 59 w 404"/>
                <a:gd name="T67" fmla="*/ 420 h 500"/>
                <a:gd name="T68" fmla="*/ 71 w 404"/>
                <a:gd name="T69" fmla="*/ 443 h 500"/>
                <a:gd name="T70" fmla="*/ 83 w 404"/>
                <a:gd name="T71" fmla="*/ 454 h 500"/>
                <a:gd name="T72" fmla="*/ 119 w 404"/>
                <a:gd name="T73" fmla="*/ 454 h 500"/>
                <a:gd name="T74" fmla="*/ 131 w 404"/>
                <a:gd name="T75" fmla="*/ 443 h 500"/>
                <a:gd name="T76" fmla="*/ 155 w 404"/>
                <a:gd name="T77" fmla="*/ 443 h 500"/>
                <a:gd name="T78" fmla="*/ 190 w 404"/>
                <a:gd name="T79" fmla="*/ 488 h 500"/>
                <a:gd name="T80" fmla="*/ 202 w 404"/>
                <a:gd name="T81" fmla="*/ 488 h 500"/>
                <a:gd name="T82" fmla="*/ 202 w 404"/>
                <a:gd name="T83" fmla="*/ 500 h 500"/>
                <a:gd name="T84" fmla="*/ 226 w 404"/>
                <a:gd name="T85" fmla="*/ 477 h 500"/>
                <a:gd name="T86" fmla="*/ 238 w 404"/>
                <a:gd name="T87" fmla="*/ 477 h 500"/>
                <a:gd name="T88" fmla="*/ 250 w 404"/>
                <a:gd name="T89" fmla="*/ 466 h 500"/>
                <a:gd name="T90" fmla="*/ 261 w 404"/>
                <a:gd name="T91" fmla="*/ 454 h 500"/>
                <a:gd name="T92" fmla="*/ 250 w 404"/>
                <a:gd name="T93" fmla="*/ 443 h 500"/>
                <a:gd name="T94" fmla="*/ 250 w 404"/>
                <a:gd name="T95" fmla="*/ 432 h 500"/>
                <a:gd name="T96" fmla="*/ 238 w 404"/>
                <a:gd name="T97" fmla="*/ 420 h 500"/>
                <a:gd name="T98" fmla="*/ 238 w 404"/>
                <a:gd name="T99" fmla="*/ 409 h 500"/>
                <a:gd name="T100" fmla="*/ 250 w 404"/>
                <a:gd name="T101" fmla="*/ 398 h 500"/>
                <a:gd name="T102" fmla="*/ 250 w 404"/>
                <a:gd name="T103" fmla="*/ 375 h 500"/>
                <a:gd name="T104" fmla="*/ 261 w 404"/>
                <a:gd name="T105" fmla="*/ 364 h 500"/>
                <a:gd name="T106" fmla="*/ 261 w 404"/>
                <a:gd name="T107" fmla="*/ 352 h 500"/>
                <a:gd name="T108" fmla="*/ 273 w 404"/>
                <a:gd name="T109" fmla="*/ 341 h 500"/>
                <a:gd name="T110" fmla="*/ 297 w 404"/>
                <a:gd name="T111" fmla="*/ 341 h 500"/>
                <a:gd name="T112" fmla="*/ 357 w 404"/>
                <a:gd name="T113" fmla="*/ 239 h 500"/>
                <a:gd name="T114" fmla="*/ 404 w 404"/>
                <a:gd name="T115" fmla="*/ 216 h 5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04"/>
                <a:gd name="T175" fmla="*/ 0 h 500"/>
                <a:gd name="T176" fmla="*/ 404 w 404"/>
                <a:gd name="T177" fmla="*/ 500 h 5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04" h="500">
                  <a:moveTo>
                    <a:pt x="404" y="216"/>
                  </a:moveTo>
                  <a:lnTo>
                    <a:pt x="392" y="205"/>
                  </a:lnTo>
                  <a:lnTo>
                    <a:pt x="357" y="205"/>
                  </a:lnTo>
                  <a:lnTo>
                    <a:pt x="345" y="193"/>
                  </a:lnTo>
                  <a:lnTo>
                    <a:pt x="273" y="136"/>
                  </a:lnTo>
                  <a:lnTo>
                    <a:pt x="273" y="125"/>
                  </a:lnTo>
                  <a:lnTo>
                    <a:pt x="250" y="91"/>
                  </a:lnTo>
                  <a:lnTo>
                    <a:pt x="226" y="91"/>
                  </a:lnTo>
                  <a:lnTo>
                    <a:pt x="166" y="46"/>
                  </a:lnTo>
                  <a:lnTo>
                    <a:pt x="155" y="46"/>
                  </a:lnTo>
                  <a:lnTo>
                    <a:pt x="143" y="34"/>
                  </a:lnTo>
                  <a:lnTo>
                    <a:pt x="59" y="0"/>
                  </a:lnTo>
                  <a:lnTo>
                    <a:pt x="24" y="12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24" y="46"/>
                  </a:lnTo>
                  <a:lnTo>
                    <a:pt x="24" y="57"/>
                  </a:lnTo>
                  <a:lnTo>
                    <a:pt x="0" y="68"/>
                  </a:lnTo>
                  <a:lnTo>
                    <a:pt x="0" y="80"/>
                  </a:lnTo>
                  <a:lnTo>
                    <a:pt x="24" y="114"/>
                  </a:lnTo>
                  <a:lnTo>
                    <a:pt x="36" y="114"/>
                  </a:lnTo>
                  <a:lnTo>
                    <a:pt x="36" y="171"/>
                  </a:lnTo>
                  <a:lnTo>
                    <a:pt x="48" y="182"/>
                  </a:lnTo>
                  <a:lnTo>
                    <a:pt x="36" y="193"/>
                  </a:lnTo>
                  <a:lnTo>
                    <a:pt x="36" y="227"/>
                  </a:lnTo>
                  <a:lnTo>
                    <a:pt x="48" y="250"/>
                  </a:lnTo>
                  <a:lnTo>
                    <a:pt x="36" y="261"/>
                  </a:lnTo>
                  <a:lnTo>
                    <a:pt x="48" y="284"/>
                  </a:lnTo>
                  <a:lnTo>
                    <a:pt x="48" y="307"/>
                  </a:lnTo>
                  <a:lnTo>
                    <a:pt x="36" y="341"/>
                  </a:lnTo>
                  <a:lnTo>
                    <a:pt x="59" y="375"/>
                  </a:lnTo>
                  <a:lnTo>
                    <a:pt x="71" y="375"/>
                  </a:lnTo>
                  <a:lnTo>
                    <a:pt x="83" y="398"/>
                  </a:lnTo>
                  <a:lnTo>
                    <a:pt x="59" y="420"/>
                  </a:lnTo>
                  <a:lnTo>
                    <a:pt x="71" y="443"/>
                  </a:lnTo>
                  <a:lnTo>
                    <a:pt x="83" y="454"/>
                  </a:lnTo>
                  <a:lnTo>
                    <a:pt x="119" y="454"/>
                  </a:lnTo>
                  <a:lnTo>
                    <a:pt x="131" y="443"/>
                  </a:lnTo>
                  <a:lnTo>
                    <a:pt x="155" y="443"/>
                  </a:lnTo>
                  <a:lnTo>
                    <a:pt x="190" y="488"/>
                  </a:lnTo>
                  <a:lnTo>
                    <a:pt x="202" y="488"/>
                  </a:lnTo>
                  <a:lnTo>
                    <a:pt x="202" y="500"/>
                  </a:lnTo>
                  <a:lnTo>
                    <a:pt x="226" y="477"/>
                  </a:lnTo>
                  <a:lnTo>
                    <a:pt x="238" y="477"/>
                  </a:lnTo>
                  <a:lnTo>
                    <a:pt x="250" y="466"/>
                  </a:lnTo>
                  <a:lnTo>
                    <a:pt x="261" y="454"/>
                  </a:lnTo>
                  <a:lnTo>
                    <a:pt x="250" y="443"/>
                  </a:lnTo>
                  <a:lnTo>
                    <a:pt x="250" y="432"/>
                  </a:lnTo>
                  <a:lnTo>
                    <a:pt x="238" y="420"/>
                  </a:lnTo>
                  <a:lnTo>
                    <a:pt x="238" y="409"/>
                  </a:lnTo>
                  <a:lnTo>
                    <a:pt x="250" y="398"/>
                  </a:lnTo>
                  <a:lnTo>
                    <a:pt x="250" y="375"/>
                  </a:lnTo>
                  <a:lnTo>
                    <a:pt x="261" y="364"/>
                  </a:lnTo>
                  <a:lnTo>
                    <a:pt x="261" y="352"/>
                  </a:lnTo>
                  <a:lnTo>
                    <a:pt x="273" y="341"/>
                  </a:lnTo>
                  <a:lnTo>
                    <a:pt x="297" y="341"/>
                  </a:lnTo>
                  <a:lnTo>
                    <a:pt x="357" y="239"/>
                  </a:lnTo>
                  <a:lnTo>
                    <a:pt x="404" y="216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1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Freeform 165"/>
            <p:cNvSpPr>
              <a:spLocks/>
            </p:cNvSpPr>
            <p:nvPr/>
          </p:nvSpPr>
          <p:spPr bwMode="auto">
            <a:xfrm>
              <a:off x="4134" y="1074"/>
              <a:ext cx="404" cy="500"/>
            </a:xfrm>
            <a:custGeom>
              <a:avLst/>
              <a:gdLst>
                <a:gd name="T0" fmla="*/ 404 w 404"/>
                <a:gd name="T1" fmla="*/ 216 h 500"/>
                <a:gd name="T2" fmla="*/ 392 w 404"/>
                <a:gd name="T3" fmla="*/ 205 h 500"/>
                <a:gd name="T4" fmla="*/ 357 w 404"/>
                <a:gd name="T5" fmla="*/ 205 h 500"/>
                <a:gd name="T6" fmla="*/ 345 w 404"/>
                <a:gd name="T7" fmla="*/ 193 h 500"/>
                <a:gd name="T8" fmla="*/ 273 w 404"/>
                <a:gd name="T9" fmla="*/ 136 h 500"/>
                <a:gd name="T10" fmla="*/ 273 w 404"/>
                <a:gd name="T11" fmla="*/ 125 h 500"/>
                <a:gd name="T12" fmla="*/ 250 w 404"/>
                <a:gd name="T13" fmla="*/ 91 h 500"/>
                <a:gd name="T14" fmla="*/ 226 w 404"/>
                <a:gd name="T15" fmla="*/ 91 h 500"/>
                <a:gd name="T16" fmla="*/ 166 w 404"/>
                <a:gd name="T17" fmla="*/ 46 h 500"/>
                <a:gd name="T18" fmla="*/ 155 w 404"/>
                <a:gd name="T19" fmla="*/ 46 h 500"/>
                <a:gd name="T20" fmla="*/ 143 w 404"/>
                <a:gd name="T21" fmla="*/ 34 h 500"/>
                <a:gd name="T22" fmla="*/ 59 w 404"/>
                <a:gd name="T23" fmla="*/ 0 h 500"/>
                <a:gd name="T24" fmla="*/ 24 w 404"/>
                <a:gd name="T25" fmla="*/ 12 h 500"/>
                <a:gd name="T26" fmla="*/ 24 w 404"/>
                <a:gd name="T27" fmla="*/ 0 h 500"/>
                <a:gd name="T28" fmla="*/ 12 w 404"/>
                <a:gd name="T29" fmla="*/ 0 h 500"/>
                <a:gd name="T30" fmla="*/ 24 w 404"/>
                <a:gd name="T31" fmla="*/ 46 h 500"/>
                <a:gd name="T32" fmla="*/ 24 w 404"/>
                <a:gd name="T33" fmla="*/ 57 h 500"/>
                <a:gd name="T34" fmla="*/ 0 w 404"/>
                <a:gd name="T35" fmla="*/ 68 h 500"/>
                <a:gd name="T36" fmla="*/ 0 w 404"/>
                <a:gd name="T37" fmla="*/ 80 h 500"/>
                <a:gd name="T38" fmla="*/ 24 w 404"/>
                <a:gd name="T39" fmla="*/ 114 h 500"/>
                <a:gd name="T40" fmla="*/ 36 w 404"/>
                <a:gd name="T41" fmla="*/ 114 h 500"/>
                <a:gd name="T42" fmla="*/ 36 w 404"/>
                <a:gd name="T43" fmla="*/ 171 h 500"/>
                <a:gd name="T44" fmla="*/ 48 w 404"/>
                <a:gd name="T45" fmla="*/ 182 h 500"/>
                <a:gd name="T46" fmla="*/ 36 w 404"/>
                <a:gd name="T47" fmla="*/ 193 h 500"/>
                <a:gd name="T48" fmla="*/ 36 w 404"/>
                <a:gd name="T49" fmla="*/ 227 h 500"/>
                <a:gd name="T50" fmla="*/ 48 w 404"/>
                <a:gd name="T51" fmla="*/ 250 h 500"/>
                <a:gd name="T52" fmla="*/ 36 w 404"/>
                <a:gd name="T53" fmla="*/ 261 h 500"/>
                <a:gd name="T54" fmla="*/ 48 w 404"/>
                <a:gd name="T55" fmla="*/ 284 h 500"/>
                <a:gd name="T56" fmla="*/ 48 w 404"/>
                <a:gd name="T57" fmla="*/ 307 h 500"/>
                <a:gd name="T58" fmla="*/ 36 w 404"/>
                <a:gd name="T59" fmla="*/ 341 h 500"/>
                <a:gd name="T60" fmla="*/ 59 w 404"/>
                <a:gd name="T61" fmla="*/ 375 h 500"/>
                <a:gd name="T62" fmla="*/ 71 w 404"/>
                <a:gd name="T63" fmla="*/ 375 h 500"/>
                <a:gd name="T64" fmla="*/ 83 w 404"/>
                <a:gd name="T65" fmla="*/ 398 h 500"/>
                <a:gd name="T66" fmla="*/ 59 w 404"/>
                <a:gd name="T67" fmla="*/ 420 h 500"/>
                <a:gd name="T68" fmla="*/ 71 w 404"/>
                <a:gd name="T69" fmla="*/ 443 h 500"/>
                <a:gd name="T70" fmla="*/ 83 w 404"/>
                <a:gd name="T71" fmla="*/ 454 h 500"/>
                <a:gd name="T72" fmla="*/ 119 w 404"/>
                <a:gd name="T73" fmla="*/ 454 h 500"/>
                <a:gd name="T74" fmla="*/ 131 w 404"/>
                <a:gd name="T75" fmla="*/ 443 h 500"/>
                <a:gd name="T76" fmla="*/ 155 w 404"/>
                <a:gd name="T77" fmla="*/ 443 h 500"/>
                <a:gd name="T78" fmla="*/ 190 w 404"/>
                <a:gd name="T79" fmla="*/ 488 h 500"/>
                <a:gd name="T80" fmla="*/ 202 w 404"/>
                <a:gd name="T81" fmla="*/ 488 h 500"/>
                <a:gd name="T82" fmla="*/ 202 w 404"/>
                <a:gd name="T83" fmla="*/ 500 h 500"/>
                <a:gd name="T84" fmla="*/ 226 w 404"/>
                <a:gd name="T85" fmla="*/ 477 h 500"/>
                <a:gd name="T86" fmla="*/ 238 w 404"/>
                <a:gd name="T87" fmla="*/ 477 h 500"/>
                <a:gd name="T88" fmla="*/ 250 w 404"/>
                <a:gd name="T89" fmla="*/ 466 h 500"/>
                <a:gd name="T90" fmla="*/ 261 w 404"/>
                <a:gd name="T91" fmla="*/ 454 h 500"/>
                <a:gd name="T92" fmla="*/ 250 w 404"/>
                <a:gd name="T93" fmla="*/ 443 h 500"/>
                <a:gd name="T94" fmla="*/ 250 w 404"/>
                <a:gd name="T95" fmla="*/ 432 h 500"/>
                <a:gd name="T96" fmla="*/ 238 w 404"/>
                <a:gd name="T97" fmla="*/ 420 h 500"/>
                <a:gd name="T98" fmla="*/ 238 w 404"/>
                <a:gd name="T99" fmla="*/ 409 h 500"/>
                <a:gd name="T100" fmla="*/ 250 w 404"/>
                <a:gd name="T101" fmla="*/ 398 h 500"/>
                <a:gd name="T102" fmla="*/ 250 w 404"/>
                <a:gd name="T103" fmla="*/ 375 h 500"/>
                <a:gd name="T104" fmla="*/ 261 w 404"/>
                <a:gd name="T105" fmla="*/ 364 h 500"/>
                <a:gd name="T106" fmla="*/ 261 w 404"/>
                <a:gd name="T107" fmla="*/ 352 h 500"/>
                <a:gd name="T108" fmla="*/ 273 w 404"/>
                <a:gd name="T109" fmla="*/ 341 h 500"/>
                <a:gd name="T110" fmla="*/ 297 w 404"/>
                <a:gd name="T111" fmla="*/ 341 h 500"/>
                <a:gd name="T112" fmla="*/ 357 w 404"/>
                <a:gd name="T113" fmla="*/ 239 h 500"/>
                <a:gd name="T114" fmla="*/ 404 w 404"/>
                <a:gd name="T115" fmla="*/ 216 h 5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04"/>
                <a:gd name="T175" fmla="*/ 0 h 500"/>
                <a:gd name="T176" fmla="*/ 404 w 404"/>
                <a:gd name="T177" fmla="*/ 500 h 5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04" h="500">
                  <a:moveTo>
                    <a:pt x="404" y="216"/>
                  </a:moveTo>
                  <a:lnTo>
                    <a:pt x="392" y="205"/>
                  </a:lnTo>
                  <a:lnTo>
                    <a:pt x="357" y="205"/>
                  </a:lnTo>
                  <a:lnTo>
                    <a:pt x="345" y="193"/>
                  </a:lnTo>
                  <a:lnTo>
                    <a:pt x="273" y="136"/>
                  </a:lnTo>
                  <a:lnTo>
                    <a:pt x="273" y="125"/>
                  </a:lnTo>
                  <a:lnTo>
                    <a:pt x="250" y="91"/>
                  </a:lnTo>
                  <a:lnTo>
                    <a:pt x="226" y="91"/>
                  </a:lnTo>
                  <a:lnTo>
                    <a:pt x="166" y="46"/>
                  </a:lnTo>
                  <a:lnTo>
                    <a:pt x="155" y="46"/>
                  </a:lnTo>
                  <a:lnTo>
                    <a:pt x="143" y="34"/>
                  </a:lnTo>
                  <a:lnTo>
                    <a:pt x="59" y="0"/>
                  </a:lnTo>
                  <a:lnTo>
                    <a:pt x="24" y="12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24" y="46"/>
                  </a:lnTo>
                  <a:lnTo>
                    <a:pt x="24" y="57"/>
                  </a:lnTo>
                  <a:lnTo>
                    <a:pt x="0" y="68"/>
                  </a:lnTo>
                  <a:lnTo>
                    <a:pt x="0" y="80"/>
                  </a:lnTo>
                  <a:lnTo>
                    <a:pt x="24" y="114"/>
                  </a:lnTo>
                  <a:lnTo>
                    <a:pt x="36" y="114"/>
                  </a:lnTo>
                  <a:lnTo>
                    <a:pt x="36" y="171"/>
                  </a:lnTo>
                  <a:lnTo>
                    <a:pt x="48" y="182"/>
                  </a:lnTo>
                  <a:lnTo>
                    <a:pt x="36" y="193"/>
                  </a:lnTo>
                  <a:lnTo>
                    <a:pt x="36" y="227"/>
                  </a:lnTo>
                  <a:lnTo>
                    <a:pt x="48" y="250"/>
                  </a:lnTo>
                  <a:lnTo>
                    <a:pt x="36" y="261"/>
                  </a:lnTo>
                  <a:lnTo>
                    <a:pt x="48" y="284"/>
                  </a:lnTo>
                  <a:lnTo>
                    <a:pt x="48" y="307"/>
                  </a:lnTo>
                  <a:lnTo>
                    <a:pt x="36" y="341"/>
                  </a:lnTo>
                  <a:lnTo>
                    <a:pt x="59" y="375"/>
                  </a:lnTo>
                  <a:lnTo>
                    <a:pt x="71" y="375"/>
                  </a:lnTo>
                  <a:lnTo>
                    <a:pt x="83" y="398"/>
                  </a:lnTo>
                  <a:lnTo>
                    <a:pt x="59" y="420"/>
                  </a:lnTo>
                  <a:lnTo>
                    <a:pt x="71" y="443"/>
                  </a:lnTo>
                  <a:lnTo>
                    <a:pt x="83" y="454"/>
                  </a:lnTo>
                  <a:lnTo>
                    <a:pt x="119" y="454"/>
                  </a:lnTo>
                  <a:lnTo>
                    <a:pt x="131" y="443"/>
                  </a:lnTo>
                  <a:lnTo>
                    <a:pt x="155" y="443"/>
                  </a:lnTo>
                  <a:lnTo>
                    <a:pt x="190" y="488"/>
                  </a:lnTo>
                  <a:lnTo>
                    <a:pt x="202" y="488"/>
                  </a:lnTo>
                  <a:lnTo>
                    <a:pt x="202" y="500"/>
                  </a:lnTo>
                  <a:lnTo>
                    <a:pt x="226" y="477"/>
                  </a:lnTo>
                  <a:lnTo>
                    <a:pt x="238" y="477"/>
                  </a:lnTo>
                  <a:lnTo>
                    <a:pt x="250" y="466"/>
                  </a:lnTo>
                  <a:lnTo>
                    <a:pt x="261" y="454"/>
                  </a:lnTo>
                  <a:lnTo>
                    <a:pt x="250" y="443"/>
                  </a:lnTo>
                  <a:lnTo>
                    <a:pt x="250" y="432"/>
                  </a:lnTo>
                  <a:lnTo>
                    <a:pt x="238" y="420"/>
                  </a:lnTo>
                  <a:lnTo>
                    <a:pt x="238" y="409"/>
                  </a:lnTo>
                  <a:lnTo>
                    <a:pt x="250" y="398"/>
                  </a:lnTo>
                  <a:lnTo>
                    <a:pt x="250" y="375"/>
                  </a:lnTo>
                  <a:lnTo>
                    <a:pt x="261" y="364"/>
                  </a:lnTo>
                  <a:lnTo>
                    <a:pt x="261" y="352"/>
                  </a:lnTo>
                  <a:lnTo>
                    <a:pt x="273" y="341"/>
                  </a:lnTo>
                  <a:lnTo>
                    <a:pt x="297" y="341"/>
                  </a:lnTo>
                  <a:lnTo>
                    <a:pt x="357" y="239"/>
                  </a:lnTo>
                  <a:lnTo>
                    <a:pt x="404" y="216"/>
                  </a:lnTo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1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6" name="Group 166"/>
          <p:cNvGrpSpPr>
            <a:grpSpLocks/>
          </p:cNvGrpSpPr>
          <p:nvPr/>
        </p:nvGrpSpPr>
        <p:grpSpPr bwMode="auto">
          <a:xfrm>
            <a:off x="5430876" y="1654309"/>
            <a:ext cx="567156" cy="746201"/>
            <a:chOff x="3694" y="1086"/>
            <a:chExt cx="523" cy="738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66" name="Freeform 167"/>
            <p:cNvSpPr>
              <a:spLocks/>
            </p:cNvSpPr>
            <p:nvPr/>
          </p:nvSpPr>
          <p:spPr bwMode="auto">
            <a:xfrm>
              <a:off x="3694" y="1086"/>
              <a:ext cx="523" cy="738"/>
            </a:xfrm>
            <a:custGeom>
              <a:avLst/>
              <a:gdLst>
                <a:gd name="T0" fmla="*/ 416 w 523"/>
                <a:gd name="T1" fmla="*/ 11 h 738"/>
                <a:gd name="T2" fmla="*/ 404 w 523"/>
                <a:gd name="T3" fmla="*/ 22 h 738"/>
                <a:gd name="T4" fmla="*/ 369 w 523"/>
                <a:gd name="T5" fmla="*/ 68 h 738"/>
                <a:gd name="T6" fmla="*/ 321 w 523"/>
                <a:gd name="T7" fmla="*/ 90 h 738"/>
                <a:gd name="T8" fmla="*/ 297 w 523"/>
                <a:gd name="T9" fmla="*/ 136 h 738"/>
                <a:gd name="T10" fmla="*/ 297 w 523"/>
                <a:gd name="T11" fmla="*/ 159 h 738"/>
                <a:gd name="T12" fmla="*/ 297 w 523"/>
                <a:gd name="T13" fmla="*/ 181 h 738"/>
                <a:gd name="T14" fmla="*/ 297 w 523"/>
                <a:gd name="T15" fmla="*/ 204 h 738"/>
                <a:gd name="T16" fmla="*/ 274 w 523"/>
                <a:gd name="T17" fmla="*/ 272 h 738"/>
                <a:gd name="T18" fmla="*/ 286 w 523"/>
                <a:gd name="T19" fmla="*/ 318 h 738"/>
                <a:gd name="T20" fmla="*/ 297 w 523"/>
                <a:gd name="T21" fmla="*/ 340 h 738"/>
                <a:gd name="T22" fmla="*/ 274 w 523"/>
                <a:gd name="T23" fmla="*/ 374 h 738"/>
                <a:gd name="T24" fmla="*/ 238 w 523"/>
                <a:gd name="T25" fmla="*/ 386 h 738"/>
                <a:gd name="T26" fmla="*/ 190 w 523"/>
                <a:gd name="T27" fmla="*/ 363 h 738"/>
                <a:gd name="T28" fmla="*/ 143 w 523"/>
                <a:gd name="T29" fmla="*/ 397 h 738"/>
                <a:gd name="T30" fmla="*/ 107 w 523"/>
                <a:gd name="T31" fmla="*/ 420 h 738"/>
                <a:gd name="T32" fmla="*/ 72 w 523"/>
                <a:gd name="T33" fmla="*/ 431 h 738"/>
                <a:gd name="T34" fmla="*/ 48 w 523"/>
                <a:gd name="T35" fmla="*/ 488 h 738"/>
                <a:gd name="T36" fmla="*/ 24 w 523"/>
                <a:gd name="T37" fmla="*/ 533 h 738"/>
                <a:gd name="T38" fmla="*/ 0 w 523"/>
                <a:gd name="T39" fmla="*/ 579 h 738"/>
                <a:gd name="T40" fmla="*/ 12 w 523"/>
                <a:gd name="T41" fmla="*/ 601 h 738"/>
                <a:gd name="T42" fmla="*/ 12 w 523"/>
                <a:gd name="T43" fmla="*/ 681 h 738"/>
                <a:gd name="T44" fmla="*/ 48 w 523"/>
                <a:gd name="T45" fmla="*/ 704 h 738"/>
                <a:gd name="T46" fmla="*/ 72 w 523"/>
                <a:gd name="T47" fmla="*/ 738 h 738"/>
                <a:gd name="T48" fmla="*/ 107 w 523"/>
                <a:gd name="T49" fmla="*/ 726 h 738"/>
                <a:gd name="T50" fmla="*/ 167 w 523"/>
                <a:gd name="T51" fmla="*/ 715 h 738"/>
                <a:gd name="T52" fmla="*/ 202 w 523"/>
                <a:gd name="T53" fmla="*/ 658 h 738"/>
                <a:gd name="T54" fmla="*/ 202 w 523"/>
                <a:gd name="T55" fmla="*/ 635 h 738"/>
                <a:gd name="T56" fmla="*/ 226 w 523"/>
                <a:gd name="T57" fmla="*/ 590 h 738"/>
                <a:gd name="T58" fmla="*/ 262 w 523"/>
                <a:gd name="T59" fmla="*/ 613 h 738"/>
                <a:gd name="T60" fmla="*/ 297 w 523"/>
                <a:gd name="T61" fmla="*/ 624 h 738"/>
                <a:gd name="T62" fmla="*/ 381 w 523"/>
                <a:gd name="T63" fmla="*/ 601 h 738"/>
                <a:gd name="T64" fmla="*/ 392 w 523"/>
                <a:gd name="T65" fmla="*/ 579 h 738"/>
                <a:gd name="T66" fmla="*/ 428 w 523"/>
                <a:gd name="T67" fmla="*/ 545 h 738"/>
                <a:gd name="T68" fmla="*/ 452 w 523"/>
                <a:gd name="T69" fmla="*/ 533 h 738"/>
                <a:gd name="T70" fmla="*/ 499 w 523"/>
                <a:gd name="T71" fmla="*/ 499 h 738"/>
                <a:gd name="T72" fmla="*/ 499 w 523"/>
                <a:gd name="T73" fmla="*/ 476 h 738"/>
                <a:gd name="T74" fmla="*/ 511 w 523"/>
                <a:gd name="T75" fmla="*/ 431 h 738"/>
                <a:gd name="T76" fmla="*/ 523 w 523"/>
                <a:gd name="T77" fmla="*/ 386 h 738"/>
                <a:gd name="T78" fmla="*/ 499 w 523"/>
                <a:gd name="T79" fmla="*/ 374 h 738"/>
                <a:gd name="T80" fmla="*/ 488 w 523"/>
                <a:gd name="T81" fmla="*/ 306 h 738"/>
                <a:gd name="T82" fmla="*/ 476 w 523"/>
                <a:gd name="T83" fmla="*/ 261 h 738"/>
                <a:gd name="T84" fmla="*/ 476 w 523"/>
                <a:gd name="T85" fmla="*/ 215 h 738"/>
                <a:gd name="T86" fmla="*/ 488 w 523"/>
                <a:gd name="T87" fmla="*/ 181 h 738"/>
                <a:gd name="T88" fmla="*/ 476 w 523"/>
                <a:gd name="T89" fmla="*/ 113 h 738"/>
                <a:gd name="T90" fmla="*/ 440 w 523"/>
                <a:gd name="T91" fmla="*/ 68 h 738"/>
                <a:gd name="T92" fmla="*/ 464 w 523"/>
                <a:gd name="T93" fmla="*/ 34 h 73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23"/>
                <a:gd name="T142" fmla="*/ 0 h 738"/>
                <a:gd name="T143" fmla="*/ 523 w 523"/>
                <a:gd name="T144" fmla="*/ 738 h 73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23" h="738">
                  <a:moveTo>
                    <a:pt x="452" y="11"/>
                  </a:moveTo>
                  <a:lnTo>
                    <a:pt x="416" y="11"/>
                  </a:lnTo>
                  <a:lnTo>
                    <a:pt x="404" y="0"/>
                  </a:lnTo>
                  <a:lnTo>
                    <a:pt x="404" y="22"/>
                  </a:lnTo>
                  <a:lnTo>
                    <a:pt x="381" y="45"/>
                  </a:lnTo>
                  <a:lnTo>
                    <a:pt x="369" y="68"/>
                  </a:lnTo>
                  <a:lnTo>
                    <a:pt x="333" y="68"/>
                  </a:lnTo>
                  <a:lnTo>
                    <a:pt x="321" y="90"/>
                  </a:lnTo>
                  <a:lnTo>
                    <a:pt x="321" y="102"/>
                  </a:lnTo>
                  <a:lnTo>
                    <a:pt x="297" y="136"/>
                  </a:lnTo>
                  <a:lnTo>
                    <a:pt x="297" y="159"/>
                  </a:lnTo>
                  <a:lnTo>
                    <a:pt x="297" y="170"/>
                  </a:lnTo>
                  <a:lnTo>
                    <a:pt x="297" y="181"/>
                  </a:lnTo>
                  <a:lnTo>
                    <a:pt x="297" y="193"/>
                  </a:lnTo>
                  <a:lnTo>
                    <a:pt x="297" y="204"/>
                  </a:lnTo>
                  <a:lnTo>
                    <a:pt x="309" y="238"/>
                  </a:lnTo>
                  <a:lnTo>
                    <a:pt x="274" y="272"/>
                  </a:lnTo>
                  <a:lnTo>
                    <a:pt x="274" y="306"/>
                  </a:lnTo>
                  <a:lnTo>
                    <a:pt x="286" y="318"/>
                  </a:lnTo>
                  <a:lnTo>
                    <a:pt x="297" y="329"/>
                  </a:lnTo>
                  <a:lnTo>
                    <a:pt x="297" y="340"/>
                  </a:lnTo>
                  <a:lnTo>
                    <a:pt x="297" y="363"/>
                  </a:lnTo>
                  <a:lnTo>
                    <a:pt x="274" y="374"/>
                  </a:lnTo>
                  <a:lnTo>
                    <a:pt x="250" y="374"/>
                  </a:lnTo>
                  <a:lnTo>
                    <a:pt x="238" y="386"/>
                  </a:lnTo>
                  <a:lnTo>
                    <a:pt x="226" y="363"/>
                  </a:lnTo>
                  <a:lnTo>
                    <a:pt x="190" y="363"/>
                  </a:lnTo>
                  <a:lnTo>
                    <a:pt x="155" y="397"/>
                  </a:lnTo>
                  <a:lnTo>
                    <a:pt x="143" y="397"/>
                  </a:lnTo>
                  <a:lnTo>
                    <a:pt x="119" y="420"/>
                  </a:lnTo>
                  <a:lnTo>
                    <a:pt x="107" y="420"/>
                  </a:lnTo>
                  <a:lnTo>
                    <a:pt x="95" y="431"/>
                  </a:lnTo>
                  <a:lnTo>
                    <a:pt x="72" y="431"/>
                  </a:lnTo>
                  <a:lnTo>
                    <a:pt x="48" y="454"/>
                  </a:lnTo>
                  <a:lnTo>
                    <a:pt x="48" y="488"/>
                  </a:lnTo>
                  <a:lnTo>
                    <a:pt x="24" y="511"/>
                  </a:lnTo>
                  <a:lnTo>
                    <a:pt x="24" y="533"/>
                  </a:lnTo>
                  <a:lnTo>
                    <a:pt x="0" y="545"/>
                  </a:lnTo>
                  <a:lnTo>
                    <a:pt x="0" y="579"/>
                  </a:lnTo>
                  <a:lnTo>
                    <a:pt x="0" y="590"/>
                  </a:lnTo>
                  <a:lnTo>
                    <a:pt x="12" y="601"/>
                  </a:lnTo>
                  <a:lnTo>
                    <a:pt x="12" y="658"/>
                  </a:lnTo>
                  <a:lnTo>
                    <a:pt x="12" y="681"/>
                  </a:lnTo>
                  <a:lnTo>
                    <a:pt x="24" y="681"/>
                  </a:lnTo>
                  <a:lnTo>
                    <a:pt x="48" y="704"/>
                  </a:lnTo>
                  <a:lnTo>
                    <a:pt x="48" y="715"/>
                  </a:lnTo>
                  <a:lnTo>
                    <a:pt x="72" y="738"/>
                  </a:lnTo>
                  <a:lnTo>
                    <a:pt x="107" y="738"/>
                  </a:lnTo>
                  <a:lnTo>
                    <a:pt x="107" y="726"/>
                  </a:lnTo>
                  <a:lnTo>
                    <a:pt x="131" y="715"/>
                  </a:lnTo>
                  <a:lnTo>
                    <a:pt x="167" y="715"/>
                  </a:lnTo>
                  <a:lnTo>
                    <a:pt x="190" y="692"/>
                  </a:lnTo>
                  <a:lnTo>
                    <a:pt x="202" y="658"/>
                  </a:lnTo>
                  <a:lnTo>
                    <a:pt x="202" y="670"/>
                  </a:lnTo>
                  <a:lnTo>
                    <a:pt x="202" y="635"/>
                  </a:lnTo>
                  <a:lnTo>
                    <a:pt x="190" y="613"/>
                  </a:lnTo>
                  <a:lnTo>
                    <a:pt x="226" y="590"/>
                  </a:lnTo>
                  <a:lnTo>
                    <a:pt x="238" y="613"/>
                  </a:lnTo>
                  <a:lnTo>
                    <a:pt x="262" y="613"/>
                  </a:lnTo>
                  <a:lnTo>
                    <a:pt x="297" y="624"/>
                  </a:lnTo>
                  <a:lnTo>
                    <a:pt x="369" y="601"/>
                  </a:lnTo>
                  <a:lnTo>
                    <a:pt x="381" y="601"/>
                  </a:lnTo>
                  <a:lnTo>
                    <a:pt x="392" y="590"/>
                  </a:lnTo>
                  <a:lnTo>
                    <a:pt x="392" y="579"/>
                  </a:lnTo>
                  <a:lnTo>
                    <a:pt x="404" y="579"/>
                  </a:lnTo>
                  <a:lnTo>
                    <a:pt x="428" y="545"/>
                  </a:lnTo>
                  <a:lnTo>
                    <a:pt x="440" y="545"/>
                  </a:lnTo>
                  <a:lnTo>
                    <a:pt x="452" y="533"/>
                  </a:lnTo>
                  <a:lnTo>
                    <a:pt x="464" y="533"/>
                  </a:lnTo>
                  <a:lnTo>
                    <a:pt x="499" y="499"/>
                  </a:lnTo>
                  <a:lnTo>
                    <a:pt x="511" y="476"/>
                  </a:lnTo>
                  <a:lnTo>
                    <a:pt x="499" y="476"/>
                  </a:lnTo>
                  <a:lnTo>
                    <a:pt x="488" y="442"/>
                  </a:lnTo>
                  <a:lnTo>
                    <a:pt x="511" y="431"/>
                  </a:lnTo>
                  <a:lnTo>
                    <a:pt x="511" y="420"/>
                  </a:lnTo>
                  <a:lnTo>
                    <a:pt x="523" y="386"/>
                  </a:lnTo>
                  <a:lnTo>
                    <a:pt x="511" y="374"/>
                  </a:lnTo>
                  <a:lnTo>
                    <a:pt x="499" y="374"/>
                  </a:lnTo>
                  <a:lnTo>
                    <a:pt x="488" y="329"/>
                  </a:lnTo>
                  <a:lnTo>
                    <a:pt x="488" y="306"/>
                  </a:lnTo>
                  <a:lnTo>
                    <a:pt x="488" y="272"/>
                  </a:lnTo>
                  <a:lnTo>
                    <a:pt x="476" y="261"/>
                  </a:lnTo>
                  <a:lnTo>
                    <a:pt x="488" y="238"/>
                  </a:lnTo>
                  <a:lnTo>
                    <a:pt x="476" y="215"/>
                  </a:lnTo>
                  <a:lnTo>
                    <a:pt x="488" y="181"/>
                  </a:lnTo>
                  <a:lnTo>
                    <a:pt x="476" y="159"/>
                  </a:lnTo>
                  <a:lnTo>
                    <a:pt x="476" y="113"/>
                  </a:lnTo>
                  <a:lnTo>
                    <a:pt x="464" y="102"/>
                  </a:lnTo>
                  <a:lnTo>
                    <a:pt x="440" y="68"/>
                  </a:lnTo>
                  <a:lnTo>
                    <a:pt x="452" y="56"/>
                  </a:lnTo>
                  <a:lnTo>
                    <a:pt x="464" y="34"/>
                  </a:lnTo>
                  <a:lnTo>
                    <a:pt x="452" y="11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1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Freeform 168"/>
            <p:cNvSpPr>
              <a:spLocks/>
            </p:cNvSpPr>
            <p:nvPr/>
          </p:nvSpPr>
          <p:spPr bwMode="auto">
            <a:xfrm>
              <a:off x="3694" y="1086"/>
              <a:ext cx="523" cy="738"/>
            </a:xfrm>
            <a:custGeom>
              <a:avLst/>
              <a:gdLst>
                <a:gd name="T0" fmla="*/ 416 w 523"/>
                <a:gd name="T1" fmla="*/ 11 h 738"/>
                <a:gd name="T2" fmla="*/ 404 w 523"/>
                <a:gd name="T3" fmla="*/ 22 h 738"/>
                <a:gd name="T4" fmla="*/ 369 w 523"/>
                <a:gd name="T5" fmla="*/ 68 h 738"/>
                <a:gd name="T6" fmla="*/ 321 w 523"/>
                <a:gd name="T7" fmla="*/ 90 h 738"/>
                <a:gd name="T8" fmla="*/ 297 w 523"/>
                <a:gd name="T9" fmla="*/ 136 h 738"/>
                <a:gd name="T10" fmla="*/ 297 w 523"/>
                <a:gd name="T11" fmla="*/ 159 h 738"/>
                <a:gd name="T12" fmla="*/ 297 w 523"/>
                <a:gd name="T13" fmla="*/ 181 h 738"/>
                <a:gd name="T14" fmla="*/ 297 w 523"/>
                <a:gd name="T15" fmla="*/ 204 h 738"/>
                <a:gd name="T16" fmla="*/ 274 w 523"/>
                <a:gd name="T17" fmla="*/ 272 h 738"/>
                <a:gd name="T18" fmla="*/ 286 w 523"/>
                <a:gd name="T19" fmla="*/ 318 h 738"/>
                <a:gd name="T20" fmla="*/ 297 w 523"/>
                <a:gd name="T21" fmla="*/ 340 h 738"/>
                <a:gd name="T22" fmla="*/ 274 w 523"/>
                <a:gd name="T23" fmla="*/ 374 h 738"/>
                <a:gd name="T24" fmla="*/ 238 w 523"/>
                <a:gd name="T25" fmla="*/ 386 h 738"/>
                <a:gd name="T26" fmla="*/ 190 w 523"/>
                <a:gd name="T27" fmla="*/ 363 h 738"/>
                <a:gd name="T28" fmla="*/ 143 w 523"/>
                <a:gd name="T29" fmla="*/ 397 h 738"/>
                <a:gd name="T30" fmla="*/ 107 w 523"/>
                <a:gd name="T31" fmla="*/ 420 h 738"/>
                <a:gd name="T32" fmla="*/ 72 w 523"/>
                <a:gd name="T33" fmla="*/ 431 h 738"/>
                <a:gd name="T34" fmla="*/ 48 w 523"/>
                <a:gd name="T35" fmla="*/ 488 h 738"/>
                <a:gd name="T36" fmla="*/ 24 w 523"/>
                <a:gd name="T37" fmla="*/ 533 h 738"/>
                <a:gd name="T38" fmla="*/ 0 w 523"/>
                <a:gd name="T39" fmla="*/ 579 h 738"/>
                <a:gd name="T40" fmla="*/ 12 w 523"/>
                <a:gd name="T41" fmla="*/ 601 h 738"/>
                <a:gd name="T42" fmla="*/ 12 w 523"/>
                <a:gd name="T43" fmla="*/ 681 h 738"/>
                <a:gd name="T44" fmla="*/ 48 w 523"/>
                <a:gd name="T45" fmla="*/ 704 h 738"/>
                <a:gd name="T46" fmla="*/ 72 w 523"/>
                <a:gd name="T47" fmla="*/ 738 h 738"/>
                <a:gd name="T48" fmla="*/ 107 w 523"/>
                <a:gd name="T49" fmla="*/ 726 h 738"/>
                <a:gd name="T50" fmla="*/ 167 w 523"/>
                <a:gd name="T51" fmla="*/ 715 h 738"/>
                <a:gd name="T52" fmla="*/ 202 w 523"/>
                <a:gd name="T53" fmla="*/ 658 h 738"/>
                <a:gd name="T54" fmla="*/ 202 w 523"/>
                <a:gd name="T55" fmla="*/ 635 h 738"/>
                <a:gd name="T56" fmla="*/ 226 w 523"/>
                <a:gd name="T57" fmla="*/ 590 h 738"/>
                <a:gd name="T58" fmla="*/ 262 w 523"/>
                <a:gd name="T59" fmla="*/ 613 h 738"/>
                <a:gd name="T60" fmla="*/ 297 w 523"/>
                <a:gd name="T61" fmla="*/ 624 h 738"/>
                <a:gd name="T62" fmla="*/ 381 w 523"/>
                <a:gd name="T63" fmla="*/ 601 h 738"/>
                <a:gd name="T64" fmla="*/ 392 w 523"/>
                <a:gd name="T65" fmla="*/ 579 h 738"/>
                <a:gd name="T66" fmla="*/ 428 w 523"/>
                <a:gd name="T67" fmla="*/ 545 h 738"/>
                <a:gd name="T68" fmla="*/ 452 w 523"/>
                <a:gd name="T69" fmla="*/ 533 h 738"/>
                <a:gd name="T70" fmla="*/ 499 w 523"/>
                <a:gd name="T71" fmla="*/ 499 h 738"/>
                <a:gd name="T72" fmla="*/ 499 w 523"/>
                <a:gd name="T73" fmla="*/ 476 h 738"/>
                <a:gd name="T74" fmla="*/ 511 w 523"/>
                <a:gd name="T75" fmla="*/ 431 h 738"/>
                <a:gd name="T76" fmla="*/ 523 w 523"/>
                <a:gd name="T77" fmla="*/ 386 h 738"/>
                <a:gd name="T78" fmla="*/ 499 w 523"/>
                <a:gd name="T79" fmla="*/ 374 h 738"/>
                <a:gd name="T80" fmla="*/ 488 w 523"/>
                <a:gd name="T81" fmla="*/ 306 h 738"/>
                <a:gd name="T82" fmla="*/ 476 w 523"/>
                <a:gd name="T83" fmla="*/ 261 h 738"/>
                <a:gd name="T84" fmla="*/ 476 w 523"/>
                <a:gd name="T85" fmla="*/ 215 h 738"/>
                <a:gd name="T86" fmla="*/ 488 w 523"/>
                <a:gd name="T87" fmla="*/ 181 h 738"/>
                <a:gd name="T88" fmla="*/ 476 w 523"/>
                <a:gd name="T89" fmla="*/ 113 h 738"/>
                <a:gd name="T90" fmla="*/ 440 w 523"/>
                <a:gd name="T91" fmla="*/ 68 h 738"/>
                <a:gd name="T92" fmla="*/ 464 w 523"/>
                <a:gd name="T93" fmla="*/ 34 h 73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23"/>
                <a:gd name="T142" fmla="*/ 0 h 738"/>
                <a:gd name="T143" fmla="*/ 523 w 523"/>
                <a:gd name="T144" fmla="*/ 738 h 73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23" h="738">
                  <a:moveTo>
                    <a:pt x="452" y="11"/>
                  </a:moveTo>
                  <a:lnTo>
                    <a:pt x="416" y="11"/>
                  </a:lnTo>
                  <a:lnTo>
                    <a:pt x="404" y="0"/>
                  </a:lnTo>
                  <a:lnTo>
                    <a:pt x="404" y="22"/>
                  </a:lnTo>
                  <a:lnTo>
                    <a:pt x="381" y="45"/>
                  </a:lnTo>
                  <a:lnTo>
                    <a:pt x="369" y="68"/>
                  </a:lnTo>
                  <a:lnTo>
                    <a:pt x="333" y="68"/>
                  </a:lnTo>
                  <a:lnTo>
                    <a:pt x="321" y="90"/>
                  </a:lnTo>
                  <a:lnTo>
                    <a:pt x="321" y="102"/>
                  </a:lnTo>
                  <a:lnTo>
                    <a:pt x="297" y="136"/>
                  </a:lnTo>
                  <a:lnTo>
                    <a:pt x="297" y="159"/>
                  </a:lnTo>
                  <a:lnTo>
                    <a:pt x="297" y="170"/>
                  </a:lnTo>
                  <a:lnTo>
                    <a:pt x="297" y="181"/>
                  </a:lnTo>
                  <a:lnTo>
                    <a:pt x="297" y="193"/>
                  </a:lnTo>
                  <a:lnTo>
                    <a:pt x="297" y="204"/>
                  </a:lnTo>
                  <a:lnTo>
                    <a:pt x="309" y="238"/>
                  </a:lnTo>
                  <a:lnTo>
                    <a:pt x="274" y="272"/>
                  </a:lnTo>
                  <a:lnTo>
                    <a:pt x="274" y="306"/>
                  </a:lnTo>
                  <a:lnTo>
                    <a:pt x="286" y="318"/>
                  </a:lnTo>
                  <a:lnTo>
                    <a:pt x="297" y="329"/>
                  </a:lnTo>
                  <a:lnTo>
                    <a:pt x="297" y="340"/>
                  </a:lnTo>
                  <a:lnTo>
                    <a:pt x="297" y="363"/>
                  </a:lnTo>
                  <a:lnTo>
                    <a:pt x="274" y="374"/>
                  </a:lnTo>
                  <a:lnTo>
                    <a:pt x="250" y="374"/>
                  </a:lnTo>
                  <a:lnTo>
                    <a:pt x="238" y="386"/>
                  </a:lnTo>
                  <a:lnTo>
                    <a:pt x="226" y="363"/>
                  </a:lnTo>
                  <a:lnTo>
                    <a:pt x="190" y="363"/>
                  </a:lnTo>
                  <a:lnTo>
                    <a:pt x="155" y="397"/>
                  </a:lnTo>
                  <a:lnTo>
                    <a:pt x="143" y="397"/>
                  </a:lnTo>
                  <a:lnTo>
                    <a:pt x="119" y="420"/>
                  </a:lnTo>
                  <a:lnTo>
                    <a:pt x="107" y="420"/>
                  </a:lnTo>
                  <a:lnTo>
                    <a:pt x="95" y="431"/>
                  </a:lnTo>
                  <a:lnTo>
                    <a:pt x="72" y="431"/>
                  </a:lnTo>
                  <a:lnTo>
                    <a:pt x="48" y="454"/>
                  </a:lnTo>
                  <a:lnTo>
                    <a:pt x="48" y="488"/>
                  </a:lnTo>
                  <a:lnTo>
                    <a:pt x="24" y="511"/>
                  </a:lnTo>
                  <a:lnTo>
                    <a:pt x="24" y="533"/>
                  </a:lnTo>
                  <a:lnTo>
                    <a:pt x="0" y="545"/>
                  </a:lnTo>
                  <a:lnTo>
                    <a:pt x="0" y="579"/>
                  </a:lnTo>
                  <a:lnTo>
                    <a:pt x="0" y="590"/>
                  </a:lnTo>
                  <a:lnTo>
                    <a:pt x="12" y="601"/>
                  </a:lnTo>
                  <a:lnTo>
                    <a:pt x="12" y="658"/>
                  </a:lnTo>
                  <a:lnTo>
                    <a:pt x="12" y="681"/>
                  </a:lnTo>
                  <a:lnTo>
                    <a:pt x="24" y="681"/>
                  </a:lnTo>
                  <a:lnTo>
                    <a:pt x="48" y="704"/>
                  </a:lnTo>
                  <a:lnTo>
                    <a:pt x="48" y="715"/>
                  </a:lnTo>
                  <a:lnTo>
                    <a:pt x="72" y="738"/>
                  </a:lnTo>
                  <a:lnTo>
                    <a:pt x="107" y="738"/>
                  </a:lnTo>
                  <a:lnTo>
                    <a:pt x="107" y="726"/>
                  </a:lnTo>
                  <a:lnTo>
                    <a:pt x="131" y="715"/>
                  </a:lnTo>
                  <a:lnTo>
                    <a:pt x="167" y="715"/>
                  </a:lnTo>
                  <a:lnTo>
                    <a:pt x="190" y="692"/>
                  </a:lnTo>
                  <a:lnTo>
                    <a:pt x="202" y="658"/>
                  </a:lnTo>
                  <a:lnTo>
                    <a:pt x="202" y="670"/>
                  </a:lnTo>
                  <a:lnTo>
                    <a:pt x="202" y="635"/>
                  </a:lnTo>
                  <a:lnTo>
                    <a:pt x="190" y="613"/>
                  </a:lnTo>
                  <a:lnTo>
                    <a:pt x="226" y="590"/>
                  </a:lnTo>
                  <a:lnTo>
                    <a:pt x="238" y="613"/>
                  </a:lnTo>
                  <a:lnTo>
                    <a:pt x="262" y="613"/>
                  </a:lnTo>
                  <a:lnTo>
                    <a:pt x="297" y="624"/>
                  </a:lnTo>
                  <a:lnTo>
                    <a:pt x="369" y="601"/>
                  </a:lnTo>
                  <a:lnTo>
                    <a:pt x="381" y="601"/>
                  </a:lnTo>
                  <a:lnTo>
                    <a:pt x="392" y="590"/>
                  </a:lnTo>
                  <a:lnTo>
                    <a:pt x="392" y="579"/>
                  </a:lnTo>
                  <a:lnTo>
                    <a:pt x="404" y="579"/>
                  </a:lnTo>
                  <a:lnTo>
                    <a:pt x="428" y="545"/>
                  </a:lnTo>
                  <a:lnTo>
                    <a:pt x="440" y="545"/>
                  </a:lnTo>
                  <a:lnTo>
                    <a:pt x="452" y="533"/>
                  </a:lnTo>
                  <a:lnTo>
                    <a:pt x="464" y="533"/>
                  </a:lnTo>
                  <a:lnTo>
                    <a:pt x="499" y="499"/>
                  </a:lnTo>
                  <a:lnTo>
                    <a:pt x="511" y="476"/>
                  </a:lnTo>
                  <a:lnTo>
                    <a:pt x="499" y="476"/>
                  </a:lnTo>
                  <a:lnTo>
                    <a:pt x="488" y="442"/>
                  </a:lnTo>
                  <a:lnTo>
                    <a:pt x="511" y="431"/>
                  </a:lnTo>
                  <a:lnTo>
                    <a:pt x="511" y="420"/>
                  </a:lnTo>
                  <a:lnTo>
                    <a:pt x="523" y="386"/>
                  </a:lnTo>
                  <a:lnTo>
                    <a:pt x="511" y="374"/>
                  </a:lnTo>
                  <a:lnTo>
                    <a:pt x="499" y="374"/>
                  </a:lnTo>
                  <a:lnTo>
                    <a:pt x="488" y="329"/>
                  </a:lnTo>
                  <a:lnTo>
                    <a:pt x="488" y="306"/>
                  </a:lnTo>
                  <a:lnTo>
                    <a:pt x="488" y="272"/>
                  </a:lnTo>
                  <a:lnTo>
                    <a:pt x="476" y="261"/>
                  </a:lnTo>
                  <a:lnTo>
                    <a:pt x="488" y="238"/>
                  </a:lnTo>
                  <a:lnTo>
                    <a:pt x="476" y="215"/>
                  </a:lnTo>
                  <a:lnTo>
                    <a:pt x="488" y="181"/>
                  </a:lnTo>
                  <a:lnTo>
                    <a:pt x="476" y="159"/>
                  </a:lnTo>
                  <a:lnTo>
                    <a:pt x="476" y="113"/>
                  </a:lnTo>
                  <a:lnTo>
                    <a:pt x="464" y="102"/>
                  </a:lnTo>
                  <a:lnTo>
                    <a:pt x="440" y="68"/>
                  </a:lnTo>
                  <a:lnTo>
                    <a:pt x="452" y="56"/>
                  </a:lnTo>
                  <a:lnTo>
                    <a:pt x="464" y="34"/>
                  </a:lnTo>
                  <a:lnTo>
                    <a:pt x="452" y="11"/>
                  </a:lnTo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1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7" name="Group 169"/>
          <p:cNvGrpSpPr>
            <a:grpSpLocks/>
          </p:cNvGrpSpPr>
          <p:nvPr/>
        </p:nvGrpSpPr>
        <p:grpSpPr bwMode="auto">
          <a:xfrm>
            <a:off x="4903068" y="1860369"/>
            <a:ext cx="541376" cy="758394"/>
            <a:chOff x="3207" y="1290"/>
            <a:chExt cx="499" cy="749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4" name="Freeform 170"/>
            <p:cNvSpPr>
              <a:spLocks/>
            </p:cNvSpPr>
            <p:nvPr/>
          </p:nvSpPr>
          <p:spPr bwMode="auto">
            <a:xfrm>
              <a:off x="3207" y="1290"/>
              <a:ext cx="499" cy="749"/>
            </a:xfrm>
            <a:custGeom>
              <a:avLst/>
              <a:gdLst>
                <a:gd name="T0" fmla="*/ 12 w 499"/>
                <a:gd name="T1" fmla="*/ 522 h 749"/>
                <a:gd name="T2" fmla="*/ 0 w 499"/>
                <a:gd name="T3" fmla="*/ 568 h 749"/>
                <a:gd name="T4" fmla="*/ 12 w 499"/>
                <a:gd name="T5" fmla="*/ 602 h 749"/>
                <a:gd name="T6" fmla="*/ 0 w 499"/>
                <a:gd name="T7" fmla="*/ 625 h 749"/>
                <a:gd name="T8" fmla="*/ 0 w 499"/>
                <a:gd name="T9" fmla="*/ 670 h 749"/>
                <a:gd name="T10" fmla="*/ 24 w 499"/>
                <a:gd name="T11" fmla="*/ 681 h 749"/>
                <a:gd name="T12" fmla="*/ 48 w 499"/>
                <a:gd name="T13" fmla="*/ 647 h 749"/>
                <a:gd name="T14" fmla="*/ 48 w 499"/>
                <a:gd name="T15" fmla="*/ 670 h 749"/>
                <a:gd name="T16" fmla="*/ 83 w 499"/>
                <a:gd name="T17" fmla="*/ 704 h 749"/>
                <a:gd name="T18" fmla="*/ 155 w 499"/>
                <a:gd name="T19" fmla="*/ 727 h 749"/>
                <a:gd name="T20" fmla="*/ 166 w 499"/>
                <a:gd name="T21" fmla="*/ 704 h 749"/>
                <a:gd name="T22" fmla="*/ 190 w 499"/>
                <a:gd name="T23" fmla="*/ 704 h 749"/>
                <a:gd name="T24" fmla="*/ 226 w 499"/>
                <a:gd name="T25" fmla="*/ 715 h 749"/>
                <a:gd name="T26" fmla="*/ 226 w 499"/>
                <a:gd name="T27" fmla="*/ 738 h 749"/>
                <a:gd name="T28" fmla="*/ 238 w 499"/>
                <a:gd name="T29" fmla="*/ 727 h 749"/>
                <a:gd name="T30" fmla="*/ 285 w 499"/>
                <a:gd name="T31" fmla="*/ 749 h 749"/>
                <a:gd name="T32" fmla="*/ 297 w 499"/>
                <a:gd name="T33" fmla="*/ 727 h 749"/>
                <a:gd name="T34" fmla="*/ 333 w 499"/>
                <a:gd name="T35" fmla="*/ 727 h 749"/>
                <a:gd name="T36" fmla="*/ 404 w 499"/>
                <a:gd name="T37" fmla="*/ 704 h 749"/>
                <a:gd name="T38" fmla="*/ 428 w 499"/>
                <a:gd name="T39" fmla="*/ 693 h 749"/>
                <a:gd name="T40" fmla="*/ 440 w 499"/>
                <a:gd name="T41" fmla="*/ 715 h 749"/>
                <a:gd name="T42" fmla="*/ 475 w 499"/>
                <a:gd name="T43" fmla="*/ 704 h 749"/>
                <a:gd name="T44" fmla="*/ 452 w 499"/>
                <a:gd name="T45" fmla="*/ 659 h 749"/>
                <a:gd name="T46" fmla="*/ 475 w 499"/>
                <a:gd name="T47" fmla="*/ 613 h 749"/>
                <a:gd name="T48" fmla="*/ 475 w 499"/>
                <a:gd name="T49" fmla="*/ 590 h 749"/>
                <a:gd name="T50" fmla="*/ 428 w 499"/>
                <a:gd name="T51" fmla="*/ 568 h 749"/>
                <a:gd name="T52" fmla="*/ 464 w 499"/>
                <a:gd name="T53" fmla="*/ 522 h 749"/>
                <a:gd name="T54" fmla="*/ 499 w 499"/>
                <a:gd name="T55" fmla="*/ 488 h 749"/>
                <a:gd name="T56" fmla="*/ 464 w 499"/>
                <a:gd name="T57" fmla="*/ 466 h 749"/>
                <a:gd name="T58" fmla="*/ 428 w 499"/>
                <a:gd name="T59" fmla="*/ 443 h 749"/>
                <a:gd name="T60" fmla="*/ 416 w 499"/>
                <a:gd name="T61" fmla="*/ 420 h 749"/>
                <a:gd name="T62" fmla="*/ 428 w 499"/>
                <a:gd name="T63" fmla="*/ 409 h 749"/>
                <a:gd name="T64" fmla="*/ 416 w 499"/>
                <a:gd name="T65" fmla="*/ 386 h 749"/>
                <a:gd name="T66" fmla="*/ 392 w 499"/>
                <a:gd name="T67" fmla="*/ 375 h 749"/>
                <a:gd name="T68" fmla="*/ 392 w 499"/>
                <a:gd name="T69" fmla="*/ 352 h 749"/>
                <a:gd name="T70" fmla="*/ 392 w 499"/>
                <a:gd name="T71" fmla="*/ 329 h 749"/>
                <a:gd name="T72" fmla="*/ 404 w 499"/>
                <a:gd name="T73" fmla="*/ 307 h 749"/>
                <a:gd name="T74" fmla="*/ 428 w 499"/>
                <a:gd name="T75" fmla="*/ 307 h 749"/>
                <a:gd name="T76" fmla="*/ 440 w 499"/>
                <a:gd name="T77" fmla="*/ 261 h 749"/>
                <a:gd name="T78" fmla="*/ 428 w 499"/>
                <a:gd name="T79" fmla="*/ 261 h 749"/>
                <a:gd name="T80" fmla="*/ 416 w 499"/>
                <a:gd name="T81" fmla="*/ 261 h 749"/>
                <a:gd name="T82" fmla="*/ 404 w 499"/>
                <a:gd name="T83" fmla="*/ 261 h 749"/>
                <a:gd name="T84" fmla="*/ 404 w 499"/>
                <a:gd name="T85" fmla="*/ 261 h 749"/>
                <a:gd name="T86" fmla="*/ 345 w 499"/>
                <a:gd name="T87" fmla="*/ 204 h 749"/>
                <a:gd name="T88" fmla="*/ 333 w 499"/>
                <a:gd name="T89" fmla="*/ 193 h 749"/>
                <a:gd name="T90" fmla="*/ 333 w 499"/>
                <a:gd name="T91" fmla="*/ 182 h 749"/>
                <a:gd name="T92" fmla="*/ 345 w 499"/>
                <a:gd name="T93" fmla="*/ 148 h 749"/>
                <a:gd name="T94" fmla="*/ 357 w 499"/>
                <a:gd name="T95" fmla="*/ 91 h 749"/>
                <a:gd name="T96" fmla="*/ 345 w 499"/>
                <a:gd name="T97" fmla="*/ 34 h 749"/>
                <a:gd name="T98" fmla="*/ 321 w 499"/>
                <a:gd name="T99" fmla="*/ 23 h 749"/>
                <a:gd name="T100" fmla="*/ 285 w 499"/>
                <a:gd name="T101" fmla="*/ 11 h 749"/>
                <a:gd name="T102" fmla="*/ 262 w 499"/>
                <a:gd name="T103" fmla="*/ 0 h 749"/>
                <a:gd name="T104" fmla="*/ 238 w 499"/>
                <a:gd name="T105" fmla="*/ 23 h 749"/>
                <a:gd name="T106" fmla="*/ 262 w 499"/>
                <a:gd name="T107" fmla="*/ 57 h 749"/>
                <a:gd name="T108" fmla="*/ 250 w 499"/>
                <a:gd name="T109" fmla="*/ 79 h 749"/>
                <a:gd name="T110" fmla="*/ 226 w 499"/>
                <a:gd name="T111" fmla="*/ 136 h 749"/>
                <a:gd name="T112" fmla="*/ 166 w 499"/>
                <a:gd name="T113" fmla="*/ 193 h 749"/>
                <a:gd name="T114" fmla="*/ 178 w 499"/>
                <a:gd name="T115" fmla="*/ 250 h 749"/>
                <a:gd name="T116" fmla="*/ 48 w 499"/>
                <a:gd name="T117" fmla="*/ 409 h 74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99"/>
                <a:gd name="T178" fmla="*/ 0 h 749"/>
                <a:gd name="T179" fmla="*/ 499 w 499"/>
                <a:gd name="T180" fmla="*/ 749 h 74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99" h="749">
                  <a:moveTo>
                    <a:pt x="48" y="409"/>
                  </a:moveTo>
                  <a:lnTo>
                    <a:pt x="12" y="522"/>
                  </a:lnTo>
                  <a:lnTo>
                    <a:pt x="12" y="545"/>
                  </a:lnTo>
                  <a:lnTo>
                    <a:pt x="0" y="568"/>
                  </a:lnTo>
                  <a:lnTo>
                    <a:pt x="12" y="590"/>
                  </a:lnTo>
                  <a:lnTo>
                    <a:pt x="12" y="602"/>
                  </a:lnTo>
                  <a:lnTo>
                    <a:pt x="12" y="613"/>
                  </a:lnTo>
                  <a:lnTo>
                    <a:pt x="0" y="625"/>
                  </a:lnTo>
                  <a:lnTo>
                    <a:pt x="12" y="659"/>
                  </a:lnTo>
                  <a:lnTo>
                    <a:pt x="0" y="670"/>
                  </a:lnTo>
                  <a:lnTo>
                    <a:pt x="24" y="693"/>
                  </a:lnTo>
                  <a:lnTo>
                    <a:pt x="24" y="681"/>
                  </a:lnTo>
                  <a:lnTo>
                    <a:pt x="36" y="659"/>
                  </a:lnTo>
                  <a:lnTo>
                    <a:pt x="48" y="647"/>
                  </a:lnTo>
                  <a:lnTo>
                    <a:pt x="59" y="659"/>
                  </a:lnTo>
                  <a:lnTo>
                    <a:pt x="48" y="670"/>
                  </a:lnTo>
                  <a:lnTo>
                    <a:pt x="48" y="693"/>
                  </a:lnTo>
                  <a:lnTo>
                    <a:pt x="83" y="704"/>
                  </a:lnTo>
                  <a:lnTo>
                    <a:pt x="131" y="704"/>
                  </a:lnTo>
                  <a:lnTo>
                    <a:pt x="155" y="727"/>
                  </a:lnTo>
                  <a:lnTo>
                    <a:pt x="166" y="727"/>
                  </a:lnTo>
                  <a:lnTo>
                    <a:pt x="166" y="704"/>
                  </a:lnTo>
                  <a:lnTo>
                    <a:pt x="178" y="693"/>
                  </a:lnTo>
                  <a:lnTo>
                    <a:pt x="190" y="704"/>
                  </a:lnTo>
                  <a:lnTo>
                    <a:pt x="214" y="704"/>
                  </a:lnTo>
                  <a:lnTo>
                    <a:pt x="226" y="715"/>
                  </a:lnTo>
                  <a:lnTo>
                    <a:pt x="226" y="727"/>
                  </a:lnTo>
                  <a:lnTo>
                    <a:pt x="226" y="738"/>
                  </a:lnTo>
                  <a:lnTo>
                    <a:pt x="238" y="738"/>
                  </a:lnTo>
                  <a:lnTo>
                    <a:pt x="238" y="727"/>
                  </a:lnTo>
                  <a:lnTo>
                    <a:pt x="273" y="738"/>
                  </a:lnTo>
                  <a:lnTo>
                    <a:pt x="285" y="749"/>
                  </a:lnTo>
                  <a:lnTo>
                    <a:pt x="297" y="749"/>
                  </a:lnTo>
                  <a:lnTo>
                    <a:pt x="297" y="727"/>
                  </a:lnTo>
                  <a:lnTo>
                    <a:pt x="297" y="715"/>
                  </a:lnTo>
                  <a:lnTo>
                    <a:pt x="333" y="727"/>
                  </a:lnTo>
                  <a:lnTo>
                    <a:pt x="357" y="715"/>
                  </a:lnTo>
                  <a:lnTo>
                    <a:pt x="404" y="704"/>
                  </a:lnTo>
                  <a:lnTo>
                    <a:pt x="416" y="693"/>
                  </a:lnTo>
                  <a:lnTo>
                    <a:pt x="428" y="693"/>
                  </a:lnTo>
                  <a:lnTo>
                    <a:pt x="440" y="704"/>
                  </a:lnTo>
                  <a:lnTo>
                    <a:pt x="440" y="715"/>
                  </a:lnTo>
                  <a:lnTo>
                    <a:pt x="452" y="715"/>
                  </a:lnTo>
                  <a:lnTo>
                    <a:pt x="475" y="704"/>
                  </a:lnTo>
                  <a:lnTo>
                    <a:pt x="464" y="670"/>
                  </a:lnTo>
                  <a:lnTo>
                    <a:pt x="452" y="659"/>
                  </a:lnTo>
                  <a:lnTo>
                    <a:pt x="452" y="625"/>
                  </a:lnTo>
                  <a:lnTo>
                    <a:pt x="475" y="613"/>
                  </a:lnTo>
                  <a:lnTo>
                    <a:pt x="475" y="602"/>
                  </a:lnTo>
                  <a:lnTo>
                    <a:pt x="475" y="590"/>
                  </a:lnTo>
                  <a:lnTo>
                    <a:pt x="452" y="568"/>
                  </a:lnTo>
                  <a:lnTo>
                    <a:pt x="428" y="568"/>
                  </a:lnTo>
                  <a:lnTo>
                    <a:pt x="440" y="534"/>
                  </a:lnTo>
                  <a:lnTo>
                    <a:pt x="464" y="522"/>
                  </a:lnTo>
                  <a:lnTo>
                    <a:pt x="464" y="500"/>
                  </a:lnTo>
                  <a:lnTo>
                    <a:pt x="499" y="488"/>
                  </a:lnTo>
                  <a:lnTo>
                    <a:pt x="499" y="477"/>
                  </a:lnTo>
                  <a:lnTo>
                    <a:pt x="464" y="466"/>
                  </a:lnTo>
                  <a:lnTo>
                    <a:pt x="440" y="466"/>
                  </a:lnTo>
                  <a:lnTo>
                    <a:pt x="428" y="443"/>
                  </a:lnTo>
                  <a:lnTo>
                    <a:pt x="428" y="431"/>
                  </a:lnTo>
                  <a:lnTo>
                    <a:pt x="416" y="420"/>
                  </a:lnTo>
                  <a:lnTo>
                    <a:pt x="416" y="409"/>
                  </a:lnTo>
                  <a:lnTo>
                    <a:pt x="428" y="409"/>
                  </a:lnTo>
                  <a:lnTo>
                    <a:pt x="428" y="397"/>
                  </a:lnTo>
                  <a:lnTo>
                    <a:pt x="416" y="386"/>
                  </a:lnTo>
                  <a:lnTo>
                    <a:pt x="404" y="386"/>
                  </a:lnTo>
                  <a:lnTo>
                    <a:pt x="392" y="375"/>
                  </a:lnTo>
                  <a:lnTo>
                    <a:pt x="392" y="363"/>
                  </a:lnTo>
                  <a:lnTo>
                    <a:pt x="392" y="352"/>
                  </a:lnTo>
                  <a:lnTo>
                    <a:pt x="380" y="352"/>
                  </a:lnTo>
                  <a:lnTo>
                    <a:pt x="392" y="329"/>
                  </a:lnTo>
                  <a:lnTo>
                    <a:pt x="404" y="318"/>
                  </a:lnTo>
                  <a:lnTo>
                    <a:pt x="404" y="307"/>
                  </a:lnTo>
                  <a:lnTo>
                    <a:pt x="428" y="307"/>
                  </a:lnTo>
                  <a:lnTo>
                    <a:pt x="440" y="261"/>
                  </a:lnTo>
                  <a:lnTo>
                    <a:pt x="428" y="261"/>
                  </a:lnTo>
                  <a:lnTo>
                    <a:pt x="416" y="261"/>
                  </a:lnTo>
                  <a:lnTo>
                    <a:pt x="404" y="261"/>
                  </a:lnTo>
                  <a:lnTo>
                    <a:pt x="392" y="261"/>
                  </a:lnTo>
                  <a:lnTo>
                    <a:pt x="345" y="204"/>
                  </a:lnTo>
                  <a:lnTo>
                    <a:pt x="345" y="193"/>
                  </a:lnTo>
                  <a:lnTo>
                    <a:pt x="333" y="193"/>
                  </a:lnTo>
                  <a:lnTo>
                    <a:pt x="321" y="182"/>
                  </a:lnTo>
                  <a:lnTo>
                    <a:pt x="333" y="182"/>
                  </a:lnTo>
                  <a:lnTo>
                    <a:pt x="345" y="170"/>
                  </a:lnTo>
                  <a:lnTo>
                    <a:pt x="345" y="148"/>
                  </a:lnTo>
                  <a:lnTo>
                    <a:pt x="345" y="125"/>
                  </a:lnTo>
                  <a:lnTo>
                    <a:pt x="357" y="91"/>
                  </a:lnTo>
                  <a:lnTo>
                    <a:pt x="345" y="57"/>
                  </a:lnTo>
                  <a:lnTo>
                    <a:pt x="345" y="34"/>
                  </a:lnTo>
                  <a:lnTo>
                    <a:pt x="333" y="23"/>
                  </a:lnTo>
                  <a:lnTo>
                    <a:pt x="321" y="23"/>
                  </a:lnTo>
                  <a:lnTo>
                    <a:pt x="309" y="11"/>
                  </a:lnTo>
                  <a:lnTo>
                    <a:pt x="285" y="11"/>
                  </a:lnTo>
                  <a:lnTo>
                    <a:pt x="273" y="0"/>
                  </a:lnTo>
                  <a:lnTo>
                    <a:pt x="262" y="0"/>
                  </a:lnTo>
                  <a:lnTo>
                    <a:pt x="250" y="11"/>
                  </a:lnTo>
                  <a:lnTo>
                    <a:pt x="238" y="23"/>
                  </a:lnTo>
                  <a:lnTo>
                    <a:pt x="273" y="45"/>
                  </a:lnTo>
                  <a:lnTo>
                    <a:pt x="262" y="57"/>
                  </a:lnTo>
                  <a:lnTo>
                    <a:pt x="262" y="68"/>
                  </a:lnTo>
                  <a:lnTo>
                    <a:pt x="250" y="79"/>
                  </a:lnTo>
                  <a:lnTo>
                    <a:pt x="250" y="102"/>
                  </a:lnTo>
                  <a:lnTo>
                    <a:pt x="226" y="136"/>
                  </a:lnTo>
                  <a:lnTo>
                    <a:pt x="166" y="159"/>
                  </a:lnTo>
                  <a:lnTo>
                    <a:pt x="166" y="193"/>
                  </a:lnTo>
                  <a:lnTo>
                    <a:pt x="155" y="216"/>
                  </a:lnTo>
                  <a:lnTo>
                    <a:pt x="178" y="250"/>
                  </a:lnTo>
                  <a:lnTo>
                    <a:pt x="143" y="329"/>
                  </a:lnTo>
                  <a:lnTo>
                    <a:pt x="48" y="409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1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Freeform 171"/>
            <p:cNvSpPr>
              <a:spLocks/>
            </p:cNvSpPr>
            <p:nvPr/>
          </p:nvSpPr>
          <p:spPr bwMode="auto">
            <a:xfrm>
              <a:off x="3207" y="1290"/>
              <a:ext cx="499" cy="749"/>
            </a:xfrm>
            <a:custGeom>
              <a:avLst/>
              <a:gdLst>
                <a:gd name="T0" fmla="*/ 12 w 499"/>
                <a:gd name="T1" fmla="*/ 522 h 749"/>
                <a:gd name="T2" fmla="*/ 0 w 499"/>
                <a:gd name="T3" fmla="*/ 568 h 749"/>
                <a:gd name="T4" fmla="*/ 12 w 499"/>
                <a:gd name="T5" fmla="*/ 602 h 749"/>
                <a:gd name="T6" fmla="*/ 0 w 499"/>
                <a:gd name="T7" fmla="*/ 625 h 749"/>
                <a:gd name="T8" fmla="*/ 0 w 499"/>
                <a:gd name="T9" fmla="*/ 670 h 749"/>
                <a:gd name="T10" fmla="*/ 24 w 499"/>
                <a:gd name="T11" fmla="*/ 681 h 749"/>
                <a:gd name="T12" fmla="*/ 48 w 499"/>
                <a:gd name="T13" fmla="*/ 647 h 749"/>
                <a:gd name="T14" fmla="*/ 48 w 499"/>
                <a:gd name="T15" fmla="*/ 670 h 749"/>
                <a:gd name="T16" fmla="*/ 83 w 499"/>
                <a:gd name="T17" fmla="*/ 704 h 749"/>
                <a:gd name="T18" fmla="*/ 155 w 499"/>
                <a:gd name="T19" fmla="*/ 727 h 749"/>
                <a:gd name="T20" fmla="*/ 166 w 499"/>
                <a:gd name="T21" fmla="*/ 704 h 749"/>
                <a:gd name="T22" fmla="*/ 190 w 499"/>
                <a:gd name="T23" fmla="*/ 704 h 749"/>
                <a:gd name="T24" fmla="*/ 226 w 499"/>
                <a:gd name="T25" fmla="*/ 715 h 749"/>
                <a:gd name="T26" fmla="*/ 226 w 499"/>
                <a:gd name="T27" fmla="*/ 738 h 749"/>
                <a:gd name="T28" fmla="*/ 238 w 499"/>
                <a:gd name="T29" fmla="*/ 727 h 749"/>
                <a:gd name="T30" fmla="*/ 285 w 499"/>
                <a:gd name="T31" fmla="*/ 749 h 749"/>
                <a:gd name="T32" fmla="*/ 297 w 499"/>
                <a:gd name="T33" fmla="*/ 727 h 749"/>
                <a:gd name="T34" fmla="*/ 333 w 499"/>
                <a:gd name="T35" fmla="*/ 727 h 749"/>
                <a:gd name="T36" fmla="*/ 404 w 499"/>
                <a:gd name="T37" fmla="*/ 704 h 749"/>
                <a:gd name="T38" fmla="*/ 428 w 499"/>
                <a:gd name="T39" fmla="*/ 693 h 749"/>
                <a:gd name="T40" fmla="*/ 440 w 499"/>
                <a:gd name="T41" fmla="*/ 715 h 749"/>
                <a:gd name="T42" fmla="*/ 475 w 499"/>
                <a:gd name="T43" fmla="*/ 704 h 749"/>
                <a:gd name="T44" fmla="*/ 452 w 499"/>
                <a:gd name="T45" fmla="*/ 659 h 749"/>
                <a:gd name="T46" fmla="*/ 475 w 499"/>
                <a:gd name="T47" fmla="*/ 613 h 749"/>
                <a:gd name="T48" fmla="*/ 475 w 499"/>
                <a:gd name="T49" fmla="*/ 590 h 749"/>
                <a:gd name="T50" fmla="*/ 428 w 499"/>
                <a:gd name="T51" fmla="*/ 568 h 749"/>
                <a:gd name="T52" fmla="*/ 464 w 499"/>
                <a:gd name="T53" fmla="*/ 522 h 749"/>
                <a:gd name="T54" fmla="*/ 499 w 499"/>
                <a:gd name="T55" fmla="*/ 488 h 749"/>
                <a:gd name="T56" fmla="*/ 464 w 499"/>
                <a:gd name="T57" fmla="*/ 466 h 749"/>
                <a:gd name="T58" fmla="*/ 428 w 499"/>
                <a:gd name="T59" fmla="*/ 443 h 749"/>
                <a:gd name="T60" fmla="*/ 416 w 499"/>
                <a:gd name="T61" fmla="*/ 420 h 749"/>
                <a:gd name="T62" fmla="*/ 428 w 499"/>
                <a:gd name="T63" fmla="*/ 409 h 749"/>
                <a:gd name="T64" fmla="*/ 416 w 499"/>
                <a:gd name="T65" fmla="*/ 386 h 749"/>
                <a:gd name="T66" fmla="*/ 392 w 499"/>
                <a:gd name="T67" fmla="*/ 375 h 749"/>
                <a:gd name="T68" fmla="*/ 392 w 499"/>
                <a:gd name="T69" fmla="*/ 352 h 749"/>
                <a:gd name="T70" fmla="*/ 392 w 499"/>
                <a:gd name="T71" fmla="*/ 329 h 749"/>
                <a:gd name="T72" fmla="*/ 404 w 499"/>
                <a:gd name="T73" fmla="*/ 307 h 749"/>
                <a:gd name="T74" fmla="*/ 428 w 499"/>
                <a:gd name="T75" fmla="*/ 307 h 749"/>
                <a:gd name="T76" fmla="*/ 440 w 499"/>
                <a:gd name="T77" fmla="*/ 261 h 749"/>
                <a:gd name="T78" fmla="*/ 428 w 499"/>
                <a:gd name="T79" fmla="*/ 261 h 749"/>
                <a:gd name="T80" fmla="*/ 416 w 499"/>
                <a:gd name="T81" fmla="*/ 261 h 749"/>
                <a:gd name="T82" fmla="*/ 404 w 499"/>
                <a:gd name="T83" fmla="*/ 261 h 749"/>
                <a:gd name="T84" fmla="*/ 404 w 499"/>
                <a:gd name="T85" fmla="*/ 261 h 749"/>
                <a:gd name="T86" fmla="*/ 345 w 499"/>
                <a:gd name="T87" fmla="*/ 204 h 749"/>
                <a:gd name="T88" fmla="*/ 333 w 499"/>
                <a:gd name="T89" fmla="*/ 193 h 749"/>
                <a:gd name="T90" fmla="*/ 333 w 499"/>
                <a:gd name="T91" fmla="*/ 182 h 749"/>
                <a:gd name="T92" fmla="*/ 345 w 499"/>
                <a:gd name="T93" fmla="*/ 148 h 749"/>
                <a:gd name="T94" fmla="*/ 357 w 499"/>
                <a:gd name="T95" fmla="*/ 91 h 749"/>
                <a:gd name="T96" fmla="*/ 345 w 499"/>
                <a:gd name="T97" fmla="*/ 34 h 749"/>
                <a:gd name="T98" fmla="*/ 321 w 499"/>
                <a:gd name="T99" fmla="*/ 23 h 749"/>
                <a:gd name="T100" fmla="*/ 285 w 499"/>
                <a:gd name="T101" fmla="*/ 11 h 749"/>
                <a:gd name="T102" fmla="*/ 262 w 499"/>
                <a:gd name="T103" fmla="*/ 0 h 749"/>
                <a:gd name="T104" fmla="*/ 238 w 499"/>
                <a:gd name="T105" fmla="*/ 23 h 749"/>
                <a:gd name="T106" fmla="*/ 262 w 499"/>
                <a:gd name="T107" fmla="*/ 57 h 749"/>
                <a:gd name="T108" fmla="*/ 250 w 499"/>
                <a:gd name="T109" fmla="*/ 79 h 749"/>
                <a:gd name="T110" fmla="*/ 226 w 499"/>
                <a:gd name="T111" fmla="*/ 136 h 749"/>
                <a:gd name="T112" fmla="*/ 166 w 499"/>
                <a:gd name="T113" fmla="*/ 193 h 749"/>
                <a:gd name="T114" fmla="*/ 178 w 499"/>
                <a:gd name="T115" fmla="*/ 250 h 749"/>
                <a:gd name="T116" fmla="*/ 48 w 499"/>
                <a:gd name="T117" fmla="*/ 409 h 74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99"/>
                <a:gd name="T178" fmla="*/ 0 h 749"/>
                <a:gd name="T179" fmla="*/ 499 w 499"/>
                <a:gd name="T180" fmla="*/ 749 h 74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99" h="749">
                  <a:moveTo>
                    <a:pt x="48" y="409"/>
                  </a:moveTo>
                  <a:lnTo>
                    <a:pt x="12" y="522"/>
                  </a:lnTo>
                  <a:lnTo>
                    <a:pt x="12" y="545"/>
                  </a:lnTo>
                  <a:lnTo>
                    <a:pt x="0" y="568"/>
                  </a:lnTo>
                  <a:lnTo>
                    <a:pt x="12" y="590"/>
                  </a:lnTo>
                  <a:lnTo>
                    <a:pt x="12" y="602"/>
                  </a:lnTo>
                  <a:lnTo>
                    <a:pt x="12" y="613"/>
                  </a:lnTo>
                  <a:lnTo>
                    <a:pt x="0" y="625"/>
                  </a:lnTo>
                  <a:lnTo>
                    <a:pt x="12" y="659"/>
                  </a:lnTo>
                  <a:lnTo>
                    <a:pt x="0" y="670"/>
                  </a:lnTo>
                  <a:lnTo>
                    <a:pt x="24" y="693"/>
                  </a:lnTo>
                  <a:lnTo>
                    <a:pt x="24" y="681"/>
                  </a:lnTo>
                  <a:lnTo>
                    <a:pt x="36" y="659"/>
                  </a:lnTo>
                  <a:lnTo>
                    <a:pt x="48" y="647"/>
                  </a:lnTo>
                  <a:lnTo>
                    <a:pt x="59" y="659"/>
                  </a:lnTo>
                  <a:lnTo>
                    <a:pt x="48" y="670"/>
                  </a:lnTo>
                  <a:lnTo>
                    <a:pt x="48" y="693"/>
                  </a:lnTo>
                  <a:lnTo>
                    <a:pt x="83" y="704"/>
                  </a:lnTo>
                  <a:lnTo>
                    <a:pt x="131" y="704"/>
                  </a:lnTo>
                  <a:lnTo>
                    <a:pt x="155" y="727"/>
                  </a:lnTo>
                  <a:lnTo>
                    <a:pt x="166" y="727"/>
                  </a:lnTo>
                  <a:lnTo>
                    <a:pt x="166" y="704"/>
                  </a:lnTo>
                  <a:lnTo>
                    <a:pt x="178" y="693"/>
                  </a:lnTo>
                  <a:lnTo>
                    <a:pt x="190" y="704"/>
                  </a:lnTo>
                  <a:lnTo>
                    <a:pt x="214" y="704"/>
                  </a:lnTo>
                  <a:lnTo>
                    <a:pt x="226" y="715"/>
                  </a:lnTo>
                  <a:lnTo>
                    <a:pt x="226" y="727"/>
                  </a:lnTo>
                  <a:lnTo>
                    <a:pt x="226" y="738"/>
                  </a:lnTo>
                  <a:lnTo>
                    <a:pt x="238" y="738"/>
                  </a:lnTo>
                  <a:lnTo>
                    <a:pt x="238" y="727"/>
                  </a:lnTo>
                  <a:lnTo>
                    <a:pt x="273" y="738"/>
                  </a:lnTo>
                  <a:lnTo>
                    <a:pt x="285" y="749"/>
                  </a:lnTo>
                  <a:lnTo>
                    <a:pt x="297" y="749"/>
                  </a:lnTo>
                  <a:lnTo>
                    <a:pt x="297" y="727"/>
                  </a:lnTo>
                  <a:lnTo>
                    <a:pt x="297" y="715"/>
                  </a:lnTo>
                  <a:lnTo>
                    <a:pt x="333" y="727"/>
                  </a:lnTo>
                  <a:lnTo>
                    <a:pt x="357" y="715"/>
                  </a:lnTo>
                  <a:lnTo>
                    <a:pt x="404" y="704"/>
                  </a:lnTo>
                  <a:lnTo>
                    <a:pt x="416" y="693"/>
                  </a:lnTo>
                  <a:lnTo>
                    <a:pt x="428" y="693"/>
                  </a:lnTo>
                  <a:lnTo>
                    <a:pt x="440" y="704"/>
                  </a:lnTo>
                  <a:lnTo>
                    <a:pt x="440" y="715"/>
                  </a:lnTo>
                  <a:lnTo>
                    <a:pt x="452" y="715"/>
                  </a:lnTo>
                  <a:lnTo>
                    <a:pt x="475" y="704"/>
                  </a:lnTo>
                  <a:lnTo>
                    <a:pt x="464" y="670"/>
                  </a:lnTo>
                  <a:lnTo>
                    <a:pt x="452" y="659"/>
                  </a:lnTo>
                  <a:lnTo>
                    <a:pt x="452" y="625"/>
                  </a:lnTo>
                  <a:lnTo>
                    <a:pt x="475" y="613"/>
                  </a:lnTo>
                  <a:lnTo>
                    <a:pt x="475" y="602"/>
                  </a:lnTo>
                  <a:lnTo>
                    <a:pt x="475" y="590"/>
                  </a:lnTo>
                  <a:lnTo>
                    <a:pt x="452" y="568"/>
                  </a:lnTo>
                  <a:lnTo>
                    <a:pt x="428" y="568"/>
                  </a:lnTo>
                  <a:lnTo>
                    <a:pt x="440" y="534"/>
                  </a:lnTo>
                  <a:lnTo>
                    <a:pt x="464" y="522"/>
                  </a:lnTo>
                  <a:lnTo>
                    <a:pt x="464" y="500"/>
                  </a:lnTo>
                  <a:lnTo>
                    <a:pt x="499" y="488"/>
                  </a:lnTo>
                  <a:lnTo>
                    <a:pt x="499" y="477"/>
                  </a:lnTo>
                  <a:lnTo>
                    <a:pt x="464" y="466"/>
                  </a:lnTo>
                  <a:lnTo>
                    <a:pt x="440" y="466"/>
                  </a:lnTo>
                  <a:lnTo>
                    <a:pt x="428" y="443"/>
                  </a:lnTo>
                  <a:lnTo>
                    <a:pt x="428" y="431"/>
                  </a:lnTo>
                  <a:lnTo>
                    <a:pt x="416" y="420"/>
                  </a:lnTo>
                  <a:lnTo>
                    <a:pt x="416" y="409"/>
                  </a:lnTo>
                  <a:lnTo>
                    <a:pt x="428" y="409"/>
                  </a:lnTo>
                  <a:lnTo>
                    <a:pt x="428" y="397"/>
                  </a:lnTo>
                  <a:lnTo>
                    <a:pt x="416" y="386"/>
                  </a:lnTo>
                  <a:lnTo>
                    <a:pt x="404" y="386"/>
                  </a:lnTo>
                  <a:lnTo>
                    <a:pt x="392" y="375"/>
                  </a:lnTo>
                  <a:lnTo>
                    <a:pt x="392" y="363"/>
                  </a:lnTo>
                  <a:lnTo>
                    <a:pt x="392" y="352"/>
                  </a:lnTo>
                  <a:lnTo>
                    <a:pt x="380" y="352"/>
                  </a:lnTo>
                  <a:lnTo>
                    <a:pt x="392" y="329"/>
                  </a:lnTo>
                  <a:lnTo>
                    <a:pt x="404" y="318"/>
                  </a:lnTo>
                  <a:lnTo>
                    <a:pt x="404" y="307"/>
                  </a:lnTo>
                  <a:lnTo>
                    <a:pt x="428" y="307"/>
                  </a:lnTo>
                  <a:lnTo>
                    <a:pt x="440" y="261"/>
                  </a:lnTo>
                  <a:lnTo>
                    <a:pt x="428" y="261"/>
                  </a:lnTo>
                  <a:lnTo>
                    <a:pt x="416" y="261"/>
                  </a:lnTo>
                  <a:lnTo>
                    <a:pt x="404" y="261"/>
                  </a:lnTo>
                  <a:lnTo>
                    <a:pt x="392" y="261"/>
                  </a:lnTo>
                  <a:lnTo>
                    <a:pt x="345" y="204"/>
                  </a:lnTo>
                  <a:lnTo>
                    <a:pt x="345" y="193"/>
                  </a:lnTo>
                  <a:lnTo>
                    <a:pt x="333" y="193"/>
                  </a:lnTo>
                  <a:lnTo>
                    <a:pt x="321" y="182"/>
                  </a:lnTo>
                  <a:lnTo>
                    <a:pt x="333" y="182"/>
                  </a:lnTo>
                  <a:lnTo>
                    <a:pt x="345" y="170"/>
                  </a:lnTo>
                  <a:lnTo>
                    <a:pt x="345" y="148"/>
                  </a:lnTo>
                  <a:lnTo>
                    <a:pt x="345" y="125"/>
                  </a:lnTo>
                  <a:lnTo>
                    <a:pt x="357" y="91"/>
                  </a:lnTo>
                  <a:lnTo>
                    <a:pt x="345" y="57"/>
                  </a:lnTo>
                  <a:lnTo>
                    <a:pt x="345" y="34"/>
                  </a:lnTo>
                  <a:lnTo>
                    <a:pt x="333" y="23"/>
                  </a:lnTo>
                  <a:lnTo>
                    <a:pt x="321" y="23"/>
                  </a:lnTo>
                  <a:lnTo>
                    <a:pt x="309" y="11"/>
                  </a:lnTo>
                  <a:lnTo>
                    <a:pt x="285" y="11"/>
                  </a:lnTo>
                  <a:lnTo>
                    <a:pt x="273" y="0"/>
                  </a:lnTo>
                  <a:lnTo>
                    <a:pt x="262" y="0"/>
                  </a:lnTo>
                  <a:lnTo>
                    <a:pt x="250" y="11"/>
                  </a:lnTo>
                  <a:lnTo>
                    <a:pt x="238" y="23"/>
                  </a:lnTo>
                  <a:lnTo>
                    <a:pt x="273" y="45"/>
                  </a:lnTo>
                  <a:lnTo>
                    <a:pt x="262" y="57"/>
                  </a:lnTo>
                  <a:lnTo>
                    <a:pt x="262" y="68"/>
                  </a:lnTo>
                  <a:lnTo>
                    <a:pt x="250" y="79"/>
                  </a:lnTo>
                  <a:lnTo>
                    <a:pt x="250" y="102"/>
                  </a:lnTo>
                  <a:lnTo>
                    <a:pt x="226" y="136"/>
                  </a:lnTo>
                  <a:lnTo>
                    <a:pt x="166" y="159"/>
                  </a:lnTo>
                  <a:lnTo>
                    <a:pt x="166" y="193"/>
                  </a:lnTo>
                  <a:lnTo>
                    <a:pt x="155" y="216"/>
                  </a:lnTo>
                  <a:lnTo>
                    <a:pt x="178" y="250"/>
                  </a:lnTo>
                  <a:lnTo>
                    <a:pt x="143" y="329"/>
                  </a:lnTo>
                  <a:lnTo>
                    <a:pt x="48" y="409"/>
                  </a:lnTo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1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8" name="Group 172"/>
          <p:cNvGrpSpPr>
            <a:grpSpLocks/>
          </p:cNvGrpSpPr>
          <p:nvPr/>
        </p:nvGrpSpPr>
        <p:grpSpPr bwMode="auto">
          <a:xfrm>
            <a:off x="4091682" y="1134895"/>
            <a:ext cx="1352763" cy="1151003"/>
            <a:chOff x="2458" y="574"/>
            <a:chExt cx="1248" cy="113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2" name="Freeform 173"/>
            <p:cNvSpPr>
              <a:spLocks/>
            </p:cNvSpPr>
            <p:nvPr/>
          </p:nvSpPr>
          <p:spPr bwMode="auto">
            <a:xfrm>
              <a:off x="2458" y="574"/>
              <a:ext cx="1248" cy="1136"/>
            </a:xfrm>
            <a:custGeom>
              <a:avLst/>
              <a:gdLst>
                <a:gd name="T0" fmla="*/ 107 w 1248"/>
                <a:gd name="T1" fmla="*/ 988 h 1136"/>
                <a:gd name="T2" fmla="*/ 190 w 1248"/>
                <a:gd name="T3" fmla="*/ 1102 h 1136"/>
                <a:gd name="T4" fmla="*/ 797 w 1248"/>
                <a:gd name="T5" fmla="*/ 1136 h 1136"/>
                <a:gd name="T6" fmla="*/ 832 w 1248"/>
                <a:gd name="T7" fmla="*/ 1102 h 1136"/>
                <a:gd name="T8" fmla="*/ 927 w 1248"/>
                <a:gd name="T9" fmla="*/ 966 h 1136"/>
                <a:gd name="T10" fmla="*/ 915 w 1248"/>
                <a:gd name="T11" fmla="*/ 920 h 1136"/>
                <a:gd name="T12" fmla="*/ 975 w 1248"/>
                <a:gd name="T13" fmla="*/ 852 h 1136"/>
                <a:gd name="T14" fmla="*/ 999 w 1248"/>
                <a:gd name="T15" fmla="*/ 807 h 1136"/>
                <a:gd name="T16" fmla="*/ 1011 w 1248"/>
                <a:gd name="T17" fmla="*/ 773 h 1136"/>
                <a:gd name="T18" fmla="*/ 987 w 1248"/>
                <a:gd name="T19" fmla="*/ 739 h 1136"/>
                <a:gd name="T20" fmla="*/ 1022 w 1248"/>
                <a:gd name="T21" fmla="*/ 705 h 1136"/>
                <a:gd name="T22" fmla="*/ 1082 w 1248"/>
                <a:gd name="T23" fmla="*/ 671 h 1136"/>
                <a:gd name="T24" fmla="*/ 1117 w 1248"/>
                <a:gd name="T25" fmla="*/ 625 h 1136"/>
                <a:gd name="T26" fmla="*/ 1141 w 1248"/>
                <a:gd name="T27" fmla="*/ 591 h 1136"/>
                <a:gd name="T28" fmla="*/ 1177 w 1248"/>
                <a:gd name="T29" fmla="*/ 546 h 1136"/>
                <a:gd name="T30" fmla="*/ 1189 w 1248"/>
                <a:gd name="T31" fmla="*/ 512 h 1136"/>
                <a:gd name="T32" fmla="*/ 1213 w 1248"/>
                <a:gd name="T33" fmla="*/ 477 h 1136"/>
                <a:gd name="T34" fmla="*/ 1224 w 1248"/>
                <a:gd name="T35" fmla="*/ 455 h 1136"/>
                <a:gd name="T36" fmla="*/ 1224 w 1248"/>
                <a:gd name="T37" fmla="*/ 432 h 1136"/>
                <a:gd name="T38" fmla="*/ 1236 w 1248"/>
                <a:gd name="T39" fmla="*/ 387 h 1136"/>
                <a:gd name="T40" fmla="*/ 1201 w 1248"/>
                <a:gd name="T41" fmla="*/ 341 h 1136"/>
                <a:gd name="T42" fmla="*/ 1177 w 1248"/>
                <a:gd name="T43" fmla="*/ 307 h 1136"/>
                <a:gd name="T44" fmla="*/ 1082 w 1248"/>
                <a:gd name="T45" fmla="*/ 296 h 1136"/>
                <a:gd name="T46" fmla="*/ 1058 w 1248"/>
                <a:gd name="T47" fmla="*/ 296 h 1136"/>
                <a:gd name="T48" fmla="*/ 1022 w 1248"/>
                <a:gd name="T49" fmla="*/ 330 h 1136"/>
                <a:gd name="T50" fmla="*/ 785 w 1248"/>
                <a:gd name="T51" fmla="*/ 409 h 1136"/>
                <a:gd name="T52" fmla="*/ 761 w 1248"/>
                <a:gd name="T53" fmla="*/ 284 h 1136"/>
                <a:gd name="T54" fmla="*/ 773 w 1248"/>
                <a:gd name="T55" fmla="*/ 216 h 1136"/>
                <a:gd name="T56" fmla="*/ 737 w 1248"/>
                <a:gd name="T57" fmla="*/ 273 h 1136"/>
                <a:gd name="T58" fmla="*/ 690 w 1248"/>
                <a:gd name="T59" fmla="*/ 330 h 1136"/>
                <a:gd name="T60" fmla="*/ 618 w 1248"/>
                <a:gd name="T61" fmla="*/ 330 h 1136"/>
                <a:gd name="T62" fmla="*/ 571 w 1248"/>
                <a:gd name="T63" fmla="*/ 250 h 1136"/>
                <a:gd name="T64" fmla="*/ 523 w 1248"/>
                <a:gd name="T65" fmla="*/ 159 h 1136"/>
                <a:gd name="T66" fmla="*/ 499 w 1248"/>
                <a:gd name="T67" fmla="*/ 114 h 1136"/>
                <a:gd name="T68" fmla="*/ 440 w 1248"/>
                <a:gd name="T69" fmla="*/ 80 h 1136"/>
                <a:gd name="T70" fmla="*/ 381 w 1248"/>
                <a:gd name="T71" fmla="*/ 12 h 1136"/>
                <a:gd name="T72" fmla="*/ 309 w 1248"/>
                <a:gd name="T73" fmla="*/ 12 h 1136"/>
                <a:gd name="T74" fmla="*/ 262 w 1248"/>
                <a:gd name="T75" fmla="*/ 23 h 1136"/>
                <a:gd name="T76" fmla="*/ 286 w 1248"/>
                <a:gd name="T77" fmla="*/ 69 h 1136"/>
                <a:gd name="T78" fmla="*/ 238 w 1248"/>
                <a:gd name="T79" fmla="*/ 57 h 1136"/>
                <a:gd name="T80" fmla="*/ 155 w 1248"/>
                <a:gd name="T81" fmla="*/ 57 h 1136"/>
                <a:gd name="T82" fmla="*/ 95 w 1248"/>
                <a:gd name="T83" fmla="*/ 80 h 1136"/>
                <a:gd name="T84" fmla="*/ 36 w 1248"/>
                <a:gd name="T85" fmla="*/ 125 h 1136"/>
                <a:gd name="T86" fmla="*/ 0 w 1248"/>
                <a:gd name="T87" fmla="*/ 125 h 1136"/>
                <a:gd name="T88" fmla="*/ 60 w 1248"/>
                <a:gd name="T89" fmla="*/ 398 h 1136"/>
                <a:gd name="T90" fmla="*/ 143 w 1248"/>
                <a:gd name="T91" fmla="*/ 387 h 1136"/>
                <a:gd name="T92" fmla="*/ 250 w 1248"/>
                <a:gd name="T93" fmla="*/ 421 h 1136"/>
                <a:gd name="T94" fmla="*/ 226 w 1248"/>
                <a:gd name="T95" fmla="*/ 455 h 1136"/>
                <a:gd name="T96" fmla="*/ 84 w 1248"/>
                <a:gd name="T97" fmla="*/ 795 h 1136"/>
                <a:gd name="T98" fmla="*/ 60 w 1248"/>
                <a:gd name="T99" fmla="*/ 920 h 11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48"/>
                <a:gd name="T151" fmla="*/ 0 h 1136"/>
                <a:gd name="T152" fmla="*/ 1248 w 1248"/>
                <a:gd name="T153" fmla="*/ 1136 h 11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48" h="1136">
                  <a:moveTo>
                    <a:pt x="60" y="920"/>
                  </a:moveTo>
                  <a:lnTo>
                    <a:pt x="107" y="988"/>
                  </a:lnTo>
                  <a:lnTo>
                    <a:pt x="107" y="1034"/>
                  </a:lnTo>
                  <a:lnTo>
                    <a:pt x="190" y="1102"/>
                  </a:lnTo>
                  <a:lnTo>
                    <a:pt x="357" y="1102"/>
                  </a:lnTo>
                  <a:lnTo>
                    <a:pt x="797" y="1136"/>
                  </a:lnTo>
                  <a:lnTo>
                    <a:pt x="808" y="1136"/>
                  </a:lnTo>
                  <a:lnTo>
                    <a:pt x="832" y="1102"/>
                  </a:lnTo>
                  <a:lnTo>
                    <a:pt x="892" y="1045"/>
                  </a:lnTo>
                  <a:lnTo>
                    <a:pt x="927" y="966"/>
                  </a:lnTo>
                  <a:lnTo>
                    <a:pt x="904" y="943"/>
                  </a:lnTo>
                  <a:lnTo>
                    <a:pt x="915" y="920"/>
                  </a:lnTo>
                  <a:lnTo>
                    <a:pt x="915" y="875"/>
                  </a:lnTo>
                  <a:lnTo>
                    <a:pt x="975" y="852"/>
                  </a:lnTo>
                  <a:lnTo>
                    <a:pt x="999" y="830"/>
                  </a:lnTo>
                  <a:lnTo>
                    <a:pt x="999" y="807"/>
                  </a:lnTo>
                  <a:lnTo>
                    <a:pt x="1011" y="784"/>
                  </a:lnTo>
                  <a:lnTo>
                    <a:pt x="1011" y="773"/>
                  </a:lnTo>
                  <a:lnTo>
                    <a:pt x="1022" y="761"/>
                  </a:lnTo>
                  <a:lnTo>
                    <a:pt x="987" y="739"/>
                  </a:lnTo>
                  <a:lnTo>
                    <a:pt x="975" y="739"/>
                  </a:lnTo>
                  <a:lnTo>
                    <a:pt x="1022" y="705"/>
                  </a:lnTo>
                  <a:lnTo>
                    <a:pt x="1070" y="659"/>
                  </a:lnTo>
                  <a:lnTo>
                    <a:pt x="1082" y="671"/>
                  </a:lnTo>
                  <a:lnTo>
                    <a:pt x="1117" y="636"/>
                  </a:lnTo>
                  <a:lnTo>
                    <a:pt x="1117" y="625"/>
                  </a:lnTo>
                  <a:lnTo>
                    <a:pt x="1141" y="602"/>
                  </a:lnTo>
                  <a:lnTo>
                    <a:pt x="1141" y="591"/>
                  </a:lnTo>
                  <a:lnTo>
                    <a:pt x="1153" y="568"/>
                  </a:lnTo>
                  <a:lnTo>
                    <a:pt x="1177" y="546"/>
                  </a:lnTo>
                  <a:lnTo>
                    <a:pt x="1189" y="523"/>
                  </a:lnTo>
                  <a:lnTo>
                    <a:pt x="1189" y="512"/>
                  </a:lnTo>
                  <a:lnTo>
                    <a:pt x="1177" y="500"/>
                  </a:lnTo>
                  <a:lnTo>
                    <a:pt x="1213" y="477"/>
                  </a:lnTo>
                  <a:lnTo>
                    <a:pt x="1213" y="466"/>
                  </a:lnTo>
                  <a:lnTo>
                    <a:pt x="1224" y="455"/>
                  </a:lnTo>
                  <a:lnTo>
                    <a:pt x="1224" y="443"/>
                  </a:lnTo>
                  <a:lnTo>
                    <a:pt x="1224" y="432"/>
                  </a:lnTo>
                  <a:lnTo>
                    <a:pt x="1224" y="409"/>
                  </a:lnTo>
                  <a:lnTo>
                    <a:pt x="1236" y="387"/>
                  </a:lnTo>
                  <a:lnTo>
                    <a:pt x="1248" y="353"/>
                  </a:lnTo>
                  <a:lnTo>
                    <a:pt x="1201" y="341"/>
                  </a:lnTo>
                  <a:lnTo>
                    <a:pt x="1189" y="330"/>
                  </a:lnTo>
                  <a:lnTo>
                    <a:pt x="1177" y="307"/>
                  </a:lnTo>
                  <a:lnTo>
                    <a:pt x="1106" y="318"/>
                  </a:lnTo>
                  <a:lnTo>
                    <a:pt x="1082" y="296"/>
                  </a:lnTo>
                  <a:lnTo>
                    <a:pt x="1070" y="307"/>
                  </a:lnTo>
                  <a:lnTo>
                    <a:pt x="1058" y="296"/>
                  </a:lnTo>
                  <a:lnTo>
                    <a:pt x="1022" y="307"/>
                  </a:lnTo>
                  <a:lnTo>
                    <a:pt x="1022" y="330"/>
                  </a:lnTo>
                  <a:lnTo>
                    <a:pt x="951" y="409"/>
                  </a:lnTo>
                  <a:lnTo>
                    <a:pt x="785" y="409"/>
                  </a:lnTo>
                  <a:lnTo>
                    <a:pt x="761" y="375"/>
                  </a:lnTo>
                  <a:lnTo>
                    <a:pt x="761" y="284"/>
                  </a:lnTo>
                  <a:lnTo>
                    <a:pt x="785" y="216"/>
                  </a:lnTo>
                  <a:lnTo>
                    <a:pt x="773" y="216"/>
                  </a:lnTo>
                  <a:lnTo>
                    <a:pt x="749" y="228"/>
                  </a:lnTo>
                  <a:lnTo>
                    <a:pt x="737" y="273"/>
                  </a:lnTo>
                  <a:lnTo>
                    <a:pt x="690" y="307"/>
                  </a:lnTo>
                  <a:lnTo>
                    <a:pt x="690" y="330"/>
                  </a:lnTo>
                  <a:lnTo>
                    <a:pt x="642" y="353"/>
                  </a:lnTo>
                  <a:lnTo>
                    <a:pt x="618" y="330"/>
                  </a:lnTo>
                  <a:lnTo>
                    <a:pt x="618" y="318"/>
                  </a:lnTo>
                  <a:lnTo>
                    <a:pt x="571" y="250"/>
                  </a:lnTo>
                  <a:lnTo>
                    <a:pt x="547" y="171"/>
                  </a:lnTo>
                  <a:lnTo>
                    <a:pt x="523" y="159"/>
                  </a:lnTo>
                  <a:lnTo>
                    <a:pt x="523" y="137"/>
                  </a:lnTo>
                  <a:lnTo>
                    <a:pt x="499" y="114"/>
                  </a:lnTo>
                  <a:lnTo>
                    <a:pt x="476" y="114"/>
                  </a:lnTo>
                  <a:lnTo>
                    <a:pt x="440" y="80"/>
                  </a:lnTo>
                  <a:lnTo>
                    <a:pt x="393" y="69"/>
                  </a:lnTo>
                  <a:lnTo>
                    <a:pt x="381" y="12"/>
                  </a:lnTo>
                  <a:lnTo>
                    <a:pt x="369" y="0"/>
                  </a:lnTo>
                  <a:lnTo>
                    <a:pt x="309" y="12"/>
                  </a:lnTo>
                  <a:lnTo>
                    <a:pt x="286" y="0"/>
                  </a:lnTo>
                  <a:lnTo>
                    <a:pt x="262" y="23"/>
                  </a:lnTo>
                  <a:lnTo>
                    <a:pt x="286" y="46"/>
                  </a:lnTo>
                  <a:lnTo>
                    <a:pt x="286" y="69"/>
                  </a:lnTo>
                  <a:lnTo>
                    <a:pt x="250" y="69"/>
                  </a:lnTo>
                  <a:lnTo>
                    <a:pt x="238" y="57"/>
                  </a:lnTo>
                  <a:lnTo>
                    <a:pt x="226" y="69"/>
                  </a:lnTo>
                  <a:lnTo>
                    <a:pt x="155" y="57"/>
                  </a:lnTo>
                  <a:lnTo>
                    <a:pt x="131" y="91"/>
                  </a:lnTo>
                  <a:lnTo>
                    <a:pt x="95" y="80"/>
                  </a:lnTo>
                  <a:lnTo>
                    <a:pt x="36" y="114"/>
                  </a:lnTo>
                  <a:lnTo>
                    <a:pt x="36" y="125"/>
                  </a:lnTo>
                  <a:lnTo>
                    <a:pt x="12" y="125"/>
                  </a:lnTo>
                  <a:lnTo>
                    <a:pt x="0" y="125"/>
                  </a:lnTo>
                  <a:lnTo>
                    <a:pt x="12" y="307"/>
                  </a:lnTo>
                  <a:lnTo>
                    <a:pt x="60" y="398"/>
                  </a:lnTo>
                  <a:lnTo>
                    <a:pt x="131" y="398"/>
                  </a:lnTo>
                  <a:lnTo>
                    <a:pt x="143" y="387"/>
                  </a:lnTo>
                  <a:lnTo>
                    <a:pt x="202" y="432"/>
                  </a:lnTo>
                  <a:lnTo>
                    <a:pt x="250" y="421"/>
                  </a:lnTo>
                  <a:lnTo>
                    <a:pt x="262" y="432"/>
                  </a:lnTo>
                  <a:lnTo>
                    <a:pt x="226" y="455"/>
                  </a:lnTo>
                  <a:lnTo>
                    <a:pt x="238" y="477"/>
                  </a:lnTo>
                  <a:lnTo>
                    <a:pt x="84" y="795"/>
                  </a:lnTo>
                  <a:lnTo>
                    <a:pt x="48" y="875"/>
                  </a:lnTo>
                  <a:lnTo>
                    <a:pt x="60" y="920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1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Freeform 174"/>
            <p:cNvSpPr>
              <a:spLocks/>
            </p:cNvSpPr>
            <p:nvPr/>
          </p:nvSpPr>
          <p:spPr bwMode="auto">
            <a:xfrm>
              <a:off x="2458" y="574"/>
              <a:ext cx="1248" cy="1136"/>
            </a:xfrm>
            <a:custGeom>
              <a:avLst/>
              <a:gdLst>
                <a:gd name="T0" fmla="*/ 107 w 1248"/>
                <a:gd name="T1" fmla="*/ 988 h 1136"/>
                <a:gd name="T2" fmla="*/ 190 w 1248"/>
                <a:gd name="T3" fmla="*/ 1102 h 1136"/>
                <a:gd name="T4" fmla="*/ 797 w 1248"/>
                <a:gd name="T5" fmla="*/ 1136 h 1136"/>
                <a:gd name="T6" fmla="*/ 832 w 1248"/>
                <a:gd name="T7" fmla="*/ 1102 h 1136"/>
                <a:gd name="T8" fmla="*/ 927 w 1248"/>
                <a:gd name="T9" fmla="*/ 966 h 1136"/>
                <a:gd name="T10" fmla="*/ 915 w 1248"/>
                <a:gd name="T11" fmla="*/ 920 h 1136"/>
                <a:gd name="T12" fmla="*/ 975 w 1248"/>
                <a:gd name="T13" fmla="*/ 852 h 1136"/>
                <a:gd name="T14" fmla="*/ 999 w 1248"/>
                <a:gd name="T15" fmla="*/ 807 h 1136"/>
                <a:gd name="T16" fmla="*/ 1011 w 1248"/>
                <a:gd name="T17" fmla="*/ 773 h 1136"/>
                <a:gd name="T18" fmla="*/ 987 w 1248"/>
                <a:gd name="T19" fmla="*/ 739 h 1136"/>
                <a:gd name="T20" fmla="*/ 1022 w 1248"/>
                <a:gd name="T21" fmla="*/ 705 h 1136"/>
                <a:gd name="T22" fmla="*/ 1082 w 1248"/>
                <a:gd name="T23" fmla="*/ 671 h 1136"/>
                <a:gd name="T24" fmla="*/ 1117 w 1248"/>
                <a:gd name="T25" fmla="*/ 625 h 1136"/>
                <a:gd name="T26" fmla="*/ 1141 w 1248"/>
                <a:gd name="T27" fmla="*/ 591 h 1136"/>
                <a:gd name="T28" fmla="*/ 1177 w 1248"/>
                <a:gd name="T29" fmla="*/ 546 h 1136"/>
                <a:gd name="T30" fmla="*/ 1189 w 1248"/>
                <a:gd name="T31" fmla="*/ 512 h 1136"/>
                <a:gd name="T32" fmla="*/ 1213 w 1248"/>
                <a:gd name="T33" fmla="*/ 477 h 1136"/>
                <a:gd name="T34" fmla="*/ 1224 w 1248"/>
                <a:gd name="T35" fmla="*/ 455 h 1136"/>
                <a:gd name="T36" fmla="*/ 1224 w 1248"/>
                <a:gd name="T37" fmla="*/ 432 h 1136"/>
                <a:gd name="T38" fmla="*/ 1236 w 1248"/>
                <a:gd name="T39" fmla="*/ 387 h 1136"/>
                <a:gd name="T40" fmla="*/ 1201 w 1248"/>
                <a:gd name="T41" fmla="*/ 341 h 1136"/>
                <a:gd name="T42" fmla="*/ 1177 w 1248"/>
                <a:gd name="T43" fmla="*/ 307 h 1136"/>
                <a:gd name="T44" fmla="*/ 1082 w 1248"/>
                <a:gd name="T45" fmla="*/ 296 h 1136"/>
                <a:gd name="T46" fmla="*/ 1058 w 1248"/>
                <a:gd name="T47" fmla="*/ 296 h 1136"/>
                <a:gd name="T48" fmla="*/ 1022 w 1248"/>
                <a:gd name="T49" fmla="*/ 330 h 1136"/>
                <a:gd name="T50" fmla="*/ 785 w 1248"/>
                <a:gd name="T51" fmla="*/ 409 h 1136"/>
                <a:gd name="T52" fmla="*/ 761 w 1248"/>
                <a:gd name="T53" fmla="*/ 284 h 1136"/>
                <a:gd name="T54" fmla="*/ 773 w 1248"/>
                <a:gd name="T55" fmla="*/ 216 h 1136"/>
                <a:gd name="T56" fmla="*/ 737 w 1248"/>
                <a:gd name="T57" fmla="*/ 273 h 1136"/>
                <a:gd name="T58" fmla="*/ 690 w 1248"/>
                <a:gd name="T59" fmla="*/ 330 h 1136"/>
                <a:gd name="T60" fmla="*/ 618 w 1248"/>
                <a:gd name="T61" fmla="*/ 330 h 1136"/>
                <a:gd name="T62" fmla="*/ 571 w 1248"/>
                <a:gd name="T63" fmla="*/ 250 h 1136"/>
                <a:gd name="T64" fmla="*/ 523 w 1248"/>
                <a:gd name="T65" fmla="*/ 159 h 1136"/>
                <a:gd name="T66" fmla="*/ 499 w 1248"/>
                <a:gd name="T67" fmla="*/ 114 h 1136"/>
                <a:gd name="T68" fmla="*/ 440 w 1248"/>
                <a:gd name="T69" fmla="*/ 80 h 1136"/>
                <a:gd name="T70" fmla="*/ 381 w 1248"/>
                <a:gd name="T71" fmla="*/ 12 h 1136"/>
                <a:gd name="T72" fmla="*/ 309 w 1248"/>
                <a:gd name="T73" fmla="*/ 12 h 1136"/>
                <a:gd name="T74" fmla="*/ 262 w 1248"/>
                <a:gd name="T75" fmla="*/ 23 h 1136"/>
                <a:gd name="T76" fmla="*/ 286 w 1248"/>
                <a:gd name="T77" fmla="*/ 69 h 1136"/>
                <a:gd name="T78" fmla="*/ 238 w 1248"/>
                <a:gd name="T79" fmla="*/ 57 h 1136"/>
                <a:gd name="T80" fmla="*/ 155 w 1248"/>
                <a:gd name="T81" fmla="*/ 57 h 1136"/>
                <a:gd name="T82" fmla="*/ 95 w 1248"/>
                <a:gd name="T83" fmla="*/ 80 h 1136"/>
                <a:gd name="T84" fmla="*/ 36 w 1248"/>
                <a:gd name="T85" fmla="*/ 125 h 1136"/>
                <a:gd name="T86" fmla="*/ 0 w 1248"/>
                <a:gd name="T87" fmla="*/ 125 h 1136"/>
                <a:gd name="T88" fmla="*/ 60 w 1248"/>
                <a:gd name="T89" fmla="*/ 398 h 1136"/>
                <a:gd name="T90" fmla="*/ 143 w 1248"/>
                <a:gd name="T91" fmla="*/ 387 h 1136"/>
                <a:gd name="T92" fmla="*/ 250 w 1248"/>
                <a:gd name="T93" fmla="*/ 421 h 1136"/>
                <a:gd name="T94" fmla="*/ 226 w 1248"/>
                <a:gd name="T95" fmla="*/ 455 h 1136"/>
                <a:gd name="T96" fmla="*/ 84 w 1248"/>
                <a:gd name="T97" fmla="*/ 795 h 1136"/>
                <a:gd name="T98" fmla="*/ 60 w 1248"/>
                <a:gd name="T99" fmla="*/ 920 h 11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48"/>
                <a:gd name="T151" fmla="*/ 0 h 1136"/>
                <a:gd name="T152" fmla="*/ 1248 w 1248"/>
                <a:gd name="T153" fmla="*/ 1136 h 11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48" h="1136">
                  <a:moveTo>
                    <a:pt x="60" y="920"/>
                  </a:moveTo>
                  <a:lnTo>
                    <a:pt x="107" y="988"/>
                  </a:lnTo>
                  <a:lnTo>
                    <a:pt x="107" y="1034"/>
                  </a:lnTo>
                  <a:lnTo>
                    <a:pt x="190" y="1102"/>
                  </a:lnTo>
                  <a:lnTo>
                    <a:pt x="357" y="1102"/>
                  </a:lnTo>
                  <a:lnTo>
                    <a:pt x="797" y="1136"/>
                  </a:lnTo>
                  <a:lnTo>
                    <a:pt x="808" y="1136"/>
                  </a:lnTo>
                  <a:lnTo>
                    <a:pt x="832" y="1102"/>
                  </a:lnTo>
                  <a:lnTo>
                    <a:pt x="892" y="1045"/>
                  </a:lnTo>
                  <a:lnTo>
                    <a:pt x="927" y="966"/>
                  </a:lnTo>
                  <a:lnTo>
                    <a:pt x="904" y="943"/>
                  </a:lnTo>
                  <a:lnTo>
                    <a:pt x="915" y="920"/>
                  </a:lnTo>
                  <a:lnTo>
                    <a:pt x="915" y="875"/>
                  </a:lnTo>
                  <a:lnTo>
                    <a:pt x="975" y="852"/>
                  </a:lnTo>
                  <a:lnTo>
                    <a:pt x="999" y="830"/>
                  </a:lnTo>
                  <a:lnTo>
                    <a:pt x="999" y="807"/>
                  </a:lnTo>
                  <a:lnTo>
                    <a:pt x="1011" y="784"/>
                  </a:lnTo>
                  <a:lnTo>
                    <a:pt x="1011" y="773"/>
                  </a:lnTo>
                  <a:lnTo>
                    <a:pt x="1022" y="761"/>
                  </a:lnTo>
                  <a:lnTo>
                    <a:pt x="987" y="739"/>
                  </a:lnTo>
                  <a:lnTo>
                    <a:pt x="975" y="739"/>
                  </a:lnTo>
                  <a:lnTo>
                    <a:pt x="1022" y="705"/>
                  </a:lnTo>
                  <a:lnTo>
                    <a:pt x="1070" y="659"/>
                  </a:lnTo>
                  <a:lnTo>
                    <a:pt x="1082" y="671"/>
                  </a:lnTo>
                  <a:lnTo>
                    <a:pt x="1117" y="636"/>
                  </a:lnTo>
                  <a:lnTo>
                    <a:pt x="1117" y="625"/>
                  </a:lnTo>
                  <a:lnTo>
                    <a:pt x="1141" y="602"/>
                  </a:lnTo>
                  <a:lnTo>
                    <a:pt x="1141" y="591"/>
                  </a:lnTo>
                  <a:lnTo>
                    <a:pt x="1153" y="568"/>
                  </a:lnTo>
                  <a:lnTo>
                    <a:pt x="1177" y="546"/>
                  </a:lnTo>
                  <a:lnTo>
                    <a:pt x="1189" y="523"/>
                  </a:lnTo>
                  <a:lnTo>
                    <a:pt x="1189" y="512"/>
                  </a:lnTo>
                  <a:lnTo>
                    <a:pt x="1177" y="500"/>
                  </a:lnTo>
                  <a:lnTo>
                    <a:pt x="1213" y="477"/>
                  </a:lnTo>
                  <a:lnTo>
                    <a:pt x="1213" y="466"/>
                  </a:lnTo>
                  <a:lnTo>
                    <a:pt x="1224" y="455"/>
                  </a:lnTo>
                  <a:lnTo>
                    <a:pt x="1224" y="443"/>
                  </a:lnTo>
                  <a:lnTo>
                    <a:pt x="1224" y="432"/>
                  </a:lnTo>
                  <a:lnTo>
                    <a:pt x="1224" y="409"/>
                  </a:lnTo>
                  <a:lnTo>
                    <a:pt x="1236" y="387"/>
                  </a:lnTo>
                  <a:lnTo>
                    <a:pt x="1248" y="353"/>
                  </a:lnTo>
                  <a:lnTo>
                    <a:pt x="1201" y="341"/>
                  </a:lnTo>
                  <a:lnTo>
                    <a:pt x="1189" y="330"/>
                  </a:lnTo>
                  <a:lnTo>
                    <a:pt x="1177" y="307"/>
                  </a:lnTo>
                  <a:lnTo>
                    <a:pt x="1106" y="318"/>
                  </a:lnTo>
                  <a:lnTo>
                    <a:pt x="1082" y="296"/>
                  </a:lnTo>
                  <a:lnTo>
                    <a:pt x="1070" y="307"/>
                  </a:lnTo>
                  <a:lnTo>
                    <a:pt x="1058" y="296"/>
                  </a:lnTo>
                  <a:lnTo>
                    <a:pt x="1022" y="307"/>
                  </a:lnTo>
                  <a:lnTo>
                    <a:pt x="1022" y="330"/>
                  </a:lnTo>
                  <a:lnTo>
                    <a:pt x="951" y="409"/>
                  </a:lnTo>
                  <a:lnTo>
                    <a:pt x="785" y="409"/>
                  </a:lnTo>
                  <a:lnTo>
                    <a:pt x="761" y="375"/>
                  </a:lnTo>
                  <a:lnTo>
                    <a:pt x="761" y="284"/>
                  </a:lnTo>
                  <a:lnTo>
                    <a:pt x="785" y="216"/>
                  </a:lnTo>
                  <a:lnTo>
                    <a:pt x="773" y="216"/>
                  </a:lnTo>
                  <a:lnTo>
                    <a:pt x="749" y="228"/>
                  </a:lnTo>
                  <a:lnTo>
                    <a:pt x="737" y="273"/>
                  </a:lnTo>
                  <a:lnTo>
                    <a:pt x="690" y="307"/>
                  </a:lnTo>
                  <a:lnTo>
                    <a:pt x="690" y="330"/>
                  </a:lnTo>
                  <a:lnTo>
                    <a:pt x="642" y="353"/>
                  </a:lnTo>
                  <a:lnTo>
                    <a:pt x="618" y="330"/>
                  </a:lnTo>
                  <a:lnTo>
                    <a:pt x="618" y="318"/>
                  </a:lnTo>
                  <a:lnTo>
                    <a:pt x="571" y="250"/>
                  </a:lnTo>
                  <a:lnTo>
                    <a:pt x="547" y="171"/>
                  </a:lnTo>
                  <a:lnTo>
                    <a:pt x="523" y="159"/>
                  </a:lnTo>
                  <a:lnTo>
                    <a:pt x="523" y="137"/>
                  </a:lnTo>
                  <a:lnTo>
                    <a:pt x="499" y="114"/>
                  </a:lnTo>
                  <a:lnTo>
                    <a:pt x="476" y="114"/>
                  </a:lnTo>
                  <a:lnTo>
                    <a:pt x="440" y="80"/>
                  </a:lnTo>
                  <a:lnTo>
                    <a:pt x="393" y="69"/>
                  </a:lnTo>
                  <a:lnTo>
                    <a:pt x="381" y="12"/>
                  </a:lnTo>
                  <a:lnTo>
                    <a:pt x="369" y="0"/>
                  </a:lnTo>
                  <a:lnTo>
                    <a:pt x="309" y="12"/>
                  </a:lnTo>
                  <a:lnTo>
                    <a:pt x="286" y="0"/>
                  </a:lnTo>
                  <a:lnTo>
                    <a:pt x="262" y="23"/>
                  </a:lnTo>
                  <a:lnTo>
                    <a:pt x="286" y="46"/>
                  </a:lnTo>
                  <a:lnTo>
                    <a:pt x="286" y="69"/>
                  </a:lnTo>
                  <a:lnTo>
                    <a:pt x="250" y="69"/>
                  </a:lnTo>
                  <a:lnTo>
                    <a:pt x="238" y="57"/>
                  </a:lnTo>
                  <a:lnTo>
                    <a:pt x="226" y="69"/>
                  </a:lnTo>
                  <a:lnTo>
                    <a:pt x="155" y="57"/>
                  </a:lnTo>
                  <a:lnTo>
                    <a:pt x="131" y="91"/>
                  </a:lnTo>
                  <a:lnTo>
                    <a:pt x="95" y="80"/>
                  </a:lnTo>
                  <a:lnTo>
                    <a:pt x="36" y="114"/>
                  </a:lnTo>
                  <a:lnTo>
                    <a:pt x="36" y="125"/>
                  </a:lnTo>
                  <a:lnTo>
                    <a:pt x="12" y="125"/>
                  </a:lnTo>
                  <a:lnTo>
                    <a:pt x="0" y="125"/>
                  </a:lnTo>
                  <a:lnTo>
                    <a:pt x="12" y="307"/>
                  </a:lnTo>
                  <a:lnTo>
                    <a:pt x="60" y="398"/>
                  </a:lnTo>
                  <a:lnTo>
                    <a:pt x="131" y="398"/>
                  </a:lnTo>
                  <a:lnTo>
                    <a:pt x="143" y="387"/>
                  </a:lnTo>
                  <a:lnTo>
                    <a:pt x="202" y="432"/>
                  </a:lnTo>
                  <a:lnTo>
                    <a:pt x="250" y="421"/>
                  </a:lnTo>
                  <a:lnTo>
                    <a:pt x="262" y="432"/>
                  </a:lnTo>
                  <a:lnTo>
                    <a:pt x="226" y="455"/>
                  </a:lnTo>
                  <a:lnTo>
                    <a:pt x="238" y="477"/>
                  </a:lnTo>
                  <a:lnTo>
                    <a:pt x="84" y="795"/>
                  </a:lnTo>
                  <a:lnTo>
                    <a:pt x="48" y="875"/>
                  </a:lnTo>
                  <a:lnTo>
                    <a:pt x="60" y="920"/>
                  </a:lnTo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1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9" name="Freeform 175"/>
          <p:cNvSpPr>
            <a:spLocks/>
          </p:cNvSpPr>
          <p:nvPr/>
        </p:nvSpPr>
        <p:spPr bwMode="auto">
          <a:xfrm>
            <a:off x="4518118" y="973938"/>
            <a:ext cx="502237" cy="519414"/>
          </a:xfrm>
          <a:custGeom>
            <a:avLst/>
            <a:gdLst>
              <a:gd name="T0" fmla="*/ 0 w 463"/>
              <a:gd name="T1" fmla="*/ 2147483647 h 512"/>
              <a:gd name="T2" fmla="*/ 2147483647 w 463"/>
              <a:gd name="T3" fmla="*/ 2147483647 h 512"/>
              <a:gd name="T4" fmla="*/ 2147483647 w 463"/>
              <a:gd name="T5" fmla="*/ 2147483647 h 512"/>
              <a:gd name="T6" fmla="*/ 2147483647 w 463"/>
              <a:gd name="T7" fmla="*/ 2147483647 h 512"/>
              <a:gd name="T8" fmla="*/ 2147483647 w 463"/>
              <a:gd name="T9" fmla="*/ 2147483647 h 512"/>
              <a:gd name="T10" fmla="*/ 2147483647 w 463"/>
              <a:gd name="T11" fmla="*/ 2147483647 h 512"/>
              <a:gd name="T12" fmla="*/ 2147483647 w 463"/>
              <a:gd name="T13" fmla="*/ 2147483647 h 512"/>
              <a:gd name="T14" fmla="*/ 2147483647 w 463"/>
              <a:gd name="T15" fmla="*/ 2147483647 h 512"/>
              <a:gd name="T16" fmla="*/ 2147483647 w 463"/>
              <a:gd name="T17" fmla="*/ 0 h 512"/>
              <a:gd name="T18" fmla="*/ 2147483647 w 463"/>
              <a:gd name="T19" fmla="*/ 2147483647 h 512"/>
              <a:gd name="T20" fmla="*/ 2147483647 w 463"/>
              <a:gd name="T21" fmla="*/ 2147483647 h 512"/>
              <a:gd name="T22" fmla="*/ 2147483647 w 463"/>
              <a:gd name="T23" fmla="*/ 2147483647 h 512"/>
              <a:gd name="T24" fmla="*/ 2147483647 w 463"/>
              <a:gd name="T25" fmla="*/ 2147483647 h 512"/>
              <a:gd name="T26" fmla="*/ 2147483647 w 463"/>
              <a:gd name="T27" fmla="*/ 2147483647 h 512"/>
              <a:gd name="T28" fmla="*/ 2147483647 w 463"/>
              <a:gd name="T29" fmla="*/ 2147483647 h 512"/>
              <a:gd name="T30" fmla="*/ 2147483647 w 463"/>
              <a:gd name="T31" fmla="*/ 2147483647 h 512"/>
              <a:gd name="T32" fmla="*/ 2147483647 w 463"/>
              <a:gd name="T33" fmla="*/ 2147483647 h 512"/>
              <a:gd name="T34" fmla="*/ 2147483647 w 463"/>
              <a:gd name="T35" fmla="*/ 2147483647 h 512"/>
              <a:gd name="T36" fmla="*/ 2147483647 w 463"/>
              <a:gd name="T37" fmla="*/ 2147483647 h 512"/>
              <a:gd name="T38" fmla="*/ 2147483647 w 463"/>
              <a:gd name="T39" fmla="*/ 2147483647 h 512"/>
              <a:gd name="T40" fmla="*/ 2147483647 w 463"/>
              <a:gd name="T41" fmla="*/ 2147483647 h 512"/>
              <a:gd name="T42" fmla="*/ 2147483647 w 463"/>
              <a:gd name="T43" fmla="*/ 2147483647 h 512"/>
              <a:gd name="T44" fmla="*/ 2147483647 w 463"/>
              <a:gd name="T45" fmla="*/ 2147483647 h 512"/>
              <a:gd name="T46" fmla="*/ 2147483647 w 463"/>
              <a:gd name="T47" fmla="*/ 2147483647 h 512"/>
              <a:gd name="T48" fmla="*/ 2147483647 w 463"/>
              <a:gd name="T49" fmla="*/ 2147483647 h 512"/>
              <a:gd name="T50" fmla="*/ 2147483647 w 463"/>
              <a:gd name="T51" fmla="*/ 2147483647 h 512"/>
              <a:gd name="T52" fmla="*/ 2147483647 w 463"/>
              <a:gd name="T53" fmla="*/ 2147483647 h 512"/>
              <a:gd name="T54" fmla="*/ 2147483647 w 463"/>
              <a:gd name="T55" fmla="*/ 2147483647 h 512"/>
              <a:gd name="T56" fmla="*/ 2147483647 w 463"/>
              <a:gd name="T57" fmla="*/ 2147483647 h 512"/>
              <a:gd name="T58" fmla="*/ 2147483647 w 463"/>
              <a:gd name="T59" fmla="*/ 2147483647 h 512"/>
              <a:gd name="T60" fmla="*/ 2147483647 w 463"/>
              <a:gd name="T61" fmla="*/ 2147483647 h 512"/>
              <a:gd name="T62" fmla="*/ 2147483647 w 463"/>
              <a:gd name="T63" fmla="*/ 2147483647 h 512"/>
              <a:gd name="T64" fmla="*/ 2147483647 w 463"/>
              <a:gd name="T65" fmla="*/ 2147483647 h 512"/>
              <a:gd name="T66" fmla="*/ 2147483647 w 463"/>
              <a:gd name="T67" fmla="*/ 2147483647 h 512"/>
              <a:gd name="T68" fmla="*/ 2147483647 w 463"/>
              <a:gd name="T69" fmla="*/ 2147483647 h 512"/>
              <a:gd name="T70" fmla="*/ 2147483647 w 463"/>
              <a:gd name="T71" fmla="*/ 2147483647 h 512"/>
              <a:gd name="T72" fmla="*/ 0 w 463"/>
              <a:gd name="T73" fmla="*/ 2147483647 h 51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63"/>
              <a:gd name="T112" fmla="*/ 0 h 512"/>
              <a:gd name="T113" fmla="*/ 463 w 463"/>
              <a:gd name="T114" fmla="*/ 512 h 51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63" h="512">
                <a:moveTo>
                  <a:pt x="0" y="171"/>
                </a:moveTo>
                <a:lnTo>
                  <a:pt x="23" y="182"/>
                </a:lnTo>
                <a:lnTo>
                  <a:pt x="59" y="205"/>
                </a:lnTo>
                <a:lnTo>
                  <a:pt x="83" y="205"/>
                </a:lnTo>
                <a:lnTo>
                  <a:pt x="106" y="194"/>
                </a:lnTo>
                <a:lnTo>
                  <a:pt x="190" y="194"/>
                </a:lnTo>
                <a:lnTo>
                  <a:pt x="202" y="171"/>
                </a:lnTo>
                <a:lnTo>
                  <a:pt x="285" y="12"/>
                </a:lnTo>
                <a:lnTo>
                  <a:pt x="320" y="0"/>
                </a:lnTo>
                <a:lnTo>
                  <a:pt x="332" y="23"/>
                </a:lnTo>
                <a:lnTo>
                  <a:pt x="356" y="69"/>
                </a:lnTo>
                <a:lnTo>
                  <a:pt x="368" y="148"/>
                </a:lnTo>
                <a:lnTo>
                  <a:pt x="404" y="194"/>
                </a:lnTo>
                <a:lnTo>
                  <a:pt x="427" y="216"/>
                </a:lnTo>
                <a:lnTo>
                  <a:pt x="415" y="239"/>
                </a:lnTo>
                <a:lnTo>
                  <a:pt x="439" y="239"/>
                </a:lnTo>
                <a:lnTo>
                  <a:pt x="463" y="250"/>
                </a:lnTo>
                <a:lnTo>
                  <a:pt x="463" y="307"/>
                </a:lnTo>
                <a:lnTo>
                  <a:pt x="415" y="330"/>
                </a:lnTo>
                <a:lnTo>
                  <a:pt x="392" y="375"/>
                </a:lnTo>
                <a:lnTo>
                  <a:pt x="368" y="387"/>
                </a:lnTo>
                <a:lnTo>
                  <a:pt x="344" y="432"/>
                </a:lnTo>
                <a:lnTo>
                  <a:pt x="297" y="466"/>
                </a:lnTo>
                <a:lnTo>
                  <a:pt x="297" y="489"/>
                </a:lnTo>
                <a:lnTo>
                  <a:pt x="261" y="512"/>
                </a:lnTo>
                <a:lnTo>
                  <a:pt x="237" y="489"/>
                </a:lnTo>
                <a:lnTo>
                  <a:pt x="237" y="477"/>
                </a:lnTo>
                <a:lnTo>
                  <a:pt x="178" y="409"/>
                </a:lnTo>
                <a:lnTo>
                  <a:pt x="166" y="330"/>
                </a:lnTo>
                <a:lnTo>
                  <a:pt x="142" y="318"/>
                </a:lnTo>
                <a:lnTo>
                  <a:pt x="142" y="296"/>
                </a:lnTo>
                <a:lnTo>
                  <a:pt x="118" y="273"/>
                </a:lnTo>
                <a:lnTo>
                  <a:pt x="95" y="273"/>
                </a:lnTo>
                <a:lnTo>
                  <a:pt x="59" y="239"/>
                </a:lnTo>
                <a:lnTo>
                  <a:pt x="11" y="228"/>
                </a:lnTo>
                <a:lnTo>
                  <a:pt x="0" y="171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txBody>
          <a:bodyPr/>
          <a:lstStyle/>
          <a:p>
            <a:pPr>
              <a:defRPr/>
            </a:pPr>
            <a:endParaRPr lang="pt-BR" sz="1400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grpSp>
        <p:nvGrpSpPr>
          <p:cNvPr id="40" name="Group 176"/>
          <p:cNvGrpSpPr>
            <a:grpSpLocks/>
          </p:cNvGrpSpPr>
          <p:nvPr/>
        </p:nvGrpSpPr>
        <p:grpSpPr bwMode="auto">
          <a:xfrm>
            <a:off x="3281653" y="2124953"/>
            <a:ext cx="746258" cy="540142"/>
            <a:chOff x="1710" y="1551"/>
            <a:chExt cx="689" cy="53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0" name="Freeform 177"/>
            <p:cNvSpPr>
              <a:spLocks/>
            </p:cNvSpPr>
            <p:nvPr/>
          </p:nvSpPr>
          <p:spPr bwMode="auto">
            <a:xfrm>
              <a:off x="1710" y="1551"/>
              <a:ext cx="689" cy="534"/>
            </a:xfrm>
            <a:custGeom>
              <a:avLst/>
              <a:gdLst>
                <a:gd name="T0" fmla="*/ 0 w 689"/>
                <a:gd name="T1" fmla="*/ 182 h 534"/>
                <a:gd name="T2" fmla="*/ 47 w 689"/>
                <a:gd name="T3" fmla="*/ 216 h 534"/>
                <a:gd name="T4" fmla="*/ 71 w 689"/>
                <a:gd name="T5" fmla="*/ 205 h 534"/>
                <a:gd name="T6" fmla="*/ 130 w 689"/>
                <a:gd name="T7" fmla="*/ 193 h 534"/>
                <a:gd name="T8" fmla="*/ 142 w 689"/>
                <a:gd name="T9" fmla="*/ 193 h 534"/>
                <a:gd name="T10" fmla="*/ 142 w 689"/>
                <a:gd name="T11" fmla="*/ 227 h 534"/>
                <a:gd name="T12" fmla="*/ 142 w 689"/>
                <a:gd name="T13" fmla="*/ 250 h 534"/>
                <a:gd name="T14" fmla="*/ 142 w 689"/>
                <a:gd name="T15" fmla="*/ 273 h 534"/>
                <a:gd name="T16" fmla="*/ 142 w 689"/>
                <a:gd name="T17" fmla="*/ 307 h 534"/>
                <a:gd name="T18" fmla="*/ 166 w 689"/>
                <a:gd name="T19" fmla="*/ 364 h 534"/>
                <a:gd name="T20" fmla="*/ 190 w 689"/>
                <a:gd name="T21" fmla="*/ 375 h 534"/>
                <a:gd name="T22" fmla="*/ 225 w 689"/>
                <a:gd name="T23" fmla="*/ 420 h 534"/>
                <a:gd name="T24" fmla="*/ 249 w 689"/>
                <a:gd name="T25" fmla="*/ 443 h 534"/>
                <a:gd name="T26" fmla="*/ 285 w 689"/>
                <a:gd name="T27" fmla="*/ 443 h 534"/>
                <a:gd name="T28" fmla="*/ 309 w 689"/>
                <a:gd name="T29" fmla="*/ 432 h 534"/>
                <a:gd name="T30" fmla="*/ 344 w 689"/>
                <a:gd name="T31" fmla="*/ 443 h 534"/>
                <a:gd name="T32" fmla="*/ 368 w 689"/>
                <a:gd name="T33" fmla="*/ 443 h 534"/>
                <a:gd name="T34" fmla="*/ 427 w 689"/>
                <a:gd name="T35" fmla="*/ 488 h 534"/>
                <a:gd name="T36" fmla="*/ 451 w 689"/>
                <a:gd name="T37" fmla="*/ 488 h 534"/>
                <a:gd name="T38" fmla="*/ 511 w 689"/>
                <a:gd name="T39" fmla="*/ 534 h 534"/>
                <a:gd name="T40" fmla="*/ 582 w 689"/>
                <a:gd name="T41" fmla="*/ 534 h 534"/>
                <a:gd name="T42" fmla="*/ 594 w 689"/>
                <a:gd name="T43" fmla="*/ 523 h 534"/>
                <a:gd name="T44" fmla="*/ 629 w 689"/>
                <a:gd name="T45" fmla="*/ 500 h 534"/>
                <a:gd name="T46" fmla="*/ 641 w 689"/>
                <a:gd name="T47" fmla="*/ 466 h 534"/>
                <a:gd name="T48" fmla="*/ 653 w 689"/>
                <a:gd name="T49" fmla="*/ 454 h 534"/>
                <a:gd name="T50" fmla="*/ 689 w 689"/>
                <a:gd name="T51" fmla="*/ 409 h 534"/>
                <a:gd name="T52" fmla="*/ 677 w 689"/>
                <a:gd name="T53" fmla="*/ 398 h 534"/>
                <a:gd name="T54" fmla="*/ 689 w 689"/>
                <a:gd name="T55" fmla="*/ 386 h 534"/>
                <a:gd name="T56" fmla="*/ 665 w 689"/>
                <a:gd name="T57" fmla="*/ 341 h 534"/>
                <a:gd name="T58" fmla="*/ 653 w 689"/>
                <a:gd name="T59" fmla="*/ 341 h 534"/>
                <a:gd name="T60" fmla="*/ 653 w 689"/>
                <a:gd name="T61" fmla="*/ 318 h 534"/>
                <a:gd name="T62" fmla="*/ 677 w 689"/>
                <a:gd name="T63" fmla="*/ 318 h 534"/>
                <a:gd name="T64" fmla="*/ 653 w 689"/>
                <a:gd name="T65" fmla="*/ 284 h 534"/>
                <a:gd name="T66" fmla="*/ 582 w 689"/>
                <a:gd name="T67" fmla="*/ 284 h 534"/>
                <a:gd name="T68" fmla="*/ 546 w 689"/>
                <a:gd name="T69" fmla="*/ 273 h 534"/>
                <a:gd name="T70" fmla="*/ 558 w 689"/>
                <a:gd name="T71" fmla="*/ 227 h 534"/>
                <a:gd name="T72" fmla="*/ 523 w 689"/>
                <a:gd name="T73" fmla="*/ 205 h 534"/>
                <a:gd name="T74" fmla="*/ 534 w 689"/>
                <a:gd name="T75" fmla="*/ 159 h 534"/>
                <a:gd name="T76" fmla="*/ 534 w 689"/>
                <a:gd name="T77" fmla="*/ 125 h 534"/>
                <a:gd name="T78" fmla="*/ 534 w 689"/>
                <a:gd name="T79" fmla="*/ 80 h 534"/>
                <a:gd name="T80" fmla="*/ 451 w 689"/>
                <a:gd name="T81" fmla="*/ 57 h 534"/>
                <a:gd name="T82" fmla="*/ 392 w 689"/>
                <a:gd name="T83" fmla="*/ 0 h 534"/>
                <a:gd name="T84" fmla="*/ 321 w 689"/>
                <a:gd name="T85" fmla="*/ 0 h 534"/>
                <a:gd name="T86" fmla="*/ 309 w 689"/>
                <a:gd name="T87" fmla="*/ 34 h 534"/>
                <a:gd name="T88" fmla="*/ 285 w 689"/>
                <a:gd name="T89" fmla="*/ 34 h 534"/>
                <a:gd name="T90" fmla="*/ 261 w 689"/>
                <a:gd name="T91" fmla="*/ 80 h 534"/>
                <a:gd name="T92" fmla="*/ 214 w 689"/>
                <a:gd name="T93" fmla="*/ 114 h 534"/>
                <a:gd name="T94" fmla="*/ 202 w 689"/>
                <a:gd name="T95" fmla="*/ 102 h 534"/>
                <a:gd name="T96" fmla="*/ 190 w 689"/>
                <a:gd name="T97" fmla="*/ 114 h 534"/>
                <a:gd name="T98" fmla="*/ 190 w 689"/>
                <a:gd name="T99" fmla="*/ 136 h 534"/>
                <a:gd name="T100" fmla="*/ 178 w 689"/>
                <a:gd name="T101" fmla="*/ 148 h 534"/>
                <a:gd name="T102" fmla="*/ 154 w 689"/>
                <a:gd name="T103" fmla="*/ 136 h 534"/>
                <a:gd name="T104" fmla="*/ 130 w 689"/>
                <a:gd name="T105" fmla="*/ 148 h 534"/>
                <a:gd name="T106" fmla="*/ 59 w 689"/>
                <a:gd name="T107" fmla="*/ 148 h 534"/>
                <a:gd name="T108" fmla="*/ 0 w 689"/>
                <a:gd name="T109" fmla="*/ 182 h 53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89"/>
                <a:gd name="T166" fmla="*/ 0 h 534"/>
                <a:gd name="T167" fmla="*/ 689 w 689"/>
                <a:gd name="T168" fmla="*/ 534 h 53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89" h="534">
                  <a:moveTo>
                    <a:pt x="0" y="182"/>
                  </a:moveTo>
                  <a:lnTo>
                    <a:pt x="47" y="216"/>
                  </a:lnTo>
                  <a:lnTo>
                    <a:pt x="71" y="205"/>
                  </a:lnTo>
                  <a:lnTo>
                    <a:pt x="130" y="193"/>
                  </a:lnTo>
                  <a:lnTo>
                    <a:pt x="142" y="193"/>
                  </a:lnTo>
                  <a:lnTo>
                    <a:pt x="142" y="227"/>
                  </a:lnTo>
                  <a:lnTo>
                    <a:pt x="142" y="250"/>
                  </a:lnTo>
                  <a:lnTo>
                    <a:pt x="142" y="273"/>
                  </a:lnTo>
                  <a:lnTo>
                    <a:pt x="142" y="307"/>
                  </a:lnTo>
                  <a:lnTo>
                    <a:pt x="166" y="364"/>
                  </a:lnTo>
                  <a:lnTo>
                    <a:pt x="190" y="375"/>
                  </a:lnTo>
                  <a:lnTo>
                    <a:pt x="225" y="420"/>
                  </a:lnTo>
                  <a:lnTo>
                    <a:pt x="249" y="443"/>
                  </a:lnTo>
                  <a:lnTo>
                    <a:pt x="285" y="443"/>
                  </a:lnTo>
                  <a:lnTo>
                    <a:pt x="309" y="432"/>
                  </a:lnTo>
                  <a:lnTo>
                    <a:pt x="344" y="443"/>
                  </a:lnTo>
                  <a:lnTo>
                    <a:pt x="368" y="443"/>
                  </a:lnTo>
                  <a:lnTo>
                    <a:pt x="427" y="488"/>
                  </a:lnTo>
                  <a:lnTo>
                    <a:pt x="451" y="488"/>
                  </a:lnTo>
                  <a:lnTo>
                    <a:pt x="511" y="534"/>
                  </a:lnTo>
                  <a:lnTo>
                    <a:pt x="582" y="534"/>
                  </a:lnTo>
                  <a:lnTo>
                    <a:pt x="594" y="523"/>
                  </a:lnTo>
                  <a:lnTo>
                    <a:pt x="629" y="500"/>
                  </a:lnTo>
                  <a:lnTo>
                    <a:pt x="641" y="466"/>
                  </a:lnTo>
                  <a:lnTo>
                    <a:pt x="653" y="454"/>
                  </a:lnTo>
                  <a:lnTo>
                    <a:pt x="689" y="409"/>
                  </a:lnTo>
                  <a:lnTo>
                    <a:pt x="677" y="398"/>
                  </a:lnTo>
                  <a:lnTo>
                    <a:pt x="689" y="386"/>
                  </a:lnTo>
                  <a:lnTo>
                    <a:pt x="665" y="341"/>
                  </a:lnTo>
                  <a:lnTo>
                    <a:pt x="653" y="341"/>
                  </a:lnTo>
                  <a:lnTo>
                    <a:pt x="653" y="318"/>
                  </a:lnTo>
                  <a:lnTo>
                    <a:pt x="677" y="318"/>
                  </a:lnTo>
                  <a:lnTo>
                    <a:pt x="653" y="284"/>
                  </a:lnTo>
                  <a:lnTo>
                    <a:pt x="582" y="284"/>
                  </a:lnTo>
                  <a:lnTo>
                    <a:pt x="546" y="273"/>
                  </a:lnTo>
                  <a:lnTo>
                    <a:pt x="558" y="227"/>
                  </a:lnTo>
                  <a:lnTo>
                    <a:pt x="523" y="205"/>
                  </a:lnTo>
                  <a:lnTo>
                    <a:pt x="534" y="159"/>
                  </a:lnTo>
                  <a:lnTo>
                    <a:pt x="534" y="125"/>
                  </a:lnTo>
                  <a:lnTo>
                    <a:pt x="534" y="80"/>
                  </a:lnTo>
                  <a:lnTo>
                    <a:pt x="451" y="57"/>
                  </a:lnTo>
                  <a:lnTo>
                    <a:pt x="392" y="0"/>
                  </a:lnTo>
                  <a:lnTo>
                    <a:pt x="321" y="0"/>
                  </a:lnTo>
                  <a:lnTo>
                    <a:pt x="309" y="34"/>
                  </a:lnTo>
                  <a:lnTo>
                    <a:pt x="285" y="34"/>
                  </a:lnTo>
                  <a:lnTo>
                    <a:pt x="261" y="80"/>
                  </a:lnTo>
                  <a:lnTo>
                    <a:pt x="214" y="114"/>
                  </a:lnTo>
                  <a:lnTo>
                    <a:pt x="202" y="102"/>
                  </a:lnTo>
                  <a:lnTo>
                    <a:pt x="190" y="114"/>
                  </a:lnTo>
                  <a:lnTo>
                    <a:pt x="190" y="136"/>
                  </a:lnTo>
                  <a:lnTo>
                    <a:pt x="178" y="148"/>
                  </a:lnTo>
                  <a:lnTo>
                    <a:pt x="154" y="136"/>
                  </a:lnTo>
                  <a:lnTo>
                    <a:pt x="130" y="148"/>
                  </a:lnTo>
                  <a:lnTo>
                    <a:pt x="59" y="148"/>
                  </a:lnTo>
                  <a:lnTo>
                    <a:pt x="0" y="182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1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Freeform 178"/>
            <p:cNvSpPr>
              <a:spLocks/>
            </p:cNvSpPr>
            <p:nvPr/>
          </p:nvSpPr>
          <p:spPr bwMode="auto">
            <a:xfrm>
              <a:off x="1710" y="1551"/>
              <a:ext cx="689" cy="534"/>
            </a:xfrm>
            <a:custGeom>
              <a:avLst/>
              <a:gdLst>
                <a:gd name="T0" fmla="*/ 0 w 689"/>
                <a:gd name="T1" fmla="*/ 182 h 534"/>
                <a:gd name="T2" fmla="*/ 47 w 689"/>
                <a:gd name="T3" fmla="*/ 216 h 534"/>
                <a:gd name="T4" fmla="*/ 71 w 689"/>
                <a:gd name="T5" fmla="*/ 205 h 534"/>
                <a:gd name="T6" fmla="*/ 130 w 689"/>
                <a:gd name="T7" fmla="*/ 193 h 534"/>
                <a:gd name="T8" fmla="*/ 142 w 689"/>
                <a:gd name="T9" fmla="*/ 193 h 534"/>
                <a:gd name="T10" fmla="*/ 142 w 689"/>
                <a:gd name="T11" fmla="*/ 227 h 534"/>
                <a:gd name="T12" fmla="*/ 142 w 689"/>
                <a:gd name="T13" fmla="*/ 250 h 534"/>
                <a:gd name="T14" fmla="*/ 142 w 689"/>
                <a:gd name="T15" fmla="*/ 273 h 534"/>
                <a:gd name="T16" fmla="*/ 142 w 689"/>
                <a:gd name="T17" fmla="*/ 307 h 534"/>
                <a:gd name="T18" fmla="*/ 166 w 689"/>
                <a:gd name="T19" fmla="*/ 364 h 534"/>
                <a:gd name="T20" fmla="*/ 190 w 689"/>
                <a:gd name="T21" fmla="*/ 375 h 534"/>
                <a:gd name="T22" fmla="*/ 225 w 689"/>
                <a:gd name="T23" fmla="*/ 420 h 534"/>
                <a:gd name="T24" fmla="*/ 249 w 689"/>
                <a:gd name="T25" fmla="*/ 443 h 534"/>
                <a:gd name="T26" fmla="*/ 285 w 689"/>
                <a:gd name="T27" fmla="*/ 443 h 534"/>
                <a:gd name="T28" fmla="*/ 309 w 689"/>
                <a:gd name="T29" fmla="*/ 432 h 534"/>
                <a:gd name="T30" fmla="*/ 344 w 689"/>
                <a:gd name="T31" fmla="*/ 443 h 534"/>
                <a:gd name="T32" fmla="*/ 368 w 689"/>
                <a:gd name="T33" fmla="*/ 443 h 534"/>
                <a:gd name="T34" fmla="*/ 427 w 689"/>
                <a:gd name="T35" fmla="*/ 488 h 534"/>
                <a:gd name="T36" fmla="*/ 451 w 689"/>
                <a:gd name="T37" fmla="*/ 488 h 534"/>
                <a:gd name="T38" fmla="*/ 511 w 689"/>
                <a:gd name="T39" fmla="*/ 534 h 534"/>
                <a:gd name="T40" fmla="*/ 582 w 689"/>
                <a:gd name="T41" fmla="*/ 534 h 534"/>
                <a:gd name="T42" fmla="*/ 594 w 689"/>
                <a:gd name="T43" fmla="*/ 523 h 534"/>
                <a:gd name="T44" fmla="*/ 629 w 689"/>
                <a:gd name="T45" fmla="*/ 500 h 534"/>
                <a:gd name="T46" fmla="*/ 641 w 689"/>
                <a:gd name="T47" fmla="*/ 466 h 534"/>
                <a:gd name="T48" fmla="*/ 653 w 689"/>
                <a:gd name="T49" fmla="*/ 454 h 534"/>
                <a:gd name="T50" fmla="*/ 689 w 689"/>
                <a:gd name="T51" fmla="*/ 409 h 534"/>
                <a:gd name="T52" fmla="*/ 677 w 689"/>
                <a:gd name="T53" fmla="*/ 398 h 534"/>
                <a:gd name="T54" fmla="*/ 689 w 689"/>
                <a:gd name="T55" fmla="*/ 386 h 534"/>
                <a:gd name="T56" fmla="*/ 665 w 689"/>
                <a:gd name="T57" fmla="*/ 341 h 534"/>
                <a:gd name="T58" fmla="*/ 653 w 689"/>
                <a:gd name="T59" fmla="*/ 341 h 534"/>
                <a:gd name="T60" fmla="*/ 653 w 689"/>
                <a:gd name="T61" fmla="*/ 318 h 534"/>
                <a:gd name="T62" fmla="*/ 677 w 689"/>
                <a:gd name="T63" fmla="*/ 318 h 534"/>
                <a:gd name="T64" fmla="*/ 653 w 689"/>
                <a:gd name="T65" fmla="*/ 284 h 534"/>
                <a:gd name="T66" fmla="*/ 582 w 689"/>
                <a:gd name="T67" fmla="*/ 284 h 534"/>
                <a:gd name="T68" fmla="*/ 546 w 689"/>
                <a:gd name="T69" fmla="*/ 273 h 534"/>
                <a:gd name="T70" fmla="*/ 558 w 689"/>
                <a:gd name="T71" fmla="*/ 227 h 534"/>
                <a:gd name="T72" fmla="*/ 523 w 689"/>
                <a:gd name="T73" fmla="*/ 205 h 534"/>
                <a:gd name="T74" fmla="*/ 534 w 689"/>
                <a:gd name="T75" fmla="*/ 159 h 534"/>
                <a:gd name="T76" fmla="*/ 534 w 689"/>
                <a:gd name="T77" fmla="*/ 125 h 534"/>
                <a:gd name="T78" fmla="*/ 534 w 689"/>
                <a:gd name="T79" fmla="*/ 80 h 534"/>
                <a:gd name="T80" fmla="*/ 451 w 689"/>
                <a:gd name="T81" fmla="*/ 57 h 534"/>
                <a:gd name="T82" fmla="*/ 392 w 689"/>
                <a:gd name="T83" fmla="*/ 0 h 534"/>
                <a:gd name="T84" fmla="*/ 321 w 689"/>
                <a:gd name="T85" fmla="*/ 0 h 534"/>
                <a:gd name="T86" fmla="*/ 309 w 689"/>
                <a:gd name="T87" fmla="*/ 34 h 534"/>
                <a:gd name="T88" fmla="*/ 285 w 689"/>
                <a:gd name="T89" fmla="*/ 34 h 534"/>
                <a:gd name="T90" fmla="*/ 261 w 689"/>
                <a:gd name="T91" fmla="*/ 80 h 534"/>
                <a:gd name="T92" fmla="*/ 214 w 689"/>
                <a:gd name="T93" fmla="*/ 114 h 534"/>
                <a:gd name="T94" fmla="*/ 202 w 689"/>
                <a:gd name="T95" fmla="*/ 102 h 534"/>
                <a:gd name="T96" fmla="*/ 190 w 689"/>
                <a:gd name="T97" fmla="*/ 114 h 534"/>
                <a:gd name="T98" fmla="*/ 190 w 689"/>
                <a:gd name="T99" fmla="*/ 136 h 534"/>
                <a:gd name="T100" fmla="*/ 178 w 689"/>
                <a:gd name="T101" fmla="*/ 148 h 534"/>
                <a:gd name="T102" fmla="*/ 154 w 689"/>
                <a:gd name="T103" fmla="*/ 136 h 534"/>
                <a:gd name="T104" fmla="*/ 130 w 689"/>
                <a:gd name="T105" fmla="*/ 148 h 534"/>
                <a:gd name="T106" fmla="*/ 59 w 689"/>
                <a:gd name="T107" fmla="*/ 148 h 534"/>
                <a:gd name="T108" fmla="*/ 0 w 689"/>
                <a:gd name="T109" fmla="*/ 182 h 53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89"/>
                <a:gd name="T166" fmla="*/ 0 h 534"/>
                <a:gd name="T167" fmla="*/ 689 w 689"/>
                <a:gd name="T168" fmla="*/ 534 h 53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89" h="534">
                  <a:moveTo>
                    <a:pt x="0" y="182"/>
                  </a:moveTo>
                  <a:lnTo>
                    <a:pt x="47" y="216"/>
                  </a:lnTo>
                  <a:lnTo>
                    <a:pt x="71" y="205"/>
                  </a:lnTo>
                  <a:lnTo>
                    <a:pt x="130" y="193"/>
                  </a:lnTo>
                  <a:lnTo>
                    <a:pt x="142" y="193"/>
                  </a:lnTo>
                  <a:lnTo>
                    <a:pt x="142" y="227"/>
                  </a:lnTo>
                  <a:lnTo>
                    <a:pt x="142" y="250"/>
                  </a:lnTo>
                  <a:lnTo>
                    <a:pt x="142" y="273"/>
                  </a:lnTo>
                  <a:lnTo>
                    <a:pt x="142" y="307"/>
                  </a:lnTo>
                  <a:lnTo>
                    <a:pt x="166" y="364"/>
                  </a:lnTo>
                  <a:lnTo>
                    <a:pt x="190" y="375"/>
                  </a:lnTo>
                  <a:lnTo>
                    <a:pt x="225" y="420"/>
                  </a:lnTo>
                  <a:lnTo>
                    <a:pt x="249" y="443"/>
                  </a:lnTo>
                  <a:lnTo>
                    <a:pt x="285" y="443"/>
                  </a:lnTo>
                  <a:lnTo>
                    <a:pt x="309" y="432"/>
                  </a:lnTo>
                  <a:lnTo>
                    <a:pt x="344" y="443"/>
                  </a:lnTo>
                  <a:lnTo>
                    <a:pt x="368" y="443"/>
                  </a:lnTo>
                  <a:lnTo>
                    <a:pt x="427" y="488"/>
                  </a:lnTo>
                  <a:lnTo>
                    <a:pt x="451" y="488"/>
                  </a:lnTo>
                  <a:lnTo>
                    <a:pt x="511" y="534"/>
                  </a:lnTo>
                  <a:lnTo>
                    <a:pt x="582" y="534"/>
                  </a:lnTo>
                  <a:lnTo>
                    <a:pt x="594" y="523"/>
                  </a:lnTo>
                  <a:lnTo>
                    <a:pt x="629" y="500"/>
                  </a:lnTo>
                  <a:lnTo>
                    <a:pt x="641" y="466"/>
                  </a:lnTo>
                  <a:lnTo>
                    <a:pt x="653" y="454"/>
                  </a:lnTo>
                  <a:lnTo>
                    <a:pt x="689" y="409"/>
                  </a:lnTo>
                  <a:lnTo>
                    <a:pt x="677" y="398"/>
                  </a:lnTo>
                  <a:lnTo>
                    <a:pt x="689" y="386"/>
                  </a:lnTo>
                  <a:lnTo>
                    <a:pt x="665" y="341"/>
                  </a:lnTo>
                  <a:lnTo>
                    <a:pt x="653" y="341"/>
                  </a:lnTo>
                  <a:lnTo>
                    <a:pt x="653" y="318"/>
                  </a:lnTo>
                  <a:lnTo>
                    <a:pt x="677" y="318"/>
                  </a:lnTo>
                  <a:lnTo>
                    <a:pt x="653" y="284"/>
                  </a:lnTo>
                  <a:lnTo>
                    <a:pt x="582" y="284"/>
                  </a:lnTo>
                  <a:lnTo>
                    <a:pt x="546" y="273"/>
                  </a:lnTo>
                  <a:lnTo>
                    <a:pt x="558" y="227"/>
                  </a:lnTo>
                  <a:lnTo>
                    <a:pt x="523" y="205"/>
                  </a:lnTo>
                  <a:lnTo>
                    <a:pt x="534" y="159"/>
                  </a:lnTo>
                  <a:lnTo>
                    <a:pt x="534" y="125"/>
                  </a:lnTo>
                  <a:lnTo>
                    <a:pt x="534" y="80"/>
                  </a:lnTo>
                  <a:lnTo>
                    <a:pt x="451" y="57"/>
                  </a:lnTo>
                  <a:lnTo>
                    <a:pt x="392" y="0"/>
                  </a:lnTo>
                  <a:lnTo>
                    <a:pt x="321" y="0"/>
                  </a:lnTo>
                  <a:lnTo>
                    <a:pt x="309" y="34"/>
                  </a:lnTo>
                  <a:lnTo>
                    <a:pt x="285" y="34"/>
                  </a:lnTo>
                  <a:lnTo>
                    <a:pt x="261" y="80"/>
                  </a:lnTo>
                  <a:lnTo>
                    <a:pt x="214" y="114"/>
                  </a:lnTo>
                  <a:lnTo>
                    <a:pt x="202" y="102"/>
                  </a:lnTo>
                  <a:lnTo>
                    <a:pt x="190" y="114"/>
                  </a:lnTo>
                  <a:lnTo>
                    <a:pt x="190" y="136"/>
                  </a:lnTo>
                  <a:lnTo>
                    <a:pt x="178" y="148"/>
                  </a:lnTo>
                  <a:lnTo>
                    <a:pt x="154" y="136"/>
                  </a:lnTo>
                  <a:lnTo>
                    <a:pt x="130" y="148"/>
                  </a:lnTo>
                  <a:lnTo>
                    <a:pt x="59" y="148"/>
                  </a:lnTo>
                  <a:lnTo>
                    <a:pt x="0" y="182"/>
                  </a:lnTo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1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41" name="Group 179"/>
          <p:cNvGrpSpPr>
            <a:grpSpLocks/>
          </p:cNvGrpSpPr>
          <p:nvPr/>
        </p:nvGrpSpPr>
        <p:grpSpPr bwMode="auto">
          <a:xfrm>
            <a:off x="5444444" y="3343016"/>
            <a:ext cx="386697" cy="219471"/>
            <a:chOff x="3706" y="2755"/>
            <a:chExt cx="357" cy="216"/>
          </a:xfrm>
          <a:solidFill>
            <a:schemeClr val="bg2">
              <a:lumMod val="75000"/>
            </a:schemeClr>
          </a:solidFill>
        </p:grpSpPr>
        <p:sp>
          <p:nvSpPr>
            <p:cNvPr id="58" name="Freeform 180"/>
            <p:cNvSpPr>
              <a:spLocks/>
            </p:cNvSpPr>
            <p:nvPr/>
          </p:nvSpPr>
          <p:spPr bwMode="auto">
            <a:xfrm>
              <a:off x="3706" y="2755"/>
              <a:ext cx="357" cy="216"/>
            </a:xfrm>
            <a:custGeom>
              <a:avLst/>
              <a:gdLst>
                <a:gd name="T0" fmla="*/ 24 w 357"/>
                <a:gd name="T1" fmla="*/ 216 h 216"/>
                <a:gd name="T2" fmla="*/ 12 w 357"/>
                <a:gd name="T3" fmla="*/ 204 h 216"/>
                <a:gd name="T4" fmla="*/ 24 w 357"/>
                <a:gd name="T5" fmla="*/ 193 h 216"/>
                <a:gd name="T6" fmla="*/ 48 w 357"/>
                <a:gd name="T7" fmla="*/ 182 h 216"/>
                <a:gd name="T8" fmla="*/ 60 w 357"/>
                <a:gd name="T9" fmla="*/ 193 h 216"/>
                <a:gd name="T10" fmla="*/ 95 w 357"/>
                <a:gd name="T11" fmla="*/ 182 h 216"/>
                <a:gd name="T12" fmla="*/ 83 w 357"/>
                <a:gd name="T13" fmla="*/ 193 h 216"/>
                <a:gd name="T14" fmla="*/ 83 w 357"/>
                <a:gd name="T15" fmla="*/ 204 h 216"/>
                <a:gd name="T16" fmla="*/ 107 w 357"/>
                <a:gd name="T17" fmla="*/ 193 h 216"/>
                <a:gd name="T18" fmla="*/ 155 w 357"/>
                <a:gd name="T19" fmla="*/ 193 h 216"/>
                <a:gd name="T20" fmla="*/ 143 w 357"/>
                <a:gd name="T21" fmla="*/ 170 h 216"/>
                <a:gd name="T22" fmla="*/ 167 w 357"/>
                <a:gd name="T23" fmla="*/ 170 h 216"/>
                <a:gd name="T24" fmla="*/ 155 w 357"/>
                <a:gd name="T25" fmla="*/ 182 h 216"/>
                <a:gd name="T26" fmla="*/ 167 w 357"/>
                <a:gd name="T27" fmla="*/ 193 h 216"/>
                <a:gd name="T28" fmla="*/ 202 w 357"/>
                <a:gd name="T29" fmla="*/ 193 h 216"/>
                <a:gd name="T30" fmla="*/ 250 w 357"/>
                <a:gd name="T31" fmla="*/ 193 h 216"/>
                <a:gd name="T32" fmla="*/ 262 w 357"/>
                <a:gd name="T33" fmla="*/ 182 h 216"/>
                <a:gd name="T34" fmla="*/ 250 w 357"/>
                <a:gd name="T35" fmla="*/ 182 h 216"/>
                <a:gd name="T36" fmla="*/ 262 w 357"/>
                <a:gd name="T37" fmla="*/ 159 h 216"/>
                <a:gd name="T38" fmla="*/ 321 w 357"/>
                <a:gd name="T39" fmla="*/ 136 h 216"/>
                <a:gd name="T40" fmla="*/ 345 w 357"/>
                <a:gd name="T41" fmla="*/ 125 h 216"/>
                <a:gd name="T42" fmla="*/ 345 w 357"/>
                <a:gd name="T43" fmla="*/ 102 h 216"/>
                <a:gd name="T44" fmla="*/ 345 w 357"/>
                <a:gd name="T45" fmla="*/ 68 h 216"/>
                <a:gd name="T46" fmla="*/ 357 w 357"/>
                <a:gd name="T47" fmla="*/ 45 h 216"/>
                <a:gd name="T48" fmla="*/ 333 w 357"/>
                <a:gd name="T49" fmla="*/ 45 h 216"/>
                <a:gd name="T50" fmla="*/ 297 w 357"/>
                <a:gd name="T51" fmla="*/ 34 h 216"/>
                <a:gd name="T52" fmla="*/ 285 w 357"/>
                <a:gd name="T53" fmla="*/ 0 h 216"/>
                <a:gd name="T54" fmla="*/ 250 w 357"/>
                <a:gd name="T55" fmla="*/ 34 h 216"/>
                <a:gd name="T56" fmla="*/ 238 w 357"/>
                <a:gd name="T57" fmla="*/ 57 h 216"/>
                <a:gd name="T58" fmla="*/ 226 w 357"/>
                <a:gd name="T59" fmla="*/ 79 h 216"/>
                <a:gd name="T60" fmla="*/ 238 w 357"/>
                <a:gd name="T61" fmla="*/ 79 h 216"/>
                <a:gd name="T62" fmla="*/ 190 w 357"/>
                <a:gd name="T63" fmla="*/ 102 h 216"/>
                <a:gd name="T64" fmla="*/ 131 w 357"/>
                <a:gd name="T65" fmla="*/ 102 h 216"/>
                <a:gd name="T66" fmla="*/ 107 w 357"/>
                <a:gd name="T67" fmla="*/ 102 h 216"/>
                <a:gd name="T68" fmla="*/ 24 w 357"/>
                <a:gd name="T69" fmla="*/ 125 h 216"/>
                <a:gd name="T70" fmla="*/ 12 w 357"/>
                <a:gd name="T71" fmla="*/ 136 h 216"/>
                <a:gd name="T72" fmla="*/ 36 w 357"/>
                <a:gd name="T73" fmla="*/ 159 h 216"/>
                <a:gd name="T74" fmla="*/ 71 w 357"/>
                <a:gd name="T75" fmla="*/ 148 h 216"/>
                <a:gd name="T76" fmla="*/ 48 w 357"/>
                <a:gd name="T77" fmla="*/ 170 h 216"/>
                <a:gd name="T78" fmla="*/ 12 w 357"/>
                <a:gd name="T79" fmla="*/ 182 h 216"/>
                <a:gd name="T80" fmla="*/ 0 w 357"/>
                <a:gd name="T81" fmla="*/ 204 h 216"/>
                <a:gd name="T82" fmla="*/ 12 w 357"/>
                <a:gd name="T83" fmla="*/ 216 h 2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57"/>
                <a:gd name="T127" fmla="*/ 0 h 216"/>
                <a:gd name="T128" fmla="*/ 357 w 357"/>
                <a:gd name="T129" fmla="*/ 216 h 2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57" h="216">
                  <a:moveTo>
                    <a:pt x="12" y="216"/>
                  </a:moveTo>
                  <a:lnTo>
                    <a:pt x="24" y="216"/>
                  </a:lnTo>
                  <a:lnTo>
                    <a:pt x="36" y="204"/>
                  </a:lnTo>
                  <a:lnTo>
                    <a:pt x="12" y="204"/>
                  </a:lnTo>
                  <a:lnTo>
                    <a:pt x="12" y="193"/>
                  </a:lnTo>
                  <a:lnTo>
                    <a:pt x="24" y="193"/>
                  </a:lnTo>
                  <a:lnTo>
                    <a:pt x="48" y="182"/>
                  </a:lnTo>
                  <a:lnTo>
                    <a:pt x="48" y="193"/>
                  </a:lnTo>
                  <a:lnTo>
                    <a:pt x="60" y="193"/>
                  </a:lnTo>
                  <a:lnTo>
                    <a:pt x="83" y="182"/>
                  </a:lnTo>
                  <a:lnTo>
                    <a:pt x="95" y="182"/>
                  </a:lnTo>
                  <a:lnTo>
                    <a:pt x="107" y="193"/>
                  </a:lnTo>
                  <a:lnTo>
                    <a:pt x="83" y="193"/>
                  </a:lnTo>
                  <a:lnTo>
                    <a:pt x="71" y="193"/>
                  </a:lnTo>
                  <a:lnTo>
                    <a:pt x="83" y="204"/>
                  </a:lnTo>
                  <a:lnTo>
                    <a:pt x="107" y="193"/>
                  </a:lnTo>
                  <a:lnTo>
                    <a:pt x="143" y="193"/>
                  </a:lnTo>
                  <a:lnTo>
                    <a:pt x="155" y="193"/>
                  </a:lnTo>
                  <a:lnTo>
                    <a:pt x="143" y="182"/>
                  </a:lnTo>
                  <a:lnTo>
                    <a:pt x="143" y="170"/>
                  </a:lnTo>
                  <a:lnTo>
                    <a:pt x="155" y="159"/>
                  </a:lnTo>
                  <a:lnTo>
                    <a:pt x="167" y="170"/>
                  </a:lnTo>
                  <a:lnTo>
                    <a:pt x="155" y="182"/>
                  </a:lnTo>
                  <a:lnTo>
                    <a:pt x="155" y="193"/>
                  </a:lnTo>
                  <a:lnTo>
                    <a:pt x="167" y="193"/>
                  </a:lnTo>
                  <a:lnTo>
                    <a:pt x="190" y="193"/>
                  </a:lnTo>
                  <a:lnTo>
                    <a:pt x="202" y="193"/>
                  </a:lnTo>
                  <a:lnTo>
                    <a:pt x="214" y="193"/>
                  </a:lnTo>
                  <a:lnTo>
                    <a:pt x="250" y="193"/>
                  </a:lnTo>
                  <a:lnTo>
                    <a:pt x="250" y="182"/>
                  </a:lnTo>
                  <a:lnTo>
                    <a:pt x="262" y="182"/>
                  </a:lnTo>
                  <a:lnTo>
                    <a:pt x="250" y="182"/>
                  </a:lnTo>
                  <a:lnTo>
                    <a:pt x="250" y="170"/>
                  </a:lnTo>
                  <a:lnTo>
                    <a:pt x="262" y="159"/>
                  </a:lnTo>
                  <a:lnTo>
                    <a:pt x="285" y="148"/>
                  </a:lnTo>
                  <a:lnTo>
                    <a:pt x="321" y="136"/>
                  </a:lnTo>
                  <a:lnTo>
                    <a:pt x="333" y="136"/>
                  </a:lnTo>
                  <a:lnTo>
                    <a:pt x="345" y="125"/>
                  </a:lnTo>
                  <a:lnTo>
                    <a:pt x="345" y="102"/>
                  </a:lnTo>
                  <a:lnTo>
                    <a:pt x="345" y="68"/>
                  </a:lnTo>
                  <a:lnTo>
                    <a:pt x="357" y="57"/>
                  </a:lnTo>
                  <a:lnTo>
                    <a:pt x="357" y="45"/>
                  </a:lnTo>
                  <a:lnTo>
                    <a:pt x="345" y="45"/>
                  </a:lnTo>
                  <a:lnTo>
                    <a:pt x="333" y="45"/>
                  </a:lnTo>
                  <a:lnTo>
                    <a:pt x="309" y="45"/>
                  </a:lnTo>
                  <a:lnTo>
                    <a:pt x="297" y="34"/>
                  </a:lnTo>
                  <a:lnTo>
                    <a:pt x="297" y="11"/>
                  </a:lnTo>
                  <a:lnTo>
                    <a:pt x="285" y="0"/>
                  </a:lnTo>
                  <a:lnTo>
                    <a:pt x="274" y="11"/>
                  </a:lnTo>
                  <a:lnTo>
                    <a:pt x="250" y="34"/>
                  </a:lnTo>
                  <a:lnTo>
                    <a:pt x="250" y="45"/>
                  </a:lnTo>
                  <a:lnTo>
                    <a:pt x="238" y="57"/>
                  </a:lnTo>
                  <a:lnTo>
                    <a:pt x="238" y="68"/>
                  </a:lnTo>
                  <a:lnTo>
                    <a:pt x="226" y="79"/>
                  </a:lnTo>
                  <a:lnTo>
                    <a:pt x="238" y="79"/>
                  </a:lnTo>
                  <a:lnTo>
                    <a:pt x="226" y="79"/>
                  </a:lnTo>
                  <a:lnTo>
                    <a:pt x="190" y="102"/>
                  </a:lnTo>
                  <a:lnTo>
                    <a:pt x="178" y="102"/>
                  </a:lnTo>
                  <a:lnTo>
                    <a:pt x="131" y="102"/>
                  </a:lnTo>
                  <a:lnTo>
                    <a:pt x="107" y="102"/>
                  </a:lnTo>
                  <a:lnTo>
                    <a:pt x="71" y="113"/>
                  </a:lnTo>
                  <a:lnTo>
                    <a:pt x="24" y="125"/>
                  </a:lnTo>
                  <a:lnTo>
                    <a:pt x="12" y="136"/>
                  </a:lnTo>
                  <a:lnTo>
                    <a:pt x="24" y="136"/>
                  </a:lnTo>
                  <a:lnTo>
                    <a:pt x="36" y="159"/>
                  </a:lnTo>
                  <a:lnTo>
                    <a:pt x="60" y="148"/>
                  </a:lnTo>
                  <a:lnTo>
                    <a:pt x="71" y="148"/>
                  </a:lnTo>
                  <a:lnTo>
                    <a:pt x="60" y="159"/>
                  </a:lnTo>
                  <a:lnTo>
                    <a:pt x="48" y="170"/>
                  </a:lnTo>
                  <a:lnTo>
                    <a:pt x="36" y="170"/>
                  </a:lnTo>
                  <a:lnTo>
                    <a:pt x="12" y="182"/>
                  </a:lnTo>
                  <a:lnTo>
                    <a:pt x="12" y="193"/>
                  </a:lnTo>
                  <a:lnTo>
                    <a:pt x="0" y="204"/>
                  </a:lnTo>
                  <a:lnTo>
                    <a:pt x="12" y="216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1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Freeform 181"/>
            <p:cNvSpPr>
              <a:spLocks/>
            </p:cNvSpPr>
            <p:nvPr/>
          </p:nvSpPr>
          <p:spPr bwMode="auto">
            <a:xfrm>
              <a:off x="3706" y="2755"/>
              <a:ext cx="357" cy="216"/>
            </a:xfrm>
            <a:custGeom>
              <a:avLst/>
              <a:gdLst>
                <a:gd name="T0" fmla="*/ 24 w 357"/>
                <a:gd name="T1" fmla="*/ 216 h 216"/>
                <a:gd name="T2" fmla="*/ 12 w 357"/>
                <a:gd name="T3" fmla="*/ 204 h 216"/>
                <a:gd name="T4" fmla="*/ 24 w 357"/>
                <a:gd name="T5" fmla="*/ 193 h 216"/>
                <a:gd name="T6" fmla="*/ 48 w 357"/>
                <a:gd name="T7" fmla="*/ 182 h 216"/>
                <a:gd name="T8" fmla="*/ 60 w 357"/>
                <a:gd name="T9" fmla="*/ 193 h 216"/>
                <a:gd name="T10" fmla="*/ 95 w 357"/>
                <a:gd name="T11" fmla="*/ 182 h 216"/>
                <a:gd name="T12" fmla="*/ 83 w 357"/>
                <a:gd name="T13" fmla="*/ 193 h 216"/>
                <a:gd name="T14" fmla="*/ 83 w 357"/>
                <a:gd name="T15" fmla="*/ 204 h 216"/>
                <a:gd name="T16" fmla="*/ 107 w 357"/>
                <a:gd name="T17" fmla="*/ 193 h 216"/>
                <a:gd name="T18" fmla="*/ 155 w 357"/>
                <a:gd name="T19" fmla="*/ 193 h 216"/>
                <a:gd name="T20" fmla="*/ 143 w 357"/>
                <a:gd name="T21" fmla="*/ 170 h 216"/>
                <a:gd name="T22" fmla="*/ 167 w 357"/>
                <a:gd name="T23" fmla="*/ 170 h 216"/>
                <a:gd name="T24" fmla="*/ 155 w 357"/>
                <a:gd name="T25" fmla="*/ 182 h 216"/>
                <a:gd name="T26" fmla="*/ 167 w 357"/>
                <a:gd name="T27" fmla="*/ 193 h 216"/>
                <a:gd name="T28" fmla="*/ 202 w 357"/>
                <a:gd name="T29" fmla="*/ 193 h 216"/>
                <a:gd name="T30" fmla="*/ 250 w 357"/>
                <a:gd name="T31" fmla="*/ 193 h 216"/>
                <a:gd name="T32" fmla="*/ 262 w 357"/>
                <a:gd name="T33" fmla="*/ 182 h 216"/>
                <a:gd name="T34" fmla="*/ 250 w 357"/>
                <a:gd name="T35" fmla="*/ 182 h 216"/>
                <a:gd name="T36" fmla="*/ 262 w 357"/>
                <a:gd name="T37" fmla="*/ 159 h 216"/>
                <a:gd name="T38" fmla="*/ 321 w 357"/>
                <a:gd name="T39" fmla="*/ 136 h 216"/>
                <a:gd name="T40" fmla="*/ 345 w 357"/>
                <a:gd name="T41" fmla="*/ 125 h 216"/>
                <a:gd name="T42" fmla="*/ 345 w 357"/>
                <a:gd name="T43" fmla="*/ 102 h 216"/>
                <a:gd name="T44" fmla="*/ 345 w 357"/>
                <a:gd name="T45" fmla="*/ 68 h 216"/>
                <a:gd name="T46" fmla="*/ 357 w 357"/>
                <a:gd name="T47" fmla="*/ 45 h 216"/>
                <a:gd name="T48" fmla="*/ 333 w 357"/>
                <a:gd name="T49" fmla="*/ 45 h 216"/>
                <a:gd name="T50" fmla="*/ 297 w 357"/>
                <a:gd name="T51" fmla="*/ 34 h 216"/>
                <a:gd name="T52" fmla="*/ 285 w 357"/>
                <a:gd name="T53" fmla="*/ 0 h 216"/>
                <a:gd name="T54" fmla="*/ 250 w 357"/>
                <a:gd name="T55" fmla="*/ 34 h 216"/>
                <a:gd name="T56" fmla="*/ 238 w 357"/>
                <a:gd name="T57" fmla="*/ 57 h 216"/>
                <a:gd name="T58" fmla="*/ 226 w 357"/>
                <a:gd name="T59" fmla="*/ 79 h 216"/>
                <a:gd name="T60" fmla="*/ 238 w 357"/>
                <a:gd name="T61" fmla="*/ 79 h 216"/>
                <a:gd name="T62" fmla="*/ 190 w 357"/>
                <a:gd name="T63" fmla="*/ 102 h 216"/>
                <a:gd name="T64" fmla="*/ 131 w 357"/>
                <a:gd name="T65" fmla="*/ 102 h 216"/>
                <a:gd name="T66" fmla="*/ 107 w 357"/>
                <a:gd name="T67" fmla="*/ 102 h 216"/>
                <a:gd name="T68" fmla="*/ 24 w 357"/>
                <a:gd name="T69" fmla="*/ 125 h 216"/>
                <a:gd name="T70" fmla="*/ 12 w 357"/>
                <a:gd name="T71" fmla="*/ 136 h 216"/>
                <a:gd name="T72" fmla="*/ 36 w 357"/>
                <a:gd name="T73" fmla="*/ 159 h 216"/>
                <a:gd name="T74" fmla="*/ 71 w 357"/>
                <a:gd name="T75" fmla="*/ 148 h 216"/>
                <a:gd name="T76" fmla="*/ 48 w 357"/>
                <a:gd name="T77" fmla="*/ 170 h 216"/>
                <a:gd name="T78" fmla="*/ 12 w 357"/>
                <a:gd name="T79" fmla="*/ 182 h 216"/>
                <a:gd name="T80" fmla="*/ 0 w 357"/>
                <a:gd name="T81" fmla="*/ 204 h 216"/>
                <a:gd name="T82" fmla="*/ 12 w 357"/>
                <a:gd name="T83" fmla="*/ 216 h 2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57"/>
                <a:gd name="T127" fmla="*/ 0 h 216"/>
                <a:gd name="T128" fmla="*/ 357 w 357"/>
                <a:gd name="T129" fmla="*/ 216 h 2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57" h="216">
                  <a:moveTo>
                    <a:pt x="12" y="216"/>
                  </a:moveTo>
                  <a:lnTo>
                    <a:pt x="24" y="216"/>
                  </a:lnTo>
                  <a:lnTo>
                    <a:pt x="36" y="204"/>
                  </a:lnTo>
                  <a:lnTo>
                    <a:pt x="12" y="204"/>
                  </a:lnTo>
                  <a:lnTo>
                    <a:pt x="12" y="193"/>
                  </a:lnTo>
                  <a:lnTo>
                    <a:pt x="24" y="193"/>
                  </a:lnTo>
                  <a:lnTo>
                    <a:pt x="48" y="182"/>
                  </a:lnTo>
                  <a:lnTo>
                    <a:pt x="48" y="193"/>
                  </a:lnTo>
                  <a:lnTo>
                    <a:pt x="60" y="193"/>
                  </a:lnTo>
                  <a:lnTo>
                    <a:pt x="83" y="182"/>
                  </a:lnTo>
                  <a:lnTo>
                    <a:pt x="95" y="182"/>
                  </a:lnTo>
                  <a:lnTo>
                    <a:pt x="107" y="193"/>
                  </a:lnTo>
                  <a:lnTo>
                    <a:pt x="83" y="193"/>
                  </a:lnTo>
                  <a:lnTo>
                    <a:pt x="71" y="193"/>
                  </a:lnTo>
                  <a:lnTo>
                    <a:pt x="83" y="204"/>
                  </a:lnTo>
                  <a:lnTo>
                    <a:pt x="107" y="193"/>
                  </a:lnTo>
                  <a:lnTo>
                    <a:pt x="143" y="193"/>
                  </a:lnTo>
                  <a:lnTo>
                    <a:pt x="155" y="193"/>
                  </a:lnTo>
                  <a:lnTo>
                    <a:pt x="143" y="182"/>
                  </a:lnTo>
                  <a:lnTo>
                    <a:pt x="143" y="170"/>
                  </a:lnTo>
                  <a:lnTo>
                    <a:pt x="155" y="159"/>
                  </a:lnTo>
                  <a:lnTo>
                    <a:pt x="167" y="170"/>
                  </a:lnTo>
                  <a:lnTo>
                    <a:pt x="155" y="182"/>
                  </a:lnTo>
                  <a:lnTo>
                    <a:pt x="155" y="193"/>
                  </a:lnTo>
                  <a:lnTo>
                    <a:pt x="167" y="193"/>
                  </a:lnTo>
                  <a:lnTo>
                    <a:pt x="190" y="193"/>
                  </a:lnTo>
                  <a:lnTo>
                    <a:pt x="202" y="193"/>
                  </a:lnTo>
                  <a:lnTo>
                    <a:pt x="214" y="193"/>
                  </a:lnTo>
                  <a:lnTo>
                    <a:pt x="250" y="193"/>
                  </a:lnTo>
                  <a:lnTo>
                    <a:pt x="250" y="182"/>
                  </a:lnTo>
                  <a:lnTo>
                    <a:pt x="262" y="182"/>
                  </a:lnTo>
                  <a:lnTo>
                    <a:pt x="250" y="182"/>
                  </a:lnTo>
                  <a:lnTo>
                    <a:pt x="250" y="170"/>
                  </a:lnTo>
                  <a:lnTo>
                    <a:pt x="262" y="159"/>
                  </a:lnTo>
                  <a:lnTo>
                    <a:pt x="285" y="148"/>
                  </a:lnTo>
                  <a:lnTo>
                    <a:pt x="321" y="136"/>
                  </a:lnTo>
                  <a:lnTo>
                    <a:pt x="333" y="136"/>
                  </a:lnTo>
                  <a:lnTo>
                    <a:pt x="345" y="125"/>
                  </a:lnTo>
                  <a:lnTo>
                    <a:pt x="345" y="102"/>
                  </a:lnTo>
                  <a:lnTo>
                    <a:pt x="345" y="68"/>
                  </a:lnTo>
                  <a:lnTo>
                    <a:pt x="357" y="57"/>
                  </a:lnTo>
                  <a:lnTo>
                    <a:pt x="357" y="45"/>
                  </a:lnTo>
                  <a:lnTo>
                    <a:pt x="345" y="45"/>
                  </a:lnTo>
                  <a:lnTo>
                    <a:pt x="333" y="45"/>
                  </a:lnTo>
                  <a:lnTo>
                    <a:pt x="309" y="45"/>
                  </a:lnTo>
                  <a:lnTo>
                    <a:pt x="297" y="34"/>
                  </a:lnTo>
                  <a:lnTo>
                    <a:pt x="297" y="11"/>
                  </a:lnTo>
                  <a:lnTo>
                    <a:pt x="285" y="0"/>
                  </a:lnTo>
                  <a:lnTo>
                    <a:pt x="274" y="11"/>
                  </a:lnTo>
                  <a:lnTo>
                    <a:pt x="250" y="34"/>
                  </a:lnTo>
                  <a:lnTo>
                    <a:pt x="250" y="45"/>
                  </a:lnTo>
                  <a:lnTo>
                    <a:pt x="238" y="57"/>
                  </a:lnTo>
                  <a:lnTo>
                    <a:pt x="238" y="68"/>
                  </a:lnTo>
                  <a:lnTo>
                    <a:pt x="226" y="79"/>
                  </a:lnTo>
                  <a:lnTo>
                    <a:pt x="238" y="79"/>
                  </a:lnTo>
                  <a:lnTo>
                    <a:pt x="226" y="79"/>
                  </a:lnTo>
                  <a:lnTo>
                    <a:pt x="190" y="102"/>
                  </a:lnTo>
                  <a:lnTo>
                    <a:pt x="178" y="102"/>
                  </a:lnTo>
                  <a:lnTo>
                    <a:pt x="131" y="102"/>
                  </a:lnTo>
                  <a:lnTo>
                    <a:pt x="107" y="102"/>
                  </a:lnTo>
                  <a:lnTo>
                    <a:pt x="71" y="113"/>
                  </a:lnTo>
                  <a:lnTo>
                    <a:pt x="24" y="125"/>
                  </a:lnTo>
                  <a:lnTo>
                    <a:pt x="12" y="136"/>
                  </a:lnTo>
                  <a:lnTo>
                    <a:pt x="24" y="136"/>
                  </a:lnTo>
                  <a:lnTo>
                    <a:pt x="36" y="159"/>
                  </a:lnTo>
                  <a:lnTo>
                    <a:pt x="60" y="148"/>
                  </a:lnTo>
                  <a:lnTo>
                    <a:pt x="71" y="148"/>
                  </a:lnTo>
                  <a:lnTo>
                    <a:pt x="60" y="159"/>
                  </a:lnTo>
                  <a:lnTo>
                    <a:pt x="48" y="170"/>
                  </a:lnTo>
                  <a:lnTo>
                    <a:pt x="36" y="170"/>
                  </a:lnTo>
                  <a:lnTo>
                    <a:pt x="12" y="182"/>
                  </a:lnTo>
                  <a:lnTo>
                    <a:pt x="12" y="193"/>
                  </a:lnTo>
                  <a:lnTo>
                    <a:pt x="0" y="204"/>
                  </a:lnTo>
                  <a:lnTo>
                    <a:pt x="12" y="216"/>
                  </a:lnTo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1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42" name="Group 185"/>
          <p:cNvGrpSpPr>
            <a:grpSpLocks/>
          </p:cNvGrpSpPr>
          <p:nvPr/>
        </p:nvGrpSpPr>
        <p:grpSpPr bwMode="auto">
          <a:xfrm>
            <a:off x="3077058" y="905670"/>
            <a:ext cx="603790" cy="632808"/>
            <a:chOff x="1900" y="347"/>
            <a:chExt cx="558" cy="62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56" name="Freeform 186"/>
            <p:cNvSpPr>
              <a:spLocks/>
            </p:cNvSpPr>
            <p:nvPr/>
          </p:nvSpPr>
          <p:spPr bwMode="auto">
            <a:xfrm>
              <a:off x="1900" y="347"/>
              <a:ext cx="558" cy="625"/>
            </a:xfrm>
            <a:custGeom>
              <a:avLst/>
              <a:gdLst>
                <a:gd name="T0" fmla="*/ 119 w 558"/>
                <a:gd name="T1" fmla="*/ 296 h 625"/>
                <a:gd name="T2" fmla="*/ 95 w 558"/>
                <a:gd name="T3" fmla="*/ 273 h 625"/>
                <a:gd name="T4" fmla="*/ 59 w 558"/>
                <a:gd name="T5" fmla="*/ 273 h 625"/>
                <a:gd name="T6" fmla="*/ 35 w 558"/>
                <a:gd name="T7" fmla="*/ 250 h 625"/>
                <a:gd name="T8" fmla="*/ 24 w 558"/>
                <a:gd name="T9" fmla="*/ 216 h 625"/>
                <a:gd name="T10" fmla="*/ 24 w 558"/>
                <a:gd name="T11" fmla="*/ 182 h 625"/>
                <a:gd name="T12" fmla="*/ 47 w 558"/>
                <a:gd name="T13" fmla="*/ 148 h 625"/>
                <a:gd name="T14" fmla="*/ 24 w 558"/>
                <a:gd name="T15" fmla="*/ 125 h 625"/>
                <a:gd name="T16" fmla="*/ 0 w 558"/>
                <a:gd name="T17" fmla="*/ 114 h 625"/>
                <a:gd name="T18" fmla="*/ 24 w 558"/>
                <a:gd name="T19" fmla="*/ 103 h 625"/>
                <a:gd name="T20" fmla="*/ 47 w 558"/>
                <a:gd name="T21" fmla="*/ 103 h 625"/>
                <a:gd name="T22" fmla="*/ 83 w 558"/>
                <a:gd name="T23" fmla="*/ 125 h 625"/>
                <a:gd name="T24" fmla="*/ 107 w 558"/>
                <a:gd name="T25" fmla="*/ 125 h 625"/>
                <a:gd name="T26" fmla="*/ 142 w 558"/>
                <a:gd name="T27" fmla="*/ 125 h 625"/>
                <a:gd name="T28" fmla="*/ 178 w 558"/>
                <a:gd name="T29" fmla="*/ 137 h 625"/>
                <a:gd name="T30" fmla="*/ 202 w 558"/>
                <a:gd name="T31" fmla="*/ 114 h 625"/>
                <a:gd name="T32" fmla="*/ 202 w 558"/>
                <a:gd name="T33" fmla="*/ 114 h 625"/>
                <a:gd name="T34" fmla="*/ 214 w 558"/>
                <a:gd name="T35" fmla="*/ 103 h 625"/>
                <a:gd name="T36" fmla="*/ 249 w 558"/>
                <a:gd name="T37" fmla="*/ 103 h 625"/>
                <a:gd name="T38" fmla="*/ 285 w 558"/>
                <a:gd name="T39" fmla="*/ 103 h 625"/>
                <a:gd name="T40" fmla="*/ 309 w 558"/>
                <a:gd name="T41" fmla="*/ 80 h 625"/>
                <a:gd name="T42" fmla="*/ 344 w 558"/>
                <a:gd name="T43" fmla="*/ 68 h 625"/>
                <a:gd name="T44" fmla="*/ 380 w 558"/>
                <a:gd name="T45" fmla="*/ 57 h 625"/>
                <a:gd name="T46" fmla="*/ 368 w 558"/>
                <a:gd name="T47" fmla="*/ 23 h 625"/>
                <a:gd name="T48" fmla="*/ 392 w 558"/>
                <a:gd name="T49" fmla="*/ 0 h 625"/>
                <a:gd name="T50" fmla="*/ 439 w 558"/>
                <a:gd name="T51" fmla="*/ 0 h 625"/>
                <a:gd name="T52" fmla="*/ 439 w 558"/>
                <a:gd name="T53" fmla="*/ 34 h 625"/>
                <a:gd name="T54" fmla="*/ 451 w 558"/>
                <a:gd name="T55" fmla="*/ 68 h 625"/>
                <a:gd name="T56" fmla="*/ 475 w 558"/>
                <a:gd name="T57" fmla="*/ 91 h 625"/>
                <a:gd name="T58" fmla="*/ 499 w 558"/>
                <a:gd name="T59" fmla="*/ 125 h 625"/>
                <a:gd name="T60" fmla="*/ 475 w 558"/>
                <a:gd name="T61" fmla="*/ 148 h 625"/>
                <a:gd name="T62" fmla="*/ 463 w 558"/>
                <a:gd name="T63" fmla="*/ 182 h 625"/>
                <a:gd name="T64" fmla="*/ 463 w 558"/>
                <a:gd name="T65" fmla="*/ 227 h 625"/>
                <a:gd name="T66" fmla="*/ 451 w 558"/>
                <a:gd name="T67" fmla="*/ 262 h 625"/>
                <a:gd name="T68" fmla="*/ 475 w 558"/>
                <a:gd name="T69" fmla="*/ 296 h 625"/>
                <a:gd name="T70" fmla="*/ 475 w 558"/>
                <a:gd name="T71" fmla="*/ 318 h 625"/>
                <a:gd name="T72" fmla="*/ 511 w 558"/>
                <a:gd name="T73" fmla="*/ 352 h 625"/>
                <a:gd name="T74" fmla="*/ 535 w 558"/>
                <a:gd name="T75" fmla="*/ 375 h 625"/>
                <a:gd name="T76" fmla="*/ 558 w 558"/>
                <a:gd name="T77" fmla="*/ 398 h 625"/>
                <a:gd name="T78" fmla="*/ 558 w 558"/>
                <a:gd name="T79" fmla="*/ 432 h 625"/>
                <a:gd name="T80" fmla="*/ 546 w 558"/>
                <a:gd name="T81" fmla="*/ 466 h 625"/>
                <a:gd name="T82" fmla="*/ 511 w 558"/>
                <a:gd name="T83" fmla="*/ 477 h 625"/>
                <a:gd name="T84" fmla="*/ 463 w 558"/>
                <a:gd name="T85" fmla="*/ 466 h 625"/>
                <a:gd name="T86" fmla="*/ 451 w 558"/>
                <a:gd name="T87" fmla="*/ 477 h 625"/>
                <a:gd name="T88" fmla="*/ 439 w 558"/>
                <a:gd name="T89" fmla="*/ 511 h 625"/>
                <a:gd name="T90" fmla="*/ 416 w 558"/>
                <a:gd name="T91" fmla="*/ 534 h 625"/>
                <a:gd name="T92" fmla="*/ 404 w 558"/>
                <a:gd name="T93" fmla="*/ 568 h 625"/>
                <a:gd name="T94" fmla="*/ 368 w 558"/>
                <a:gd name="T95" fmla="*/ 580 h 625"/>
                <a:gd name="T96" fmla="*/ 333 w 558"/>
                <a:gd name="T97" fmla="*/ 557 h 625"/>
                <a:gd name="T98" fmla="*/ 309 w 558"/>
                <a:gd name="T99" fmla="*/ 568 h 625"/>
                <a:gd name="T100" fmla="*/ 297 w 558"/>
                <a:gd name="T101" fmla="*/ 591 h 625"/>
                <a:gd name="T102" fmla="*/ 285 w 558"/>
                <a:gd name="T103" fmla="*/ 625 h 625"/>
                <a:gd name="T104" fmla="*/ 249 w 558"/>
                <a:gd name="T105" fmla="*/ 591 h 625"/>
                <a:gd name="T106" fmla="*/ 214 w 558"/>
                <a:gd name="T107" fmla="*/ 580 h 625"/>
                <a:gd name="T108" fmla="*/ 226 w 558"/>
                <a:gd name="T109" fmla="*/ 545 h 625"/>
                <a:gd name="T110" fmla="*/ 237 w 558"/>
                <a:gd name="T111" fmla="*/ 511 h 625"/>
                <a:gd name="T112" fmla="*/ 237 w 558"/>
                <a:gd name="T113" fmla="*/ 477 h 625"/>
                <a:gd name="T114" fmla="*/ 226 w 558"/>
                <a:gd name="T115" fmla="*/ 432 h 625"/>
                <a:gd name="T116" fmla="*/ 214 w 558"/>
                <a:gd name="T117" fmla="*/ 409 h 625"/>
                <a:gd name="T118" fmla="*/ 190 w 558"/>
                <a:gd name="T119" fmla="*/ 386 h 625"/>
                <a:gd name="T120" fmla="*/ 154 w 558"/>
                <a:gd name="T121" fmla="*/ 364 h 625"/>
                <a:gd name="T122" fmla="*/ 154 w 558"/>
                <a:gd name="T123" fmla="*/ 330 h 625"/>
                <a:gd name="T124" fmla="*/ 131 w 558"/>
                <a:gd name="T125" fmla="*/ 307 h 6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8"/>
                <a:gd name="T190" fmla="*/ 0 h 625"/>
                <a:gd name="T191" fmla="*/ 558 w 558"/>
                <a:gd name="T192" fmla="*/ 625 h 6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8" h="625">
                  <a:moveTo>
                    <a:pt x="119" y="307"/>
                  </a:moveTo>
                  <a:lnTo>
                    <a:pt x="119" y="307"/>
                  </a:lnTo>
                  <a:lnTo>
                    <a:pt x="107" y="296"/>
                  </a:lnTo>
                  <a:lnTo>
                    <a:pt x="119" y="296"/>
                  </a:lnTo>
                  <a:lnTo>
                    <a:pt x="119" y="284"/>
                  </a:lnTo>
                  <a:lnTo>
                    <a:pt x="119" y="273"/>
                  </a:lnTo>
                  <a:lnTo>
                    <a:pt x="107" y="273"/>
                  </a:lnTo>
                  <a:lnTo>
                    <a:pt x="95" y="273"/>
                  </a:lnTo>
                  <a:lnTo>
                    <a:pt x="83" y="273"/>
                  </a:lnTo>
                  <a:lnTo>
                    <a:pt x="71" y="273"/>
                  </a:lnTo>
                  <a:lnTo>
                    <a:pt x="59" y="273"/>
                  </a:lnTo>
                  <a:lnTo>
                    <a:pt x="47" y="273"/>
                  </a:lnTo>
                  <a:lnTo>
                    <a:pt x="47" y="262"/>
                  </a:lnTo>
                  <a:lnTo>
                    <a:pt x="35" y="250"/>
                  </a:lnTo>
                  <a:lnTo>
                    <a:pt x="24" y="239"/>
                  </a:lnTo>
                  <a:lnTo>
                    <a:pt x="24" y="227"/>
                  </a:lnTo>
                  <a:lnTo>
                    <a:pt x="24" y="216"/>
                  </a:lnTo>
                  <a:lnTo>
                    <a:pt x="24" y="205"/>
                  </a:lnTo>
                  <a:lnTo>
                    <a:pt x="24" y="193"/>
                  </a:lnTo>
                  <a:lnTo>
                    <a:pt x="24" y="182"/>
                  </a:lnTo>
                  <a:lnTo>
                    <a:pt x="35" y="171"/>
                  </a:lnTo>
                  <a:lnTo>
                    <a:pt x="47" y="171"/>
                  </a:lnTo>
                  <a:lnTo>
                    <a:pt x="47" y="159"/>
                  </a:lnTo>
                  <a:lnTo>
                    <a:pt x="47" y="148"/>
                  </a:lnTo>
                  <a:lnTo>
                    <a:pt x="35" y="148"/>
                  </a:lnTo>
                  <a:lnTo>
                    <a:pt x="35" y="137"/>
                  </a:lnTo>
                  <a:lnTo>
                    <a:pt x="24" y="125"/>
                  </a:lnTo>
                  <a:lnTo>
                    <a:pt x="12" y="125"/>
                  </a:lnTo>
                  <a:lnTo>
                    <a:pt x="0" y="125"/>
                  </a:lnTo>
                  <a:lnTo>
                    <a:pt x="0" y="114"/>
                  </a:lnTo>
                  <a:lnTo>
                    <a:pt x="0" y="103"/>
                  </a:lnTo>
                  <a:lnTo>
                    <a:pt x="12" y="103"/>
                  </a:lnTo>
                  <a:lnTo>
                    <a:pt x="24" y="103"/>
                  </a:lnTo>
                  <a:lnTo>
                    <a:pt x="35" y="103"/>
                  </a:lnTo>
                  <a:lnTo>
                    <a:pt x="47" y="103"/>
                  </a:lnTo>
                  <a:lnTo>
                    <a:pt x="59" y="103"/>
                  </a:lnTo>
                  <a:lnTo>
                    <a:pt x="59" y="114"/>
                  </a:lnTo>
                  <a:lnTo>
                    <a:pt x="71" y="114"/>
                  </a:lnTo>
                  <a:lnTo>
                    <a:pt x="83" y="125"/>
                  </a:lnTo>
                  <a:lnTo>
                    <a:pt x="95" y="114"/>
                  </a:lnTo>
                  <a:lnTo>
                    <a:pt x="95" y="125"/>
                  </a:lnTo>
                  <a:lnTo>
                    <a:pt x="107" y="125"/>
                  </a:lnTo>
                  <a:lnTo>
                    <a:pt x="119" y="125"/>
                  </a:lnTo>
                  <a:lnTo>
                    <a:pt x="131" y="125"/>
                  </a:lnTo>
                  <a:lnTo>
                    <a:pt x="142" y="125"/>
                  </a:lnTo>
                  <a:lnTo>
                    <a:pt x="142" y="137"/>
                  </a:lnTo>
                  <a:lnTo>
                    <a:pt x="154" y="137"/>
                  </a:lnTo>
                  <a:lnTo>
                    <a:pt x="166" y="137"/>
                  </a:lnTo>
                  <a:lnTo>
                    <a:pt x="178" y="137"/>
                  </a:lnTo>
                  <a:lnTo>
                    <a:pt x="178" y="125"/>
                  </a:lnTo>
                  <a:lnTo>
                    <a:pt x="190" y="114"/>
                  </a:lnTo>
                  <a:lnTo>
                    <a:pt x="202" y="114"/>
                  </a:lnTo>
                  <a:lnTo>
                    <a:pt x="214" y="114"/>
                  </a:lnTo>
                  <a:lnTo>
                    <a:pt x="226" y="114"/>
                  </a:lnTo>
                  <a:lnTo>
                    <a:pt x="214" y="114"/>
                  </a:lnTo>
                  <a:lnTo>
                    <a:pt x="202" y="114"/>
                  </a:lnTo>
                  <a:lnTo>
                    <a:pt x="190" y="114"/>
                  </a:lnTo>
                  <a:lnTo>
                    <a:pt x="202" y="114"/>
                  </a:lnTo>
                  <a:lnTo>
                    <a:pt x="214" y="103"/>
                  </a:lnTo>
                  <a:lnTo>
                    <a:pt x="226" y="103"/>
                  </a:lnTo>
                  <a:lnTo>
                    <a:pt x="237" y="103"/>
                  </a:lnTo>
                  <a:lnTo>
                    <a:pt x="249" y="103"/>
                  </a:lnTo>
                  <a:lnTo>
                    <a:pt x="261" y="103"/>
                  </a:lnTo>
                  <a:lnTo>
                    <a:pt x="273" y="103"/>
                  </a:lnTo>
                  <a:lnTo>
                    <a:pt x="285" y="103"/>
                  </a:lnTo>
                  <a:lnTo>
                    <a:pt x="297" y="103"/>
                  </a:lnTo>
                  <a:lnTo>
                    <a:pt x="297" y="91"/>
                  </a:lnTo>
                  <a:lnTo>
                    <a:pt x="309" y="80"/>
                  </a:lnTo>
                  <a:lnTo>
                    <a:pt x="321" y="80"/>
                  </a:lnTo>
                  <a:lnTo>
                    <a:pt x="333" y="80"/>
                  </a:lnTo>
                  <a:lnTo>
                    <a:pt x="333" y="68"/>
                  </a:lnTo>
                  <a:lnTo>
                    <a:pt x="344" y="68"/>
                  </a:lnTo>
                  <a:lnTo>
                    <a:pt x="356" y="68"/>
                  </a:lnTo>
                  <a:lnTo>
                    <a:pt x="368" y="57"/>
                  </a:lnTo>
                  <a:lnTo>
                    <a:pt x="380" y="57"/>
                  </a:lnTo>
                  <a:lnTo>
                    <a:pt x="380" y="46"/>
                  </a:lnTo>
                  <a:lnTo>
                    <a:pt x="392" y="34"/>
                  </a:lnTo>
                  <a:lnTo>
                    <a:pt x="380" y="34"/>
                  </a:lnTo>
                  <a:lnTo>
                    <a:pt x="368" y="23"/>
                  </a:lnTo>
                  <a:lnTo>
                    <a:pt x="368" y="12"/>
                  </a:lnTo>
                  <a:lnTo>
                    <a:pt x="380" y="0"/>
                  </a:lnTo>
                  <a:lnTo>
                    <a:pt x="392" y="0"/>
                  </a:lnTo>
                  <a:lnTo>
                    <a:pt x="404" y="0"/>
                  </a:lnTo>
                  <a:lnTo>
                    <a:pt x="428" y="0"/>
                  </a:lnTo>
                  <a:lnTo>
                    <a:pt x="439" y="0"/>
                  </a:lnTo>
                  <a:lnTo>
                    <a:pt x="439" y="12"/>
                  </a:lnTo>
                  <a:lnTo>
                    <a:pt x="439" y="23"/>
                  </a:lnTo>
                  <a:lnTo>
                    <a:pt x="439" y="34"/>
                  </a:lnTo>
                  <a:lnTo>
                    <a:pt x="439" y="46"/>
                  </a:lnTo>
                  <a:lnTo>
                    <a:pt x="439" y="57"/>
                  </a:lnTo>
                  <a:lnTo>
                    <a:pt x="451" y="68"/>
                  </a:lnTo>
                  <a:lnTo>
                    <a:pt x="463" y="68"/>
                  </a:lnTo>
                  <a:lnTo>
                    <a:pt x="475" y="68"/>
                  </a:lnTo>
                  <a:lnTo>
                    <a:pt x="475" y="80"/>
                  </a:lnTo>
                  <a:lnTo>
                    <a:pt x="475" y="91"/>
                  </a:lnTo>
                  <a:lnTo>
                    <a:pt x="487" y="103"/>
                  </a:lnTo>
                  <a:lnTo>
                    <a:pt x="499" y="114"/>
                  </a:lnTo>
                  <a:lnTo>
                    <a:pt x="499" y="125"/>
                  </a:lnTo>
                  <a:lnTo>
                    <a:pt x="499" y="137"/>
                  </a:lnTo>
                  <a:lnTo>
                    <a:pt x="487" y="148"/>
                  </a:lnTo>
                  <a:lnTo>
                    <a:pt x="475" y="148"/>
                  </a:lnTo>
                  <a:lnTo>
                    <a:pt x="475" y="159"/>
                  </a:lnTo>
                  <a:lnTo>
                    <a:pt x="463" y="171"/>
                  </a:lnTo>
                  <a:lnTo>
                    <a:pt x="463" y="182"/>
                  </a:lnTo>
                  <a:lnTo>
                    <a:pt x="463" y="193"/>
                  </a:lnTo>
                  <a:lnTo>
                    <a:pt x="463" y="205"/>
                  </a:lnTo>
                  <a:lnTo>
                    <a:pt x="463" y="216"/>
                  </a:lnTo>
                  <a:lnTo>
                    <a:pt x="463" y="227"/>
                  </a:lnTo>
                  <a:lnTo>
                    <a:pt x="463" y="239"/>
                  </a:lnTo>
                  <a:lnTo>
                    <a:pt x="463" y="250"/>
                  </a:lnTo>
                  <a:lnTo>
                    <a:pt x="451" y="262"/>
                  </a:lnTo>
                  <a:lnTo>
                    <a:pt x="463" y="262"/>
                  </a:lnTo>
                  <a:lnTo>
                    <a:pt x="463" y="273"/>
                  </a:lnTo>
                  <a:lnTo>
                    <a:pt x="463" y="284"/>
                  </a:lnTo>
                  <a:lnTo>
                    <a:pt x="475" y="296"/>
                  </a:lnTo>
                  <a:lnTo>
                    <a:pt x="475" y="307"/>
                  </a:lnTo>
                  <a:lnTo>
                    <a:pt x="475" y="318"/>
                  </a:lnTo>
                  <a:lnTo>
                    <a:pt x="487" y="330"/>
                  </a:lnTo>
                  <a:lnTo>
                    <a:pt x="499" y="330"/>
                  </a:lnTo>
                  <a:lnTo>
                    <a:pt x="499" y="341"/>
                  </a:lnTo>
                  <a:lnTo>
                    <a:pt x="511" y="352"/>
                  </a:lnTo>
                  <a:lnTo>
                    <a:pt x="523" y="364"/>
                  </a:lnTo>
                  <a:lnTo>
                    <a:pt x="535" y="364"/>
                  </a:lnTo>
                  <a:lnTo>
                    <a:pt x="535" y="375"/>
                  </a:lnTo>
                  <a:lnTo>
                    <a:pt x="546" y="375"/>
                  </a:lnTo>
                  <a:lnTo>
                    <a:pt x="546" y="386"/>
                  </a:lnTo>
                  <a:lnTo>
                    <a:pt x="558" y="398"/>
                  </a:lnTo>
                  <a:lnTo>
                    <a:pt x="558" y="409"/>
                  </a:lnTo>
                  <a:lnTo>
                    <a:pt x="558" y="421"/>
                  </a:lnTo>
                  <a:lnTo>
                    <a:pt x="558" y="432"/>
                  </a:lnTo>
                  <a:lnTo>
                    <a:pt x="558" y="443"/>
                  </a:lnTo>
                  <a:lnTo>
                    <a:pt x="558" y="455"/>
                  </a:lnTo>
                  <a:lnTo>
                    <a:pt x="546" y="466"/>
                  </a:lnTo>
                  <a:lnTo>
                    <a:pt x="546" y="477"/>
                  </a:lnTo>
                  <a:lnTo>
                    <a:pt x="535" y="477"/>
                  </a:lnTo>
                  <a:lnTo>
                    <a:pt x="523" y="477"/>
                  </a:lnTo>
                  <a:lnTo>
                    <a:pt x="511" y="477"/>
                  </a:lnTo>
                  <a:lnTo>
                    <a:pt x="499" y="466"/>
                  </a:lnTo>
                  <a:lnTo>
                    <a:pt x="487" y="466"/>
                  </a:lnTo>
                  <a:lnTo>
                    <a:pt x="475" y="466"/>
                  </a:lnTo>
                  <a:lnTo>
                    <a:pt x="463" y="466"/>
                  </a:lnTo>
                  <a:lnTo>
                    <a:pt x="451" y="466"/>
                  </a:lnTo>
                  <a:lnTo>
                    <a:pt x="451" y="477"/>
                  </a:lnTo>
                  <a:lnTo>
                    <a:pt x="451" y="489"/>
                  </a:lnTo>
                  <a:lnTo>
                    <a:pt x="439" y="489"/>
                  </a:lnTo>
                  <a:lnTo>
                    <a:pt x="439" y="500"/>
                  </a:lnTo>
                  <a:lnTo>
                    <a:pt x="439" y="511"/>
                  </a:lnTo>
                  <a:lnTo>
                    <a:pt x="428" y="523"/>
                  </a:lnTo>
                  <a:lnTo>
                    <a:pt x="416" y="534"/>
                  </a:lnTo>
                  <a:lnTo>
                    <a:pt x="416" y="545"/>
                  </a:lnTo>
                  <a:lnTo>
                    <a:pt x="404" y="557"/>
                  </a:lnTo>
                  <a:lnTo>
                    <a:pt x="416" y="568"/>
                  </a:lnTo>
                  <a:lnTo>
                    <a:pt x="404" y="568"/>
                  </a:lnTo>
                  <a:lnTo>
                    <a:pt x="392" y="568"/>
                  </a:lnTo>
                  <a:lnTo>
                    <a:pt x="380" y="580"/>
                  </a:lnTo>
                  <a:lnTo>
                    <a:pt x="368" y="580"/>
                  </a:lnTo>
                  <a:lnTo>
                    <a:pt x="368" y="568"/>
                  </a:lnTo>
                  <a:lnTo>
                    <a:pt x="356" y="568"/>
                  </a:lnTo>
                  <a:lnTo>
                    <a:pt x="344" y="557"/>
                  </a:lnTo>
                  <a:lnTo>
                    <a:pt x="333" y="557"/>
                  </a:lnTo>
                  <a:lnTo>
                    <a:pt x="321" y="557"/>
                  </a:lnTo>
                  <a:lnTo>
                    <a:pt x="309" y="557"/>
                  </a:lnTo>
                  <a:lnTo>
                    <a:pt x="309" y="568"/>
                  </a:lnTo>
                  <a:lnTo>
                    <a:pt x="297" y="568"/>
                  </a:lnTo>
                  <a:lnTo>
                    <a:pt x="297" y="580"/>
                  </a:lnTo>
                  <a:lnTo>
                    <a:pt x="297" y="591"/>
                  </a:lnTo>
                  <a:lnTo>
                    <a:pt x="297" y="602"/>
                  </a:lnTo>
                  <a:lnTo>
                    <a:pt x="297" y="614"/>
                  </a:lnTo>
                  <a:lnTo>
                    <a:pt x="285" y="625"/>
                  </a:lnTo>
                  <a:lnTo>
                    <a:pt x="273" y="614"/>
                  </a:lnTo>
                  <a:lnTo>
                    <a:pt x="261" y="614"/>
                  </a:lnTo>
                  <a:lnTo>
                    <a:pt x="249" y="602"/>
                  </a:lnTo>
                  <a:lnTo>
                    <a:pt x="249" y="591"/>
                  </a:lnTo>
                  <a:lnTo>
                    <a:pt x="226" y="591"/>
                  </a:lnTo>
                  <a:lnTo>
                    <a:pt x="214" y="591"/>
                  </a:lnTo>
                  <a:lnTo>
                    <a:pt x="214" y="580"/>
                  </a:lnTo>
                  <a:lnTo>
                    <a:pt x="214" y="568"/>
                  </a:lnTo>
                  <a:lnTo>
                    <a:pt x="214" y="557"/>
                  </a:lnTo>
                  <a:lnTo>
                    <a:pt x="226" y="545"/>
                  </a:lnTo>
                  <a:lnTo>
                    <a:pt x="226" y="534"/>
                  </a:lnTo>
                  <a:lnTo>
                    <a:pt x="237" y="523"/>
                  </a:lnTo>
                  <a:lnTo>
                    <a:pt x="237" y="511"/>
                  </a:lnTo>
                  <a:lnTo>
                    <a:pt x="237" y="500"/>
                  </a:lnTo>
                  <a:lnTo>
                    <a:pt x="237" y="489"/>
                  </a:lnTo>
                  <a:lnTo>
                    <a:pt x="237" y="477"/>
                  </a:lnTo>
                  <a:lnTo>
                    <a:pt x="237" y="466"/>
                  </a:lnTo>
                  <a:lnTo>
                    <a:pt x="237" y="455"/>
                  </a:lnTo>
                  <a:lnTo>
                    <a:pt x="226" y="443"/>
                  </a:lnTo>
                  <a:lnTo>
                    <a:pt x="226" y="432"/>
                  </a:lnTo>
                  <a:lnTo>
                    <a:pt x="214" y="421"/>
                  </a:lnTo>
                  <a:lnTo>
                    <a:pt x="214" y="409"/>
                  </a:lnTo>
                  <a:lnTo>
                    <a:pt x="214" y="398"/>
                  </a:lnTo>
                  <a:lnTo>
                    <a:pt x="202" y="386"/>
                  </a:lnTo>
                  <a:lnTo>
                    <a:pt x="190" y="386"/>
                  </a:lnTo>
                  <a:lnTo>
                    <a:pt x="166" y="386"/>
                  </a:lnTo>
                  <a:lnTo>
                    <a:pt x="154" y="375"/>
                  </a:lnTo>
                  <a:lnTo>
                    <a:pt x="154" y="364"/>
                  </a:lnTo>
                  <a:lnTo>
                    <a:pt x="154" y="352"/>
                  </a:lnTo>
                  <a:lnTo>
                    <a:pt x="154" y="341"/>
                  </a:lnTo>
                  <a:lnTo>
                    <a:pt x="154" y="330"/>
                  </a:lnTo>
                  <a:lnTo>
                    <a:pt x="154" y="318"/>
                  </a:lnTo>
                  <a:lnTo>
                    <a:pt x="154" y="307"/>
                  </a:lnTo>
                  <a:lnTo>
                    <a:pt x="142" y="307"/>
                  </a:lnTo>
                  <a:lnTo>
                    <a:pt x="131" y="307"/>
                  </a:lnTo>
                  <a:lnTo>
                    <a:pt x="119" y="307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1400" dirty="0">
                <a:latin typeface="Arial" charset="0"/>
                <a:cs typeface="Arial" charset="0"/>
              </a:endParaRPr>
            </a:p>
          </p:txBody>
        </p:sp>
        <p:sp>
          <p:nvSpPr>
            <p:cNvPr id="57" name="Freeform 187"/>
            <p:cNvSpPr>
              <a:spLocks/>
            </p:cNvSpPr>
            <p:nvPr/>
          </p:nvSpPr>
          <p:spPr bwMode="auto">
            <a:xfrm>
              <a:off x="1900" y="347"/>
              <a:ext cx="558" cy="625"/>
            </a:xfrm>
            <a:custGeom>
              <a:avLst/>
              <a:gdLst>
                <a:gd name="T0" fmla="*/ 119 w 558"/>
                <a:gd name="T1" fmla="*/ 296 h 625"/>
                <a:gd name="T2" fmla="*/ 95 w 558"/>
                <a:gd name="T3" fmla="*/ 273 h 625"/>
                <a:gd name="T4" fmla="*/ 59 w 558"/>
                <a:gd name="T5" fmla="*/ 273 h 625"/>
                <a:gd name="T6" fmla="*/ 35 w 558"/>
                <a:gd name="T7" fmla="*/ 250 h 625"/>
                <a:gd name="T8" fmla="*/ 24 w 558"/>
                <a:gd name="T9" fmla="*/ 216 h 625"/>
                <a:gd name="T10" fmla="*/ 24 w 558"/>
                <a:gd name="T11" fmla="*/ 182 h 625"/>
                <a:gd name="T12" fmla="*/ 47 w 558"/>
                <a:gd name="T13" fmla="*/ 148 h 625"/>
                <a:gd name="T14" fmla="*/ 24 w 558"/>
                <a:gd name="T15" fmla="*/ 125 h 625"/>
                <a:gd name="T16" fmla="*/ 0 w 558"/>
                <a:gd name="T17" fmla="*/ 114 h 625"/>
                <a:gd name="T18" fmla="*/ 24 w 558"/>
                <a:gd name="T19" fmla="*/ 103 h 625"/>
                <a:gd name="T20" fmla="*/ 47 w 558"/>
                <a:gd name="T21" fmla="*/ 103 h 625"/>
                <a:gd name="T22" fmla="*/ 83 w 558"/>
                <a:gd name="T23" fmla="*/ 125 h 625"/>
                <a:gd name="T24" fmla="*/ 107 w 558"/>
                <a:gd name="T25" fmla="*/ 125 h 625"/>
                <a:gd name="T26" fmla="*/ 142 w 558"/>
                <a:gd name="T27" fmla="*/ 125 h 625"/>
                <a:gd name="T28" fmla="*/ 178 w 558"/>
                <a:gd name="T29" fmla="*/ 137 h 625"/>
                <a:gd name="T30" fmla="*/ 202 w 558"/>
                <a:gd name="T31" fmla="*/ 114 h 625"/>
                <a:gd name="T32" fmla="*/ 202 w 558"/>
                <a:gd name="T33" fmla="*/ 114 h 625"/>
                <a:gd name="T34" fmla="*/ 214 w 558"/>
                <a:gd name="T35" fmla="*/ 103 h 625"/>
                <a:gd name="T36" fmla="*/ 249 w 558"/>
                <a:gd name="T37" fmla="*/ 103 h 625"/>
                <a:gd name="T38" fmla="*/ 285 w 558"/>
                <a:gd name="T39" fmla="*/ 103 h 625"/>
                <a:gd name="T40" fmla="*/ 309 w 558"/>
                <a:gd name="T41" fmla="*/ 80 h 625"/>
                <a:gd name="T42" fmla="*/ 344 w 558"/>
                <a:gd name="T43" fmla="*/ 68 h 625"/>
                <a:gd name="T44" fmla="*/ 380 w 558"/>
                <a:gd name="T45" fmla="*/ 57 h 625"/>
                <a:gd name="T46" fmla="*/ 368 w 558"/>
                <a:gd name="T47" fmla="*/ 23 h 625"/>
                <a:gd name="T48" fmla="*/ 392 w 558"/>
                <a:gd name="T49" fmla="*/ 0 h 625"/>
                <a:gd name="T50" fmla="*/ 439 w 558"/>
                <a:gd name="T51" fmla="*/ 0 h 625"/>
                <a:gd name="T52" fmla="*/ 439 w 558"/>
                <a:gd name="T53" fmla="*/ 34 h 625"/>
                <a:gd name="T54" fmla="*/ 451 w 558"/>
                <a:gd name="T55" fmla="*/ 68 h 625"/>
                <a:gd name="T56" fmla="*/ 475 w 558"/>
                <a:gd name="T57" fmla="*/ 91 h 625"/>
                <a:gd name="T58" fmla="*/ 499 w 558"/>
                <a:gd name="T59" fmla="*/ 125 h 625"/>
                <a:gd name="T60" fmla="*/ 475 w 558"/>
                <a:gd name="T61" fmla="*/ 148 h 625"/>
                <a:gd name="T62" fmla="*/ 463 w 558"/>
                <a:gd name="T63" fmla="*/ 182 h 625"/>
                <a:gd name="T64" fmla="*/ 463 w 558"/>
                <a:gd name="T65" fmla="*/ 227 h 625"/>
                <a:gd name="T66" fmla="*/ 451 w 558"/>
                <a:gd name="T67" fmla="*/ 262 h 625"/>
                <a:gd name="T68" fmla="*/ 475 w 558"/>
                <a:gd name="T69" fmla="*/ 296 h 625"/>
                <a:gd name="T70" fmla="*/ 475 w 558"/>
                <a:gd name="T71" fmla="*/ 318 h 625"/>
                <a:gd name="T72" fmla="*/ 511 w 558"/>
                <a:gd name="T73" fmla="*/ 352 h 625"/>
                <a:gd name="T74" fmla="*/ 535 w 558"/>
                <a:gd name="T75" fmla="*/ 375 h 625"/>
                <a:gd name="T76" fmla="*/ 558 w 558"/>
                <a:gd name="T77" fmla="*/ 398 h 625"/>
                <a:gd name="T78" fmla="*/ 558 w 558"/>
                <a:gd name="T79" fmla="*/ 432 h 625"/>
                <a:gd name="T80" fmla="*/ 546 w 558"/>
                <a:gd name="T81" fmla="*/ 466 h 625"/>
                <a:gd name="T82" fmla="*/ 511 w 558"/>
                <a:gd name="T83" fmla="*/ 477 h 625"/>
                <a:gd name="T84" fmla="*/ 463 w 558"/>
                <a:gd name="T85" fmla="*/ 466 h 625"/>
                <a:gd name="T86" fmla="*/ 451 w 558"/>
                <a:gd name="T87" fmla="*/ 477 h 625"/>
                <a:gd name="T88" fmla="*/ 439 w 558"/>
                <a:gd name="T89" fmla="*/ 511 h 625"/>
                <a:gd name="T90" fmla="*/ 416 w 558"/>
                <a:gd name="T91" fmla="*/ 534 h 625"/>
                <a:gd name="T92" fmla="*/ 404 w 558"/>
                <a:gd name="T93" fmla="*/ 568 h 625"/>
                <a:gd name="T94" fmla="*/ 368 w 558"/>
                <a:gd name="T95" fmla="*/ 580 h 625"/>
                <a:gd name="T96" fmla="*/ 333 w 558"/>
                <a:gd name="T97" fmla="*/ 557 h 625"/>
                <a:gd name="T98" fmla="*/ 309 w 558"/>
                <a:gd name="T99" fmla="*/ 568 h 625"/>
                <a:gd name="T100" fmla="*/ 297 w 558"/>
                <a:gd name="T101" fmla="*/ 591 h 625"/>
                <a:gd name="T102" fmla="*/ 285 w 558"/>
                <a:gd name="T103" fmla="*/ 625 h 625"/>
                <a:gd name="T104" fmla="*/ 249 w 558"/>
                <a:gd name="T105" fmla="*/ 591 h 625"/>
                <a:gd name="T106" fmla="*/ 214 w 558"/>
                <a:gd name="T107" fmla="*/ 580 h 625"/>
                <a:gd name="T108" fmla="*/ 226 w 558"/>
                <a:gd name="T109" fmla="*/ 545 h 625"/>
                <a:gd name="T110" fmla="*/ 237 w 558"/>
                <a:gd name="T111" fmla="*/ 511 h 625"/>
                <a:gd name="T112" fmla="*/ 237 w 558"/>
                <a:gd name="T113" fmla="*/ 477 h 625"/>
                <a:gd name="T114" fmla="*/ 226 w 558"/>
                <a:gd name="T115" fmla="*/ 432 h 625"/>
                <a:gd name="T116" fmla="*/ 214 w 558"/>
                <a:gd name="T117" fmla="*/ 409 h 625"/>
                <a:gd name="T118" fmla="*/ 190 w 558"/>
                <a:gd name="T119" fmla="*/ 386 h 625"/>
                <a:gd name="T120" fmla="*/ 154 w 558"/>
                <a:gd name="T121" fmla="*/ 364 h 625"/>
                <a:gd name="T122" fmla="*/ 154 w 558"/>
                <a:gd name="T123" fmla="*/ 330 h 625"/>
                <a:gd name="T124" fmla="*/ 131 w 558"/>
                <a:gd name="T125" fmla="*/ 307 h 6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8"/>
                <a:gd name="T190" fmla="*/ 0 h 625"/>
                <a:gd name="T191" fmla="*/ 558 w 558"/>
                <a:gd name="T192" fmla="*/ 625 h 6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8" h="625">
                  <a:moveTo>
                    <a:pt x="119" y="307"/>
                  </a:moveTo>
                  <a:lnTo>
                    <a:pt x="119" y="307"/>
                  </a:lnTo>
                  <a:lnTo>
                    <a:pt x="107" y="296"/>
                  </a:lnTo>
                  <a:lnTo>
                    <a:pt x="119" y="296"/>
                  </a:lnTo>
                  <a:lnTo>
                    <a:pt x="119" y="284"/>
                  </a:lnTo>
                  <a:lnTo>
                    <a:pt x="119" y="273"/>
                  </a:lnTo>
                  <a:lnTo>
                    <a:pt x="107" y="273"/>
                  </a:lnTo>
                  <a:lnTo>
                    <a:pt x="95" y="273"/>
                  </a:lnTo>
                  <a:lnTo>
                    <a:pt x="83" y="273"/>
                  </a:lnTo>
                  <a:lnTo>
                    <a:pt x="71" y="273"/>
                  </a:lnTo>
                  <a:lnTo>
                    <a:pt x="59" y="273"/>
                  </a:lnTo>
                  <a:lnTo>
                    <a:pt x="47" y="273"/>
                  </a:lnTo>
                  <a:lnTo>
                    <a:pt x="47" y="262"/>
                  </a:lnTo>
                  <a:lnTo>
                    <a:pt x="35" y="250"/>
                  </a:lnTo>
                  <a:lnTo>
                    <a:pt x="24" y="239"/>
                  </a:lnTo>
                  <a:lnTo>
                    <a:pt x="24" y="227"/>
                  </a:lnTo>
                  <a:lnTo>
                    <a:pt x="24" y="216"/>
                  </a:lnTo>
                  <a:lnTo>
                    <a:pt x="24" y="205"/>
                  </a:lnTo>
                  <a:lnTo>
                    <a:pt x="24" y="193"/>
                  </a:lnTo>
                  <a:lnTo>
                    <a:pt x="24" y="182"/>
                  </a:lnTo>
                  <a:lnTo>
                    <a:pt x="35" y="171"/>
                  </a:lnTo>
                  <a:lnTo>
                    <a:pt x="47" y="171"/>
                  </a:lnTo>
                  <a:lnTo>
                    <a:pt x="47" y="159"/>
                  </a:lnTo>
                  <a:lnTo>
                    <a:pt x="47" y="148"/>
                  </a:lnTo>
                  <a:lnTo>
                    <a:pt x="35" y="148"/>
                  </a:lnTo>
                  <a:lnTo>
                    <a:pt x="35" y="137"/>
                  </a:lnTo>
                  <a:lnTo>
                    <a:pt x="24" y="125"/>
                  </a:lnTo>
                  <a:lnTo>
                    <a:pt x="12" y="125"/>
                  </a:lnTo>
                  <a:lnTo>
                    <a:pt x="0" y="125"/>
                  </a:lnTo>
                  <a:lnTo>
                    <a:pt x="0" y="114"/>
                  </a:lnTo>
                  <a:lnTo>
                    <a:pt x="0" y="103"/>
                  </a:lnTo>
                  <a:lnTo>
                    <a:pt x="12" y="103"/>
                  </a:lnTo>
                  <a:lnTo>
                    <a:pt x="24" y="103"/>
                  </a:lnTo>
                  <a:lnTo>
                    <a:pt x="35" y="103"/>
                  </a:lnTo>
                  <a:lnTo>
                    <a:pt x="47" y="103"/>
                  </a:lnTo>
                  <a:lnTo>
                    <a:pt x="59" y="103"/>
                  </a:lnTo>
                  <a:lnTo>
                    <a:pt x="59" y="114"/>
                  </a:lnTo>
                  <a:lnTo>
                    <a:pt x="71" y="114"/>
                  </a:lnTo>
                  <a:lnTo>
                    <a:pt x="83" y="125"/>
                  </a:lnTo>
                  <a:lnTo>
                    <a:pt x="95" y="114"/>
                  </a:lnTo>
                  <a:lnTo>
                    <a:pt x="95" y="125"/>
                  </a:lnTo>
                  <a:lnTo>
                    <a:pt x="107" y="125"/>
                  </a:lnTo>
                  <a:lnTo>
                    <a:pt x="119" y="125"/>
                  </a:lnTo>
                  <a:lnTo>
                    <a:pt x="131" y="125"/>
                  </a:lnTo>
                  <a:lnTo>
                    <a:pt x="142" y="125"/>
                  </a:lnTo>
                  <a:lnTo>
                    <a:pt x="142" y="137"/>
                  </a:lnTo>
                  <a:lnTo>
                    <a:pt x="154" y="137"/>
                  </a:lnTo>
                  <a:lnTo>
                    <a:pt x="166" y="137"/>
                  </a:lnTo>
                  <a:lnTo>
                    <a:pt x="178" y="137"/>
                  </a:lnTo>
                  <a:lnTo>
                    <a:pt x="178" y="125"/>
                  </a:lnTo>
                  <a:lnTo>
                    <a:pt x="190" y="114"/>
                  </a:lnTo>
                  <a:lnTo>
                    <a:pt x="202" y="114"/>
                  </a:lnTo>
                  <a:lnTo>
                    <a:pt x="214" y="114"/>
                  </a:lnTo>
                  <a:lnTo>
                    <a:pt x="226" y="114"/>
                  </a:lnTo>
                  <a:lnTo>
                    <a:pt x="214" y="114"/>
                  </a:lnTo>
                  <a:lnTo>
                    <a:pt x="202" y="114"/>
                  </a:lnTo>
                  <a:lnTo>
                    <a:pt x="190" y="114"/>
                  </a:lnTo>
                  <a:lnTo>
                    <a:pt x="202" y="114"/>
                  </a:lnTo>
                  <a:lnTo>
                    <a:pt x="214" y="103"/>
                  </a:lnTo>
                  <a:lnTo>
                    <a:pt x="226" y="103"/>
                  </a:lnTo>
                  <a:lnTo>
                    <a:pt x="237" y="103"/>
                  </a:lnTo>
                  <a:lnTo>
                    <a:pt x="249" y="103"/>
                  </a:lnTo>
                  <a:lnTo>
                    <a:pt x="261" y="103"/>
                  </a:lnTo>
                  <a:lnTo>
                    <a:pt x="273" y="103"/>
                  </a:lnTo>
                  <a:lnTo>
                    <a:pt x="285" y="103"/>
                  </a:lnTo>
                  <a:lnTo>
                    <a:pt x="297" y="103"/>
                  </a:lnTo>
                  <a:lnTo>
                    <a:pt x="297" y="91"/>
                  </a:lnTo>
                  <a:lnTo>
                    <a:pt x="309" y="80"/>
                  </a:lnTo>
                  <a:lnTo>
                    <a:pt x="321" y="80"/>
                  </a:lnTo>
                  <a:lnTo>
                    <a:pt x="333" y="80"/>
                  </a:lnTo>
                  <a:lnTo>
                    <a:pt x="333" y="68"/>
                  </a:lnTo>
                  <a:lnTo>
                    <a:pt x="344" y="68"/>
                  </a:lnTo>
                  <a:lnTo>
                    <a:pt x="356" y="68"/>
                  </a:lnTo>
                  <a:lnTo>
                    <a:pt x="368" y="57"/>
                  </a:lnTo>
                  <a:lnTo>
                    <a:pt x="380" y="57"/>
                  </a:lnTo>
                  <a:lnTo>
                    <a:pt x="380" y="46"/>
                  </a:lnTo>
                  <a:lnTo>
                    <a:pt x="392" y="34"/>
                  </a:lnTo>
                  <a:lnTo>
                    <a:pt x="380" y="34"/>
                  </a:lnTo>
                  <a:lnTo>
                    <a:pt x="368" y="23"/>
                  </a:lnTo>
                  <a:lnTo>
                    <a:pt x="368" y="12"/>
                  </a:lnTo>
                  <a:lnTo>
                    <a:pt x="380" y="0"/>
                  </a:lnTo>
                  <a:lnTo>
                    <a:pt x="392" y="0"/>
                  </a:lnTo>
                  <a:lnTo>
                    <a:pt x="404" y="0"/>
                  </a:lnTo>
                  <a:lnTo>
                    <a:pt x="428" y="0"/>
                  </a:lnTo>
                  <a:lnTo>
                    <a:pt x="439" y="0"/>
                  </a:lnTo>
                  <a:lnTo>
                    <a:pt x="439" y="12"/>
                  </a:lnTo>
                  <a:lnTo>
                    <a:pt x="439" y="23"/>
                  </a:lnTo>
                  <a:lnTo>
                    <a:pt x="439" y="34"/>
                  </a:lnTo>
                  <a:lnTo>
                    <a:pt x="439" y="46"/>
                  </a:lnTo>
                  <a:lnTo>
                    <a:pt x="439" y="57"/>
                  </a:lnTo>
                  <a:lnTo>
                    <a:pt x="451" y="68"/>
                  </a:lnTo>
                  <a:lnTo>
                    <a:pt x="463" y="68"/>
                  </a:lnTo>
                  <a:lnTo>
                    <a:pt x="475" y="68"/>
                  </a:lnTo>
                  <a:lnTo>
                    <a:pt x="475" y="80"/>
                  </a:lnTo>
                  <a:lnTo>
                    <a:pt x="475" y="91"/>
                  </a:lnTo>
                  <a:lnTo>
                    <a:pt x="487" y="103"/>
                  </a:lnTo>
                  <a:lnTo>
                    <a:pt x="499" y="114"/>
                  </a:lnTo>
                  <a:lnTo>
                    <a:pt x="499" y="125"/>
                  </a:lnTo>
                  <a:lnTo>
                    <a:pt x="499" y="137"/>
                  </a:lnTo>
                  <a:lnTo>
                    <a:pt x="487" y="148"/>
                  </a:lnTo>
                  <a:lnTo>
                    <a:pt x="475" y="148"/>
                  </a:lnTo>
                  <a:lnTo>
                    <a:pt x="475" y="159"/>
                  </a:lnTo>
                  <a:lnTo>
                    <a:pt x="463" y="171"/>
                  </a:lnTo>
                  <a:lnTo>
                    <a:pt x="463" y="182"/>
                  </a:lnTo>
                  <a:lnTo>
                    <a:pt x="463" y="193"/>
                  </a:lnTo>
                  <a:lnTo>
                    <a:pt x="463" y="205"/>
                  </a:lnTo>
                  <a:lnTo>
                    <a:pt x="463" y="216"/>
                  </a:lnTo>
                  <a:lnTo>
                    <a:pt x="463" y="227"/>
                  </a:lnTo>
                  <a:lnTo>
                    <a:pt x="463" y="239"/>
                  </a:lnTo>
                  <a:lnTo>
                    <a:pt x="463" y="250"/>
                  </a:lnTo>
                  <a:lnTo>
                    <a:pt x="451" y="262"/>
                  </a:lnTo>
                  <a:lnTo>
                    <a:pt x="463" y="262"/>
                  </a:lnTo>
                  <a:lnTo>
                    <a:pt x="463" y="273"/>
                  </a:lnTo>
                  <a:lnTo>
                    <a:pt x="463" y="284"/>
                  </a:lnTo>
                  <a:lnTo>
                    <a:pt x="475" y="296"/>
                  </a:lnTo>
                  <a:lnTo>
                    <a:pt x="475" y="307"/>
                  </a:lnTo>
                  <a:lnTo>
                    <a:pt x="475" y="318"/>
                  </a:lnTo>
                  <a:lnTo>
                    <a:pt x="487" y="330"/>
                  </a:lnTo>
                  <a:lnTo>
                    <a:pt x="499" y="330"/>
                  </a:lnTo>
                  <a:lnTo>
                    <a:pt x="499" y="341"/>
                  </a:lnTo>
                  <a:lnTo>
                    <a:pt x="511" y="352"/>
                  </a:lnTo>
                  <a:lnTo>
                    <a:pt x="523" y="364"/>
                  </a:lnTo>
                  <a:lnTo>
                    <a:pt x="535" y="364"/>
                  </a:lnTo>
                  <a:lnTo>
                    <a:pt x="535" y="375"/>
                  </a:lnTo>
                  <a:lnTo>
                    <a:pt x="546" y="375"/>
                  </a:lnTo>
                  <a:lnTo>
                    <a:pt x="546" y="386"/>
                  </a:lnTo>
                  <a:lnTo>
                    <a:pt x="558" y="398"/>
                  </a:lnTo>
                  <a:lnTo>
                    <a:pt x="558" y="409"/>
                  </a:lnTo>
                  <a:lnTo>
                    <a:pt x="558" y="421"/>
                  </a:lnTo>
                  <a:lnTo>
                    <a:pt x="558" y="432"/>
                  </a:lnTo>
                  <a:lnTo>
                    <a:pt x="558" y="443"/>
                  </a:lnTo>
                  <a:lnTo>
                    <a:pt x="558" y="455"/>
                  </a:lnTo>
                  <a:lnTo>
                    <a:pt x="546" y="466"/>
                  </a:lnTo>
                  <a:lnTo>
                    <a:pt x="546" y="477"/>
                  </a:lnTo>
                  <a:lnTo>
                    <a:pt x="535" y="477"/>
                  </a:lnTo>
                  <a:lnTo>
                    <a:pt x="523" y="477"/>
                  </a:lnTo>
                  <a:lnTo>
                    <a:pt x="511" y="477"/>
                  </a:lnTo>
                  <a:lnTo>
                    <a:pt x="499" y="466"/>
                  </a:lnTo>
                  <a:lnTo>
                    <a:pt x="487" y="466"/>
                  </a:lnTo>
                  <a:lnTo>
                    <a:pt x="475" y="466"/>
                  </a:lnTo>
                  <a:lnTo>
                    <a:pt x="463" y="466"/>
                  </a:lnTo>
                  <a:lnTo>
                    <a:pt x="451" y="466"/>
                  </a:lnTo>
                  <a:lnTo>
                    <a:pt x="451" y="477"/>
                  </a:lnTo>
                  <a:lnTo>
                    <a:pt x="451" y="489"/>
                  </a:lnTo>
                  <a:lnTo>
                    <a:pt x="439" y="489"/>
                  </a:lnTo>
                  <a:lnTo>
                    <a:pt x="439" y="500"/>
                  </a:lnTo>
                  <a:lnTo>
                    <a:pt x="439" y="511"/>
                  </a:lnTo>
                  <a:lnTo>
                    <a:pt x="428" y="523"/>
                  </a:lnTo>
                  <a:lnTo>
                    <a:pt x="416" y="534"/>
                  </a:lnTo>
                  <a:lnTo>
                    <a:pt x="416" y="545"/>
                  </a:lnTo>
                  <a:lnTo>
                    <a:pt x="404" y="557"/>
                  </a:lnTo>
                  <a:lnTo>
                    <a:pt x="416" y="568"/>
                  </a:lnTo>
                  <a:lnTo>
                    <a:pt x="404" y="568"/>
                  </a:lnTo>
                  <a:lnTo>
                    <a:pt x="392" y="568"/>
                  </a:lnTo>
                  <a:lnTo>
                    <a:pt x="380" y="580"/>
                  </a:lnTo>
                  <a:lnTo>
                    <a:pt x="368" y="580"/>
                  </a:lnTo>
                  <a:lnTo>
                    <a:pt x="368" y="568"/>
                  </a:lnTo>
                  <a:lnTo>
                    <a:pt x="356" y="568"/>
                  </a:lnTo>
                  <a:lnTo>
                    <a:pt x="344" y="557"/>
                  </a:lnTo>
                  <a:lnTo>
                    <a:pt x="333" y="557"/>
                  </a:lnTo>
                  <a:lnTo>
                    <a:pt x="321" y="557"/>
                  </a:lnTo>
                  <a:lnTo>
                    <a:pt x="309" y="557"/>
                  </a:lnTo>
                  <a:lnTo>
                    <a:pt x="309" y="568"/>
                  </a:lnTo>
                  <a:lnTo>
                    <a:pt x="297" y="568"/>
                  </a:lnTo>
                  <a:lnTo>
                    <a:pt x="297" y="580"/>
                  </a:lnTo>
                  <a:lnTo>
                    <a:pt x="297" y="591"/>
                  </a:lnTo>
                  <a:lnTo>
                    <a:pt x="297" y="602"/>
                  </a:lnTo>
                  <a:lnTo>
                    <a:pt x="297" y="614"/>
                  </a:lnTo>
                  <a:lnTo>
                    <a:pt x="285" y="625"/>
                  </a:lnTo>
                  <a:lnTo>
                    <a:pt x="273" y="614"/>
                  </a:lnTo>
                  <a:lnTo>
                    <a:pt x="261" y="614"/>
                  </a:lnTo>
                  <a:lnTo>
                    <a:pt x="249" y="602"/>
                  </a:lnTo>
                  <a:lnTo>
                    <a:pt x="249" y="591"/>
                  </a:lnTo>
                  <a:lnTo>
                    <a:pt x="226" y="591"/>
                  </a:lnTo>
                  <a:lnTo>
                    <a:pt x="214" y="591"/>
                  </a:lnTo>
                  <a:lnTo>
                    <a:pt x="214" y="580"/>
                  </a:lnTo>
                  <a:lnTo>
                    <a:pt x="214" y="568"/>
                  </a:lnTo>
                  <a:lnTo>
                    <a:pt x="214" y="557"/>
                  </a:lnTo>
                  <a:lnTo>
                    <a:pt x="226" y="545"/>
                  </a:lnTo>
                  <a:lnTo>
                    <a:pt x="226" y="534"/>
                  </a:lnTo>
                  <a:lnTo>
                    <a:pt x="237" y="523"/>
                  </a:lnTo>
                  <a:lnTo>
                    <a:pt x="237" y="511"/>
                  </a:lnTo>
                  <a:lnTo>
                    <a:pt x="237" y="500"/>
                  </a:lnTo>
                  <a:lnTo>
                    <a:pt x="237" y="489"/>
                  </a:lnTo>
                  <a:lnTo>
                    <a:pt x="237" y="477"/>
                  </a:lnTo>
                  <a:lnTo>
                    <a:pt x="237" y="466"/>
                  </a:lnTo>
                  <a:lnTo>
                    <a:pt x="237" y="455"/>
                  </a:lnTo>
                  <a:lnTo>
                    <a:pt x="226" y="443"/>
                  </a:lnTo>
                  <a:lnTo>
                    <a:pt x="226" y="432"/>
                  </a:lnTo>
                  <a:lnTo>
                    <a:pt x="214" y="421"/>
                  </a:lnTo>
                  <a:lnTo>
                    <a:pt x="214" y="409"/>
                  </a:lnTo>
                  <a:lnTo>
                    <a:pt x="214" y="398"/>
                  </a:lnTo>
                  <a:lnTo>
                    <a:pt x="202" y="386"/>
                  </a:lnTo>
                  <a:lnTo>
                    <a:pt x="190" y="386"/>
                  </a:lnTo>
                  <a:lnTo>
                    <a:pt x="166" y="386"/>
                  </a:lnTo>
                  <a:lnTo>
                    <a:pt x="154" y="375"/>
                  </a:lnTo>
                  <a:lnTo>
                    <a:pt x="154" y="364"/>
                  </a:lnTo>
                  <a:lnTo>
                    <a:pt x="154" y="352"/>
                  </a:lnTo>
                  <a:lnTo>
                    <a:pt x="154" y="341"/>
                  </a:lnTo>
                  <a:lnTo>
                    <a:pt x="154" y="330"/>
                  </a:lnTo>
                  <a:lnTo>
                    <a:pt x="154" y="318"/>
                  </a:lnTo>
                  <a:lnTo>
                    <a:pt x="154" y="307"/>
                  </a:lnTo>
                  <a:lnTo>
                    <a:pt x="142" y="307"/>
                  </a:lnTo>
                  <a:lnTo>
                    <a:pt x="131" y="307"/>
                  </a:lnTo>
                  <a:lnTo>
                    <a:pt x="119" y="307"/>
                  </a:lnTo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1400" dirty="0">
                <a:latin typeface="Arial" charset="0"/>
                <a:cs typeface="Arial" charset="0"/>
              </a:endParaRPr>
            </a:p>
          </p:txBody>
        </p:sp>
      </p:grpSp>
      <p:cxnSp>
        <p:nvCxnSpPr>
          <p:cNvPr id="43" name="Conector reto 2"/>
          <p:cNvCxnSpPr>
            <a:cxnSpLocks noChangeShapeType="1"/>
          </p:cNvCxnSpPr>
          <p:nvPr/>
        </p:nvCxnSpPr>
        <p:spPr bwMode="auto">
          <a:xfrm>
            <a:off x="4787398" y="2837001"/>
            <a:ext cx="463410" cy="46333"/>
          </a:xfrm>
          <a:prstGeom prst="line">
            <a:avLst/>
          </a:prstGeom>
          <a:noFill/>
          <a:ln w="19050" algn="ctr">
            <a:solidFill>
              <a:schemeClr val="bg1"/>
            </a:solidFill>
            <a:prstDash val="sysDash"/>
            <a:round/>
            <a:headEnd/>
            <a:tailEnd/>
          </a:ln>
        </p:spPr>
      </p:cxnSp>
      <p:grpSp>
        <p:nvGrpSpPr>
          <p:cNvPr id="44" name="Group 182"/>
          <p:cNvGrpSpPr>
            <a:grpSpLocks/>
          </p:cNvGrpSpPr>
          <p:nvPr/>
        </p:nvGrpSpPr>
        <p:grpSpPr bwMode="auto">
          <a:xfrm>
            <a:off x="5753802" y="3079650"/>
            <a:ext cx="230662" cy="321891"/>
            <a:chOff x="3991" y="2494"/>
            <a:chExt cx="214" cy="318"/>
          </a:xfrm>
          <a:solidFill>
            <a:schemeClr val="bg2">
              <a:lumMod val="75000"/>
            </a:schemeClr>
          </a:solidFill>
        </p:grpSpPr>
        <p:sp>
          <p:nvSpPr>
            <p:cNvPr id="54" name="Freeform 183"/>
            <p:cNvSpPr>
              <a:spLocks/>
            </p:cNvSpPr>
            <p:nvPr/>
          </p:nvSpPr>
          <p:spPr bwMode="auto">
            <a:xfrm>
              <a:off x="3991" y="2494"/>
              <a:ext cx="214" cy="318"/>
            </a:xfrm>
            <a:custGeom>
              <a:avLst/>
              <a:gdLst>
                <a:gd name="T0" fmla="*/ 0 w 214"/>
                <a:gd name="T1" fmla="*/ 261 h 318"/>
                <a:gd name="T2" fmla="*/ 12 w 214"/>
                <a:gd name="T3" fmla="*/ 272 h 318"/>
                <a:gd name="T4" fmla="*/ 12 w 214"/>
                <a:gd name="T5" fmla="*/ 295 h 318"/>
                <a:gd name="T6" fmla="*/ 48 w 214"/>
                <a:gd name="T7" fmla="*/ 318 h 318"/>
                <a:gd name="T8" fmla="*/ 72 w 214"/>
                <a:gd name="T9" fmla="*/ 318 h 318"/>
                <a:gd name="T10" fmla="*/ 84 w 214"/>
                <a:gd name="T11" fmla="*/ 318 h 318"/>
                <a:gd name="T12" fmla="*/ 84 w 214"/>
                <a:gd name="T13" fmla="*/ 306 h 318"/>
                <a:gd name="T14" fmla="*/ 95 w 214"/>
                <a:gd name="T15" fmla="*/ 295 h 318"/>
                <a:gd name="T16" fmla="*/ 107 w 214"/>
                <a:gd name="T17" fmla="*/ 284 h 318"/>
                <a:gd name="T18" fmla="*/ 119 w 214"/>
                <a:gd name="T19" fmla="*/ 261 h 318"/>
                <a:gd name="T20" fmla="*/ 131 w 214"/>
                <a:gd name="T21" fmla="*/ 261 h 318"/>
                <a:gd name="T22" fmla="*/ 155 w 214"/>
                <a:gd name="T23" fmla="*/ 238 h 318"/>
                <a:gd name="T24" fmla="*/ 155 w 214"/>
                <a:gd name="T25" fmla="*/ 216 h 318"/>
                <a:gd name="T26" fmla="*/ 155 w 214"/>
                <a:gd name="T27" fmla="*/ 204 h 318"/>
                <a:gd name="T28" fmla="*/ 155 w 214"/>
                <a:gd name="T29" fmla="*/ 193 h 318"/>
                <a:gd name="T30" fmla="*/ 191 w 214"/>
                <a:gd name="T31" fmla="*/ 159 h 318"/>
                <a:gd name="T32" fmla="*/ 202 w 214"/>
                <a:gd name="T33" fmla="*/ 136 h 318"/>
                <a:gd name="T34" fmla="*/ 191 w 214"/>
                <a:gd name="T35" fmla="*/ 113 h 318"/>
                <a:gd name="T36" fmla="*/ 214 w 214"/>
                <a:gd name="T37" fmla="*/ 45 h 318"/>
                <a:gd name="T38" fmla="*/ 167 w 214"/>
                <a:gd name="T39" fmla="*/ 11 h 318"/>
                <a:gd name="T40" fmla="*/ 155 w 214"/>
                <a:gd name="T41" fmla="*/ 0 h 318"/>
                <a:gd name="T42" fmla="*/ 131 w 214"/>
                <a:gd name="T43" fmla="*/ 0 h 318"/>
                <a:gd name="T44" fmla="*/ 131 w 214"/>
                <a:gd name="T45" fmla="*/ 0 h 318"/>
                <a:gd name="T46" fmla="*/ 107 w 214"/>
                <a:gd name="T47" fmla="*/ 0 h 318"/>
                <a:gd name="T48" fmla="*/ 119 w 214"/>
                <a:gd name="T49" fmla="*/ 22 h 318"/>
                <a:gd name="T50" fmla="*/ 107 w 214"/>
                <a:gd name="T51" fmla="*/ 22 h 318"/>
                <a:gd name="T52" fmla="*/ 84 w 214"/>
                <a:gd name="T53" fmla="*/ 34 h 318"/>
                <a:gd name="T54" fmla="*/ 95 w 214"/>
                <a:gd name="T55" fmla="*/ 45 h 318"/>
                <a:gd name="T56" fmla="*/ 84 w 214"/>
                <a:gd name="T57" fmla="*/ 68 h 318"/>
                <a:gd name="T58" fmla="*/ 107 w 214"/>
                <a:gd name="T59" fmla="*/ 79 h 318"/>
                <a:gd name="T60" fmla="*/ 95 w 214"/>
                <a:gd name="T61" fmla="*/ 91 h 318"/>
                <a:gd name="T62" fmla="*/ 84 w 214"/>
                <a:gd name="T63" fmla="*/ 79 h 318"/>
                <a:gd name="T64" fmla="*/ 72 w 214"/>
                <a:gd name="T65" fmla="*/ 91 h 318"/>
                <a:gd name="T66" fmla="*/ 84 w 214"/>
                <a:gd name="T67" fmla="*/ 102 h 318"/>
                <a:gd name="T68" fmla="*/ 95 w 214"/>
                <a:gd name="T69" fmla="*/ 113 h 318"/>
                <a:gd name="T70" fmla="*/ 95 w 214"/>
                <a:gd name="T71" fmla="*/ 136 h 318"/>
                <a:gd name="T72" fmla="*/ 84 w 214"/>
                <a:gd name="T73" fmla="*/ 159 h 318"/>
                <a:gd name="T74" fmla="*/ 72 w 214"/>
                <a:gd name="T75" fmla="*/ 159 h 318"/>
                <a:gd name="T76" fmla="*/ 72 w 214"/>
                <a:gd name="T77" fmla="*/ 181 h 318"/>
                <a:gd name="T78" fmla="*/ 60 w 214"/>
                <a:gd name="T79" fmla="*/ 181 h 318"/>
                <a:gd name="T80" fmla="*/ 60 w 214"/>
                <a:gd name="T81" fmla="*/ 204 h 318"/>
                <a:gd name="T82" fmla="*/ 12 w 214"/>
                <a:gd name="T83" fmla="*/ 216 h 318"/>
                <a:gd name="T84" fmla="*/ 12 w 214"/>
                <a:gd name="T85" fmla="*/ 250 h 318"/>
                <a:gd name="T86" fmla="*/ 0 w 214"/>
                <a:gd name="T87" fmla="*/ 261 h 31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4"/>
                <a:gd name="T133" fmla="*/ 0 h 318"/>
                <a:gd name="T134" fmla="*/ 214 w 214"/>
                <a:gd name="T135" fmla="*/ 318 h 31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4" h="318">
                  <a:moveTo>
                    <a:pt x="0" y="261"/>
                  </a:moveTo>
                  <a:lnTo>
                    <a:pt x="12" y="272"/>
                  </a:lnTo>
                  <a:lnTo>
                    <a:pt x="12" y="295"/>
                  </a:lnTo>
                  <a:lnTo>
                    <a:pt x="48" y="318"/>
                  </a:lnTo>
                  <a:lnTo>
                    <a:pt x="72" y="318"/>
                  </a:lnTo>
                  <a:lnTo>
                    <a:pt x="84" y="318"/>
                  </a:lnTo>
                  <a:lnTo>
                    <a:pt x="84" y="306"/>
                  </a:lnTo>
                  <a:lnTo>
                    <a:pt x="95" y="295"/>
                  </a:lnTo>
                  <a:lnTo>
                    <a:pt x="107" y="284"/>
                  </a:lnTo>
                  <a:lnTo>
                    <a:pt x="119" y="261"/>
                  </a:lnTo>
                  <a:lnTo>
                    <a:pt x="131" y="261"/>
                  </a:lnTo>
                  <a:lnTo>
                    <a:pt x="155" y="238"/>
                  </a:lnTo>
                  <a:lnTo>
                    <a:pt x="155" y="216"/>
                  </a:lnTo>
                  <a:lnTo>
                    <a:pt x="155" y="204"/>
                  </a:lnTo>
                  <a:lnTo>
                    <a:pt x="155" y="193"/>
                  </a:lnTo>
                  <a:lnTo>
                    <a:pt x="191" y="159"/>
                  </a:lnTo>
                  <a:lnTo>
                    <a:pt x="202" y="136"/>
                  </a:lnTo>
                  <a:lnTo>
                    <a:pt x="191" y="113"/>
                  </a:lnTo>
                  <a:lnTo>
                    <a:pt x="214" y="45"/>
                  </a:lnTo>
                  <a:lnTo>
                    <a:pt x="167" y="11"/>
                  </a:lnTo>
                  <a:lnTo>
                    <a:pt x="155" y="0"/>
                  </a:lnTo>
                  <a:lnTo>
                    <a:pt x="131" y="0"/>
                  </a:lnTo>
                  <a:lnTo>
                    <a:pt x="107" y="0"/>
                  </a:lnTo>
                  <a:lnTo>
                    <a:pt x="119" y="22"/>
                  </a:lnTo>
                  <a:lnTo>
                    <a:pt x="107" y="22"/>
                  </a:lnTo>
                  <a:lnTo>
                    <a:pt x="84" y="34"/>
                  </a:lnTo>
                  <a:lnTo>
                    <a:pt x="95" y="45"/>
                  </a:lnTo>
                  <a:lnTo>
                    <a:pt x="84" y="68"/>
                  </a:lnTo>
                  <a:lnTo>
                    <a:pt x="107" y="79"/>
                  </a:lnTo>
                  <a:lnTo>
                    <a:pt x="95" y="91"/>
                  </a:lnTo>
                  <a:lnTo>
                    <a:pt x="84" y="79"/>
                  </a:lnTo>
                  <a:lnTo>
                    <a:pt x="72" y="91"/>
                  </a:lnTo>
                  <a:lnTo>
                    <a:pt x="84" y="102"/>
                  </a:lnTo>
                  <a:lnTo>
                    <a:pt x="95" y="113"/>
                  </a:lnTo>
                  <a:lnTo>
                    <a:pt x="95" y="136"/>
                  </a:lnTo>
                  <a:lnTo>
                    <a:pt x="84" y="159"/>
                  </a:lnTo>
                  <a:lnTo>
                    <a:pt x="72" y="159"/>
                  </a:lnTo>
                  <a:lnTo>
                    <a:pt x="72" y="181"/>
                  </a:lnTo>
                  <a:lnTo>
                    <a:pt x="60" y="181"/>
                  </a:lnTo>
                  <a:lnTo>
                    <a:pt x="60" y="204"/>
                  </a:lnTo>
                  <a:lnTo>
                    <a:pt x="12" y="216"/>
                  </a:lnTo>
                  <a:lnTo>
                    <a:pt x="12" y="250"/>
                  </a:lnTo>
                  <a:lnTo>
                    <a:pt x="0" y="261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xtLst/>
          </p:spPr>
          <p:txBody>
            <a:bodyPr/>
            <a:lstStyle/>
            <a:p>
              <a:pPr>
                <a:defRPr/>
              </a:pPr>
              <a:endParaRPr lang="pt-BR" sz="1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Freeform 184"/>
            <p:cNvSpPr>
              <a:spLocks/>
            </p:cNvSpPr>
            <p:nvPr/>
          </p:nvSpPr>
          <p:spPr bwMode="auto">
            <a:xfrm>
              <a:off x="3991" y="2494"/>
              <a:ext cx="214" cy="318"/>
            </a:xfrm>
            <a:custGeom>
              <a:avLst/>
              <a:gdLst>
                <a:gd name="T0" fmla="*/ 0 w 214"/>
                <a:gd name="T1" fmla="*/ 261 h 318"/>
                <a:gd name="T2" fmla="*/ 12 w 214"/>
                <a:gd name="T3" fmla="*/ 272 h 318"/>
                <a:gd name="T4" fmla="*/ 12 w 214"/>
                <a:gd name="T5" fmla="*/ 295 h 318"/>
                <a:gd name="T6" fmla="*/ 48 w 214"/>
                <a:gd name="T7" fmla="*/ 318 h 318"/>
                <a:gd name="T8" fmla="*/ 72 w 214"/>
                <a:gd name="T9" fmla="*/ 318 h 318"/>
                <a:gd name="T10" fmla="*/ 84 w 214"/>
                <a:gd name="T11" fmla="*/ 318 h 318"/>
                <a:gd name="T12" fmla="*/ 84 w 214"/>
                <a:gd name="T13" fmla="*/ 306 h 318"/>
                <a:gd name="T14" fmla="*/ 95 w 214"/>
                <a:gd name="T15" fmla="*/ 295 h 318"/>
                <a:gd name="T16" fmla="*/ 107 w 214"/>
                <a:gd name="T17" fmla="*/ 284 h 318"/>
                <a:gd name="T18" fmla="*/ 119 w 214"/>
                <a:gd name="T19" fmla="*/ 261 h 318"/>
                <a:gd name="T20" fmla="*/ 131 w 214"/>
                <a:gd name="T21" fmla="*/ 261 h 318"/>
                <a:gd name="T22" fmla="*/ 155 w 214"/>
                <a:gd name="T23" fmla="*/ 238 h 318"/>
                <a:gd name="T24" fmla="*/ 155 w 214"/>
                <a:gd name="T25" fmla="*/ 216 h 318"/>
                <a:gd name="T26" fmla="*/ 155 w 214"/>
                <a:gd name="T27" fmla="*/ 204 h 318"/>
                <a:gd name="T28" fmla="*/ 155 w 214"/>
                <a:gd name="T29" fmla="*/ 193 h 318"/>
                <a:gd name="T30" fmla="*/ 191 w 214"/>
                <a:gd name="T31" fmla="*/ 159 h 318"/>
                <a:gd name="T32" fmla="*/ 202 w 214"/>
                <a:gd name="T33" fmla="*/ 136 h 318"/>
                <a:gd name="T34" fmla="*/ 191 w 214"/>
                <a:gd name="T35" fmla="*/ 113 h 318"/>
                <a:gd name="T36" fmla="*/ 214 w 214"/>
                <a:gd name="T37" fmla="*/ 45 h 318"/>
                <a:gd name="T38" fmla="*/ 167 w 214"/>
                <a:gd name="T39" fmla="*/ 11 h 318"/>
                <a:gd name="T40" fmla="*/ 155 w 214"/>
                <a:gd name="T41" fmla="*/ 0 h 318"/>
                <a:gd name="T42" fmla="*/ 131 w 214"/>
                <a:gd name="T43" fmla="*/ 0 h 318"/>
                <a:gd name="T44" fmla="*/ 131 w 214"/>
                <a:gd name="T45" fmla="*/ 0 h 318"/>
                <a:gd name="T46" fmla="*/ 107 w 214"/>
                <a:gd name="T47" fmla="*/ 0 h 318"/>
                <a:gd name="T48" fmla="*/ 119 w 214"/>
                <a:gd name="T49" fmla="*/ 22 h 318"/>
                <a:gd name="T50" fmla="*/ 107 w 214"/>
                <a:gd name="T51" fmla="*/ 22 h 318"/>
                <a:gd name="T52" fmla="*/ 84 w 214"/>
                <a:gd name="T53" fmla="*/ 34 h 318"/>
                <a:gd name="T54" fmla="*/ 95 w 214"/>
                <a:gd name="T55" fmla="*/ 45 h 318"/>
                <a:gd name="T56" fmla="*/ 84 w 214"/>
                <a:gd name="T57" fmla="*/ 68 h 318"/>
                <a:gd name="T58" fmla="*/ 107 w 214"/>
                <a:gd name="T59" fmla="*/ 79 h 318"/>
                <a:gd name="T60" fmla="*/ 95 w 214"/>
                <a:gd name="T61" fmla="*/ 91 h 318"/>
                <a:gd name="T62" fmla="*/ 84 w 214"/>
                <a:gd name="T63" fmla="*/ 79 h 318"/>
                <a:gd name="T64" fmla="*/ 72 w 214"/>
                <a:gd name="T65" fmla="*/ 91 h 318"/>
                <a:gd name="T66" fmla="*/ 84 w 214"/>
                <a:gd name="T67" fmla="*/ 102 h 318"/>
                <a:gd name="T68" fmla="*/ 95 w 214"/>
                <a:gd name="T69" fmla="*/ 113 h 318"/>
                <a:gd name="T70" fmla="*/ 95 w 214"/>
                <a:gd name="T71" fmla="*/ 136 h 318"/>
                <a:gd name="T72" fmla="*/ 84 w 214"/>
                <a:gd name="T73" fmla="*/ 159 h 318"/>
                <a:gd name="T74" fmla="*/ 72 w 214"/>
                <a:gd name="T75" fmla="*/ 159 h 318"/>
                <a:gd name="T76" fmla="*/ 72 w 214"/>
                <a:gd name="T77" fmla="*/ 181 h 318"/>
                <a:gd name="T78" fmla="*/ 60 w 214"/>
                <a:gd name="T79" fmla="*/ 181 h 318"/>
                <a:gd name="T80" fmla="*/ 60 w 214"/>
                <a:gd name="T81" fmla="*/ 204 h 318"/>
                <a:gd name="T82" fmla="*/ 12 w 214"/>
                <a:gd name="T83" fmla="*/ 216 h 318"/>
                <a:gd name="T84" fmla="*/ 12 w 214"/>
                <a:gd name="T85" fmla="*/ 250 h 318"/>
                <a:gd name="T86" fmla="*/ 0 w 214"/>
                <a:gd name="T87" fmla="*/ 261 h 31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4"/>
                <a:gd name="T133" fmla="*/ 0 h 318"/>
                <a:gd name="T134" fmla="*/ 214 w 214"/>
                <a:gd name="T135" fmla="*/ 318 h 31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4" h="318">
                  <a:moveTo>
                    <a:pt x="0" y="261"/>
                  </a:moveTo>
                  <a:lnTo>
                    <a:pt x="12" y="272"/>
                  </a:lnTo>
                  <a:lnTo>
                    <a:pt x="12" y="295"/>
                  </a:lnTo>
                  <a:lnTo>
                    <a:pt x="48" y="318"/>
                  </a:lnTo>
                  <a:lnTo>
                    <a:pt x="72" y="318"/>
                  </a:lnTo>
                  <a:lnTo>
                    <a:pt x="84" y="318"/>
                  </a:lnTo>
                  <a:lnTo>
                    <a:pt x="84" y="306"/>
                  </a:lnTo>
                  <a:lnTo>
                    <a:pt x="95" y="295"/>
                  </a:lnTo>
                  <a:lnTo>
                    <a:pt x="107" y="284"/>
                  </a:lnTo>
                  <a:lnTo>
                    <a:pt x="119" y="261"/>
                  </a:lnTo>
                  <a:lnTo>
                    <a:pt x="131" y="261"/>
                  </a:lnTo>
                  <a:lnTo>
                    <a:pt x="155" y="238"/>
                  </a:lnTo>
                  <a:lnTo>
                    <a:pt x="155" y="216"/>
                  </a:lnTo>
                  <a:lnTo>
                    <a:pt x="155" y="204"/>
                  </a:lnTo>
                  <a:lnTo>
                    <a:pt x="155" y="193"/>
                  </a:lnTo>
                  <a:lnTo>
                    <a:pt x="191" y="159"/>
                  </a:lnTo>
                  <a:lnTo>
                    <a:pt x="202" y="136"/>
                  </a:lnTo>
                  <a:lnTo>
                    <a:pt x="191" y="113"/>
                  </a:lnTo>
                  <a:lnTo>
                    <a:pt x="214" y="45"/>
                  </a:lnTo>
                  <a:lnTo>
                    <a:pt x="167" y="11"/>
                  </a:lnTo>
                  <a:lnTo>
                    <a:pt x="155" y="0"/>
                  </a:lnTo>
                  <a:lnTo>
                    <a:pt x="131" y="0"/>
                  </a:lnTo>
                  <a:lnTo>
                    <a:pt x="107" y="0"/>
                  </a:lnTo>
                  <a:lnTo>
                    <a:pt x="119" y="22"/>
                  </a:lnTo>
                  <a:lnTo>
                    <a:pt x="107" y="22"/>
                  </a:lnTo>
                  <a:lnTo>
                    <a:pt x="84" y="34"/>
                  </a:lnTo>
                  <a:lnTo>
                    <a:pt x="95" y="45"/>
                  </a:lnTo>
                  <a:lnTo>
                    <a:pt x="84" y="68"/>
                  </a:lnTo>
                  <a:lnTo>
                    <a:pt x="107" y="79"/>
                  </a:lnTo>
                  <a:lnTo>
                    <a:pt x="95" y="91"/>
                  </a:lnTo>
                  <a:lnTo>
                    <a:pt x="84" y="79"/>
                  </a:lnTo>
                  <a:lnTo>
                    <a:pt x="72" y="91"/>
                  </a:lnTo>
                  <a:lnTo>
                    <a:pt x="84" y="102"/>
                  </a:lnTo>
                  <a:lnTo>
                    <a:pt x="95" y="113"/>
                  </a:lnTo>
                  <a:lnTo>
                    <a:pt x="95" y="136"/>
                  </a:lnTo>
                  <a:lnTo>
                    <a:pt x="84" y="159"/>
                  </a:lnTo>
                  <a:lnTo>
                    <a:pt x="72" y="159"/>
                  </a:lnTo>
                  <a:lnTo>
                    <a:pt x="72" y="181"/>
                  </a:lnTo>
                  <a:lnTo>
                    <a:pt x="60" y="181"/>
                  </a:lnTo>
                  <a:lnTo>
                    <a:pt x="60" y="204"/>
                  </a:lnTo>
                  <a:lnTo>
                    <a:pt x="12" y="216"/>
                  </a:lnTo>
                  <a:lnTo>
                    <a:pt x="12" y="250"/>
                  </a:lnTo>
                  <a:lnTo>
                    <a:pt x="0" y="261"/>
                  </a:lnTo>
                </a:path>
              </a:pathLst>
            </a:custGeom>
            <a:grpFill/>
            <a:ln w="19050">
              <a:solidFill>
                <a:schemeClr val="bg1"/>
              </a:solidFill>
            </a:ln>
            <a:extLst/>
          </p:spPr>
          <p:txBody>
            <a:bodyPr/>
            <a:lstStyle/>
            <a:p>
              <a:pPr>
                <a:defRPr/>
              </a:pPr>
              <a:endParaRPr lang="pt-BR" sz="1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45" name="Group 160"/>
          <p:cNvGrpSpPr>
            <a:grpSpLocks/>
          </p:cNvGrpSpPr>
          <p:nvPr/>
        </p:nvGrpSpPr>
        <p:grpSpPr bwMode="auto">
          <a:xfrm>
            <a:off x="6190702" y="1860368"/>
            <a:ext cx="348706" cy="218251"/>
            <a:chOff x="4395" y="1290"/>
            <a:chExt cx="321" cy="216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2" name="Freeform 161"/>
            <p:cNvSpPr>
              <a:spLocks/>
            </p:cNvSpPr>
            <p:nvPr/>
          </p:nvSpPr>
          <p:spPr bwMode="auto">
            <a:xfrm>
              <a:off x="4395" y="1290"/>
              <a:ext cx="321" cy="216"/>
            </a:xfrm>
            <a:custGeom>
              <a:avLst/>
              <a:gdLst>
                <a:gd name="T0" fmla="*/ 119 w 321"/>
                <a:gd name="T1" fmla="*/ 204 h 216"/>
                <a:gd name="T2" fmla="*/ 143 w 321"/>
                <a:gd name="T3" fmla="*/ 193 h 216"/>
                <a:gd name="T4" fmla="*/ 143 w 321"/>
                <a:gd name="T5" fmla="*/ 204 h 216"/>
                <a:gd name="T6" fmla="*/ 155 w 321"/>
                <a:gd name="T7" fmla="*/ 193 h 216"/>
                <a:gd name="T8" fmla="*/ 155 w 321"/>
                <a:gd name="T9" fmla="*/ 204 h 216"/>
                <a:gd name="T10" fmla="*/ 155 w 321"/>
                <a:gd name="T11" fmla="*/ 216 h 216"/>
                <a:gd name="T12" fmla="*/ 167 w 321"/>
                <a:gd name="T13" fmla="*/ 216 h 216"/>
                <a:gd name="T14" fmla="*/ 179 w 321"/>
                <a:gd name="T15" fmla="*/ 204 h 216"/>
                <a:gd name="T16" fmla="*/ 179 w 321"/>
                <a:gd name="T17" fmla="*/ 182 h 216"/>
                <a:gd name="T18" fmla="*/ 191 w 321"/>
                <a:gd name="T19" fmla="*/ 182 h 216"/>
                <a:gd name="T20" fmla="*/ 191 w 321"/>
                <a:gd name="T21" fmla="*/ 159 h 216"/>
                <a:gd name="T22" fmla="*/ 203 w 321"/>
                <a:gd name="T23" fmla="*/ 148 h 216"/>
                <a:gd name="T24" fmla="*/ 214 w 321"/>
                <a:gd name="T25" fmla="*/ 159 h 216"/>
                <a:gd name="T26" fmla="*/ 321 w 321"/>
                <a:gd name="T27" fmla="*/ 182 h 216"/>
                <a:gd name="T28" fmla="*/ 321 w 321"/>
                <a:gd name="T29" fmla="*/ 170 h 216"/>
                <a:gd name="T30" fmla="*/ 309 w 321"/>
                <a:gd name="T31" fmla="*/ 148 h 216"/>
                <a:gd name="T32" fmla="*/ 309 w 321"/>
                <a:gd name="T33" fmla="*/ 125 h 216"/>
                <a:gd name="T34" fmla="*/ 298 w 321"/>
                <a:gd name="T35" fmla="*/ 102 h 216"/>
                <a:gd name="T36" fmla="*/ 286 w 321"/>
                <a:gd name="T37" fmla="*/ 23 h 216"/>
                <a:gd name="T38" fmla="*/ 250 w 321"/>
                <a:gd name="T39" fmla="*/ 11 h 216"/>
                <a:gd name="T40" fmla="*/ 214 w 321"/>
                <a:gd name="T41" fmla="*/ 0 h 216"/>
                <a:gd name="T42" fmla="*/ 203 w 321"/>
                <a:gd name="T43" fmla="*/ 11 h 216"/>
                <a:gd name="T44" fmla="*/ 155 w 321"/>
                <a:gd name="T45" fmla="*/ 23 h 216"/>
                <a:gd name="T46" fmla="*/ 155 w 321"/>
                <a:gd name="T47" fmla="*/ 23 h 216"/>
                <a:gd name="T48" fmla="*/ 143 w 321"/>
                <a:gd name="T49" fmla="*/ 0 h 216"/>
                <a:gd name="T50" fmla="*/ 96 w 321"/>
                <a:gd name="T51" fmla="*/ 11 h 216"/>
                <a:gd name="T52" fmla="*/ 36 w 321"/>
                <a:gd name="T53" fmla="*/ 125 h 216"/>
                <a:gd name="T54" fmla="*/ 12 w 321"/>
                <a:gd name="T55" fmla="*/ 125 h 216"/>
                <a:gd name="T56" fmla="*/ 0 w 321"/>
                <a:gd name="T57" fmla="*/ 148 h 216"/>
                <a:gd name="T58" fmla="*/ 0 w 321"/>
                <a:gd name="T59" fmla="*/ 148 h 216"/>
                <a:gd name="T60" fmla="*/ 12 w 321"/>
                <a:gd name="T61" fmla="*/ 148 h 216"/>
                <a:gd name="T62" fmla="*/ 24 w 321"/>
                <a:gd name="T63" fmla="*/ 159 h 216"/>
                <a:gd name="T64" fmla="*/ 48 w 321"/>
                <a:gd name="T65" fmla="*/ 170 h 216"/>
                <a:gd name="T66" fmla="*/ 84 w 321"/>
                <a:gd name="T67" fmla="*/ 136 h 216"/>
                <a:gd name="T68" fmla="*/ 96 w 321"/>
                <a:gd name="T69" fmla="*/ 136 h 216"/>
                <a:gd name="T70" fmla="*/ 119 w 321"/>
                <a:gd name="T71" fmla="*/ 136 h 216"/>
                <a:gd name="T72" fmla="*/ 119 w 321"/>
                <a:gd name="T73" fmla="*/ 125 h 216"/>
                <a:gd name="T74" fmla="*/ 131 w 321"/>
                <a:gd name="T75" fmla="*/ 125 h 216"/>
                <a:gd name="T76" fmla="*/ 131 w 321"/>
                <a:gd name="T77" fmla="*/ 148 h 216"/>
                <a:gd name="T78" fmla="*/ 119 w 321"/>
                <a:gd name="T79" fmla="*/ 148 h 216"/>
                <a:gd name="T80" fmla="*/ 96 w 321"/>
                <a:gd name="T81" fmla="*/ 182 h 216"/>
                <a:gd name="T82" fmla="*/ 96 w 321"/>
                <a:gd name="T83" fmla="*/ 193 h 216"/>
                <a:gd name="T84" fmla="*/ 107 w 321"/>
                <a:gd name="T85" fmla="*/ 182 h 216"/>
                <a:gd name="T86" fmla="*/ 119 w 321"/>
                <a:gd name="T87" fmla="*/ 193 h 216"/>
                <a:gd name="T88" fmla="*/ 119 w 321"/>
                <a:gd name="T89" fmla="*/ 204 h 2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1"/>
                <a:gd name="T136" fmla="*/ 0 h 216"/>
                <a:gd name="T137" fmla="*/ 321 w 321"/>
                <a:gd name="T138" fmla="*/ 216 h 2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1" h="216">
                  <a:moveTo>
                    <a:pt x="119" y="204"/>
                  </a:moveTo>
                  <a:lnTo>
                    <a:pt x="143" y="193"/>
                  </a:lnTo>
                  <a:lnTo>
                    <a:pt x="143" y="204"/>
                  </a:lnTo>
                  <a:lnTo>
                    <a:pt x="155" y="193"/>
                  </a:lnTo>
                  <a:lnTo>
                    <a:pt x="155" y="204"/>
                  </a:lnTo>
                  <a:lnTo>
                    <a:pt x="155" y="216"/>
                  </a:lnTo>
                  <a:lnTo>
                    <a:pt x="167" y="216"/>
                  </a:lnTo>
                  <a:lnTo>
                    <a:pt x="179" y="204"/>
                  </a:lnTo>
                  <a:lnTo>
                    <a:pt x="179" y="182"/>
                  </a:lnTo>
                  <a:lnTo>
                    <a:pt x="191" y="182"/>
                  </a:lnTo>
                  <a:lnTo>
                    <a:pt x="191" y="159"/>
                  </a:lnTo>
                  <a:lnTo>
                    <a:pt x="203" y="148"/>
                  </a:lnTo>
                  <a:lnTo>
                    <a:pt x="214" y="159"/>
                  </a:lnTo>
                  <a:lnTo>
                    <a:pt x="321" y="182"/>
                  </a:lnTo>
                  <a:lnTo>
                    <a:pt x="321" y="170"/>
                  </a:lnTo>
                  <a:lnTo>
                    <a:pt x="309" y="148"/>
                  </a:lnTo>
                  <a:lnTo>
                    <a:pt x="309" y="125"/>
                  </a:lnTo>
                  <a:lnTo>
                    <a:pt x="298" y="102"/>
                  </a:lnTo>
                  <a:lnTo>
                    <a:pt x="286" y="23"/>
                  </a:lnTo>
                  <a:lnTo>
                    <a:pt x="250" y="11"/>
                  </a:lnTo>
                  <a:lnTo>
                    <a:pt x="214" y="0"/>
                  </a:lnTo>
                  <a:lnTo>
                    <a:pt x="203" y="11"/>
                  </a:lnTo>
                  <a:lnTo>
                    <a:pt x="155" y="23"/>
                  </a:lnTo>
                  <a:lnTo>
                    <a:pt x="143" y="0"/>
                  </a:lnTo>
                  <a:lnTo>
                    <a:pt x="96" y="11"/>
                  </a:lnTo>
                  <a:lnTo>
                    <a:pt x="36" y="125"/>
                  </a:lnTo>
                  <a:lnTo>
                    <a:pt x="12" y="125"/>
                  </a:lnTo>
                  <a:lnTo>
                    <a:pt x="0" y="148"/>
                  </a:lnTo>
                  <a:lnTo>
                    <a:pt x="12" y="148"/>
                  </a:lnTo>
                  <a:lnTo>
                    <a:pt x="24" y="159"/>
                  </a:lnTo>
                  <a:lnTo>
                    <a:pt x="48" y="170"/>
                  </a:lnTo>
                  <a:lnTo>
                    <a:pt x="84" y="136"/>
                  </a:lnTo>
                  <a:lnTo>
                    <a:pt x="96" y="136"/>
                  </a:lnTo>
                  <a:lnTo>
                    <a:pt x="119" y="136"/>
                  </a:lnTo>
                  <a:lnTo>
                    <a:pt x="119" y="125"/>
                  </a:lnTo>
                  <a:lnTo>
                    <a:pt x="131" y="125"/>
                  </a:lnTo>
                  <a:lnTo>
                    <a:pt x="131" y="148"/>
                  </a:lnTo>
                  <a:lnTo>
                    <a:pt x="119" y="148"/>
                  </a:lnTo>
                  <a:lnTo>
                    <a:pt x="96" y="182"/>
                  </a:lnTo>
                  <a:lnTo>
                    <a:pt x="96" y="193"/>
                  </a:lnTo>
                  <a:lnTo>
                    <a:pt x="107" y="182"/>
                  </a:lnTo>
                  <a:lnTo>
                    <a:pt x="119" y="193"/>
                  </a:lnTo>
                  <a:lnTo>
                    <a:pt x="119" y="204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1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Freeform 162"/>
            <p:cNvSpPr>
              <a:spLocks/>
            </p:cNvSpPr>
            <p:nvPr/>
          </p:nvSpPr>
          <p:spPr bwMode="auto">
            <a:xfrm>
              <a:off x="4395" y="1290"/>
              <a:ext cx="321" cy="216"/>
            </a:xfrm>
            <a:custGeom>
              <a:avLst/>
              <a:gdLst>
                <a:gd name="T0" fmla="*/ 119 w 321"/>
                <a:gd name="T1" fmla="*/ 204 h 216"/>
                <a:gd name="T2" fmla="*/ 143 w 321"/>
                <a:gd name="T3" fmla="*/ 193 h 216"/>
                <a:gd name="T4" fmla="*/ 143 w 321"/>
                <a:gd name="T5" fmla="*/ 204 h 216"/>
                <a:gd name="T6" fmla="*/ 155 w 321"/>
                <a:gd name="T7" fmla="*/ 193 h 216"/>
                <a:gd name="T8" fmla="*/ 155 w 321"/>
                <a:gd name="T9" fmla="*/ 204 h 216"/>
                <a:gd name="T10" fmla="*/ 155 w 321"/>
                <a:gd name="T11" fmla="*/ 216 h 216"/>
                <a:gd name="T12" fmla="*/ 167 w 321"/>
                <a:gd name="T13" fmla="*/ 216 h 216"/>
                <a:gd name="T14" fmla="*/ 179 w 321"/>
                <a:gd name="T15" fmla="*/ 204 h 216"/>
                <a:gd name="T16" fmla="*/ 179 w 321"/>
                <a:gd name="T17" fmla="*/ 182 h 216"/>
                <a:gd name="T18" fmla="*/ 191 w 321"/>
                <a:gd name="T19" fmla="*/ 182 h 216"/>
                <a:gd name="T20" fmla="*/ 191 w 321"/>
                <a:gd name="T21" fmla="*/ 159 h 216"/>
                <a:gd name="T22" fmla="*/ 203 w 321"/>
                <a:gd name="T23" fmla="*/ 148 h 216"/>
                <a:gd name="T24" fmla="*/ 214 w 321"/>
                <a:gd name="T25" fmla="*/ 159 h 216"/>
                <a:gd name="T26" fmla="*/ 321 w 321"/>
                <a:gd name="T27" fmla="*/ 182 h 216"/>
                <a:gd name="T28" fmla="*/ 321 w 321"/>
                <a:gd name="T29" fmla="*/ 170 h 216"/>
                <a:gd name="T30" fmla="*/ 309 w 321"/>
                <a:gd name="T31" fmla="*/ 148 h 216"/>
                <a:gd name="T32" fmla="*/ 309 w 321"/>
                <a:gd name="T33" fmla="*/ 125 h 216"/>
                <a:gd name="T34" fmla="*/ 298 w 321"/>
                <a:gd name="T35" fmla="*/ 102 h 216"/>
                <a:gd name="T36" fmla="*/ 286 w 321"/>
                <a:gd name="T37" fmla="*/ 23 h 216"/>
                <a:gd name="T38" fmla="*/ 250 w 321"/>
                <a:gd name="T39" fmla="*/ 11 h 216"/>
                <a:gd name="T40" fmla="*/ 214 w 321"/>
                <a:gd name="T41" fmla="*/ 0 h 216"/>
                <a:gd name="T42" fmla="*/ 203 w 321"/>
                <a:gd name="T43" fmla="*/ 11 h 216"/>
                <a:gd name="T44" fmla="*/ 155 w 321"/>
                <a:gd name="T45" fmla="*/ 23 h 216"/>
                <a:gd name="T46" fmla="*/ 155 w 321"/>
                <a:gd name="T47" fmla="*/ 23 h 216"/>
                <a:gd name="T48" fmla="*/ 143 w 321"/>
                <a:gd name="T49" fmla="*/ 0 h 216"/>
                <a:gd name="T50" fmla="*/ 96 w 321"/>
                <a:gd name="T51" fmla="*/ 11 h 216"/>
                <a:gd name="T52" fmla="*/ 36 w 321"/>
                <a:gd name="T53" fmla="*/ 125 h 216"/>
                <a:gd name="T54" fmla="*/ 12 w 321"/>
                <a:gd name="T55" fmla="*/ 125 h 216"/>
                <a:gd name="T56" fmla="*/ 0 w 321"/>
                <a:gd name="T57" fmla="*/ 148 h 216"/>
                <a:gd name="T58" fmla="*/ 0 w 321"/>
                <a:gd name="T59" fmla="*/ 148 h 216"/>
                <a:gd name="T60" fmla="*/ 12 w 321"/>
                <a:gd name="T61" fmla="*/ 148 h 216"/>
                <a:gd name="T62" fmla="*/ 24 w 321"/>
                <a:gd name="T63" fmla="*/ 159 h 216"/>
                <a:gd name="T64" fmla="*/ 48 w 321"/>
                <a:gd name="T65" fmla="*/ 170 h 216"/>
                <a:gd name="T66" fmla="*/ 84 w 321"/>
                <a:gd name="T67" fmla="*/ 136 h 216"/>
                <a:gd name="T68" fmla="*/ 96 w 321"/>
                <a:gd name="T69" fmla="*/ 136 h 216"/>
                <a:gd name="T70" fmla="*/ 119 w 321"/>
                <a:gd name="T71" fmla="*/ 136 h 216"/>
                <a:gd name="T72" fmla="*/ 119 w 321"/>
                <a:gd name="T73" fmla="*/ 125 h 216"/>
                <a:gd name="T74" fmla="*/ 131 w 321"/>
                <a:gd name="T75" fmla="*/ 125 h 216"/>
                <a:gd name="T76" fmla="*/ 131 w 321"/>
                <a:gd name="T77" fmla="*/ 148 h 216"/>
                <a:gd name="T78" fmla="*/ 119 w 321"/>
                <a:gd name="T79" fmla="*/ 148 h 216"/>
                <a:gd name="T80" fmla="*/ 96 w 321"/>
                <a:gd name="T81" fmla="*/ 182 h 216"/>
                <a:gd name="T82" fmla="*/ 96 w 321"/>
                <a:gd name="T83" fmla="*/ 193 h 216"/>
                <a:gd name="T84" fmla="*/ 107 w 321"/>
                <a:gd name="T85" fmla="*/ 182 h 216"/>
                <a:gd name="T86" fmla="*/ 119 w 321"/>
                <a:gd name="T87" fmla="*/ 193 h 216"/>
                <a:gd name="T88" fmla="*/ 119 w 321"/>
                <a:gd name="T89" fmla="*/ 204 h 2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1"/>
                <a:gd name="T136" fmla="*/ 0 h 216"/>
                <a:gd name="T137" fmla="*/ 321 w 321"/>
                <a:gd name="T138" fmla="*/ 216 h 2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1" h="216">
                  <a:moveTo>
                    <a:pt x="119" y="204"/>
                  </a:moveTo>
                  <a:lnTo>
                    <a:pt x="143" y="193"/>
                  </a:lnTo>
                  <a:lnTo>
                    <a:pt x="143" y="204"/>
                  </a:lnTo>
                  <a:lnTo>
                    <a:pt x="155" y="193"/>
                  </a:lnTo>
                  <a:lnTo>
                    <a:pt x="155" y="204"/>
                  </a:lnTo>
                  <a:lnTo>
                    <a:pt x="155" y="216"/>
                  </a:lnTo>
                  <a:lnTo>
                    <a:pt x="167" y="216"/>
                  </a:lnTo>
                  <a:lnTo>
                    <a:pt x="179" y="204"/>
                  </a:lnTo>
                  <a:lnTo>
                    <a:pt x="179" y="182"/>
                  </a:lnTo>
                  <a:lnTo>
                    <a:pt x="191" y="182"/>
                  </a:lnTo>
                  <a:lnTo>
                    <a:pt x="191" y="159"/>
                  </a:lnTo>
                  <a:lnTo>
                    <a:pt x="203" y="148"/>
                  </a:lnTo>
                  <a:lnTo>
                    <a:pt x="214" y="159"/>
                  </a:lnTo>
                  <a:lnTo>
                    <a:pt x="321" y="182"/>
                  </a:lnTo>
                  <a:lnTo>
                    <a:pt x="321" y="170"/>
                  </a:lnTo>
                  <a:lnTo>
                    <a:pt x="309" y="148"/>
                  </a:lnTo>
                  <a:lnTo>
                    <a:pt x="309" y="125"/>
                  </a:lnTo>
                  <a:lnTo>
                    <a:pt x="298" y="102"/>
                  </a:lnTo>
                  <a:lnTo>
                    <a:pt x="286" y="23"/>
                  </a:lnTo>
                  <a:lnTo>
                    <a:pt x="250" y="11"/>
                  </a:lnTo>
                  <a:lnTo>
                    <a:pt x="214" y="0"/>
                  </a:lnTo>
                  <a:lnTo>
                    <a:pt x="203" y="11"/>
                  </a:lnTo>
                  <a:lnTo>
                    <a:pt x="155" y="23"/>
                  </a:lnTo>
                  <a:lnTo>
                    <a:pt x="143" y="0"/>
                  </a:lnTo>
                  <a:lnTo>
                    <a:pt x="96" y="11"/>
                  </a:lnTo>
                  <a:lnTo>
                    <a:pt x="36" y="125"/>
                  </a:lnTo>
                  <a:lnTo>
                    <a:pt x="12" y="125"/>
                  </a:lnTo>
                  <a:lnTo>
                    <a:pt x="0" y="148"/>
                  </a:lnTo>
                  <a:lnTo>
                    <a:pt x="12" y="148"/>
                  </a:lnTo>
                  <a:lnTo>
                    <a:pt x="24" y="159"/>
                  </a:lnTo>
                  <a:lnTo>
                    <a:pt x="48" y="170"/>
                  </a:lnTo>
                  <a:lnTo>
                    <a:pt x="84" y="136"/>
                  </a:lnTo>
                  <a:lnTo>
                    <a:pt x="96" y="136"/>
                  </a:lnTo>
                  <a:lnTo>
                    <a:pt x="119" y="136"/>
                  </a:lnTo>
                  <a:lnTo>
                    <a:pt x="119" y="125"/>
                  </a:lnTo>
                  <a:lnTo>
                    <a:pt x="131" y="125"/>
                  </a:lnTo>
                  <a:lnTo>
                    <a:pt x="131" y="148"/>
                  </a:lnTo>
                  <a:lnTo>
                    <a:pt x="119" y="148"/>
                  </a:lnTo>
                  <a:lnTo>
                    <a:pt x="96" y="182"/>
                  </a:lnTo>
                  <a:lnTo>
                    <a:pt x="96" y="193"/>
                  </a:lnTo>
                  <a:lnTo>
                    <a:pt x="107" y="182"/>
                  </a:lnTo>
                  <a:lnTo>
                    <a:pt x="119" y="193"/>
                  </a:lnTo>
                  <a:lnTo>
                    <a:pt x="119" y="204"/>
                  </a:lnTo>
                </a:path>
              </a:pathLst>
            </a:custGeom>
            <a:grp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14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6" name="Freeform 113"/>
          <p:cNvSpPr>
            <a:spLocks/>
          </p:cNvSpPr>
          <p:nvPr/>
        </p:nvSpPr>
        <p:spPr bwMode="auto">
          <a:xfrm>
            <a:off x="6166357" y="1987162"/>
            <a:ext cx="385758" cy="206058"/>
          </a:xfrm>
          <a:custGeom>
            <a:avLst/>
            <a:gdLst>
              <a:gd name="T0" fmla="*/ 2147483647 w 356"/>
              <a:gd name="T1" fmla="*/ 2147483647 h 204"/>
              <a:gd name="T2" fmla="*/ 2147483647 w 356"/>
              <a:gd name="T3" fmla="*/ 2147483647 h 204"/>
              <a:gd name="T4" fmla="*/ 2147483647 w 356"/>
              <a:gd name="T5" fmla="*/ 2147483647 h 204"/>
              <a:gd name="T6" fmla="*/ 2147483647 w 356"/>
              <a:gd name="T7" fmla="*/ 2147483647 h 204"/>
              <a:gd name="T8" fmla="*/ 2147483647 w 356"/>
              <a:gd name="T9" fmla="*/ 2147483647 h 204"/>
              <a:gd name="T10" fmla="*/ 2147483647 w 356"/>
              <a:gd name="T11" fmla="*/ 2147483647 h 204"/>
              <a:gd name="T12" fmla="*/ 2147483647 w 356"/>
              <a:gd name="T13" fmla="*/ 2147483647 h 204"/>
              <a:gd name="T14" fmla="*/ 2147483647 w 356"/>
              <a:gd name="T15" fmla="*/ 2147483647 h 204"/>
              <a:gd name="T16" fmla="*/ 2147483647 w 356"/>
              <a:gd name="T17" fmla="*/ 2147483647 h 204"/>
              <a:gd name="T18" fmla="*/ 2147483647 w 356"/>
              <a:gd name="T19" fmla="*/ 2147483647 h 204"/>
              <a:gd name="T20" fmla="*/ 2147483647 w 356"/>
              <a:gd name="T21" fmla="*/ 2147483647 h 204"/>
              <a:gd name="T22" fmla="*/ 2147483647 w 356"/>
              <a:gd name="T23" fmla="*/ 2147483647 h 204"/>
              <a:gd name="T24" fmla="*/ 2147483647 w 356"/>
              <a:gd name="T25" fmla="*/ 2147483647 h 204"/>
              <a:gd name="T26" fmla="*/ 2147483647 w 356"/>
              <a:gd name="T27" fmla="*/ 2147483647 h 204"/>
              <a:gd name="T28" fmla="*/ 2147483647 w 356"/>
              <a:gd name="T29" fmla="*/ 2147483647 h 204"/>
              <a:gd name="T30" fmla="*/ 2147483647 w 356"/>
              <a:gd name="T31" fmla="*/ 0 h 204"/>
              <a:gd name="T32" fmla="*/ 2147483647 w 356"/>
              <a:gd name="T33" fmla="*/ 2147483647 h 204"/>
              <a:gd name="T34" fmla="*/ 2147483647 w 356"/>
              <a:gd name="T35" fmla="*/ 2147483647 h 204"/>
              <a:gd name="T36" fmla="*/ 2147483647 w 356"/>
              <a:gd name="T37" fmla="*/ 2147483647 h 204"/>
              <a:gd name="T38" fmla="*/ 2147483647 w 356"/>
              <a:gd name="T39" fmla="*/ 2147483647 h 204"/>
              <a:gd name="T40" fmla="*/ 0 w 356"/>
              <a:gd name="T41" fmla="*/ 2147483647 h 204"/>
              <a:gd name="T42" fmla="*/ 2147483647 w 356"/>
              <a:gd name="T43" fmla="*/ 2147483647 h 204"/>
              <a:gd name="T44" fmla="*/ 0 w 356"/>
              <a:gd name="T45" fmla="*/ 2147483647 h 204"/>
              <a:gd name="T46" fmla="*/ 2147483647 w 356"/>
              <a:gd name="T47" fmla="*/ 2147483647 h 204"/>
              <a:gd name="T48" fmla="*/ 2147483647 w 356"/>
              <a:gd name="T49" fmla="*/ 2147483647 h 204"/>
              <a:gd name="T50" fmla="*/ 2147483647 w 356"/>
              <a:gd name="T51" fmla="*/ 2147483647 h 204"/>
              <a:gd name="T52" fmla="*/ 2147483647 w 356"/>
              <a:gd name="T53" fmla="*/ 2147483647 h 204"/>
              <a:gd name="T54" fmla="*/ 2147483647 w 356"/>
              <a:gd name="T55" fmla="*/ 2147483647 h 204"/>
              <a:gd name="T56" fmla="*/ 2147483647 w 356"/>
              <a:gd name="T57" fmla="*/ 2147483647 h 204"/>
              <a:gd name="T58" fmla="*/ 2147483647 w 356"/>
              <a:gd name="T59" fmla="*/ 2147483647 h 204"/>
              <a:gd name="T60" fmla="*/ 2147483647 w 356"/>
              <a:gd name="T61" fmla="*/ 2147483647 h 204"/>
              <a:gd name="T62" fmla="*/ 2147483647 w 356"/>
              <a:gd name="T63" fmla="*/ 2147483647 h 204"/>
              <a:gd name="T64" fmla="*/ 2147483647 w 356"/>
              <a:gd name="T65" fmla="*/ 2147483647 h 204"/>
              <a:gd name="T66" fmla="*/ 2147483647 w 356"/>
              <a:gd name="T67" fmla="*/ 2147483647 h 204"/>
              <a:gd name="T68" fmla="*/ 2147483647 w 356"/>
              <a:gd name="T69" fmla="*/ 2147483647 h 204"/>
              <a:gd name="T70" fmla="*/ 2147483647 w 356"/>
              <a:gd name="T71" fmla="*/ 2147483647 h 204"/>
              <a:gd name="T72" fmla="*/ 2147483647 w 356"/>
              <a:gd name="T73" fmla="*/ 2147483647 h 20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56"/>
              <a:gd name="T112" fmla="*/ 0 h 204"/>
              <a:gd name="T113" fmla="*/ 356 w 356"/>
              <a:gd name="T114" fmla="*/ 204 h 20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56" h="204">
                <a:moveTo>
                  <a:pt x="356" y="113"/>
                </a:moveTo>
                <a:lnTo>
                  <a:pt x="344" y="113"/>
                </a:lnTo>
                <a:lnTo>
                  <a:pt x="344" y="102"/>
                </a:lnTo>
                <a:lnTo>
                  <a:pt x="356" y="91"/>
                </a:lnTo>
                <a:lnTo>
                  <a:pt x="356" y="79"/>
                </a:lnTo>
                <a:lnTo>
                  <a:pt x="332" y="57"/>
                </a:lnTo>
                <a:lnTo>
                  <a:pt x="237" y="34"/>
                </a:lnTo>
                <a:lnTo>
                  <a:pt x="226" y="23"/>
                </a:lnTo>
                <a:lnTo>
                  <a:pt x="214" y="34"/>
                </a:lnTo>
                <a:lnTo>
                  <a:pt x="214" y="45"/>
                </a:lnTo>
                <a:lnTo>
                  <a:pt x="214" y="57"/>
                </a:lnTo>
                <a:lnTo>
                  <a:pt x="202" y="57"/>
                </a:lnTo>
                <a:lnTo>
                  <a:pt x="202" y="79"/>
                </a:lnTo>
                <a:lnTo>
                  <a:pt x="178" y="79"/>
                </a:lnTo>
                <a:lnTo>
                  <a:pt x="190" y="68"/>
                </a:lnTo>
                <a:lnTo>
                  <a:pt x="178" y="68"/>
                </a:lnTo>
                <a:lnTo>
                  <a:pt x="166" y="57"/>
                </a:lnTo>
                <a:lnTo>
                  <a:pt x="142" y="68"/>
                </a:lnTo>
                <a:lnTo>
                  <a:pt x="130" y="57"/>
                </a:lnTo>
                <a:lnTo>
                  <a:pt x="119" y="68"/>
                </a:lnTo>
                <a:lnTo>
                  <a:pt x="119" y="45"/>
                </a:lnTo>
                <a:lnTo>
                  <a:pt x="142" y="23"/>
                </a:lnTo>
                <a:lnTo>
                  <a:pt x="154" y="23"/>
                </a:lnTo>
                <a:lnTo>
                  <a:pt x="154" y="0"/>
                </a:lnTo>
                <a:lnTo>
                  <a:pt x="142" y="0"/>
                </a:lnTo>
                <a:lnTo>
                  <a:pt x="142" y="11"/>
                </a:lnTo>
                <a:lnTo>
                  <a:pt x="107" y="11"/>
                </a:lnTo>
                <a:lnTo>
                  <a:pt x="71" y="34"/>
                </a:lnTo>
                <a:lnTo>
                  <a:pt x="47" y="34"/>
                </a:lnTo>
                <a:lnTo>
                  <a:pt x="35" y="23"/>
                </a:lnTo>
                <a:lnTo>
                  <a:pt x="23" y="23"/>
                </a:lnTo>
                <a:lnTo>
                  <a:pt x="12" y="34"/>
                </a:lnTo>
                <a:lnTo>
                  <a:pt x="12" y="57"/>
                </a:lnTo>
                <a:lnTo>
                  <a:pt x="0" y="68"/>
                </a:lnTo>
                <a:lnTo>
                  <a:pt x="0" y="79"/>
                </a:lnTo>
                <a:lnTo>
                  <a:pt x="12" y="91"/>
                </a:lnTo>
                <a:lnTo>
                  <a:pt x="23" y="113"/>
                </a:lnTo>
                <a:lnTo>
                  <a:pt x="12" y="113"/>
                </a:lnTo>
                <a:lnTo>
                  <a:pt x="0" y="136"/>
                </a:lnTo>
                <a:lnTo>
                  <a:pt x="12" y="147"/>
                </a:lnTo>
                <a:lnTo>
                  <a:pt x="35" y="147"/>
                </a:lnTo>
                <a:lnTo>
                  <a:pt x="47" y="147"/>
                </a:lnTo>
                <a:lnTo>
                  <a:pt x="59" y="147"/>
                </a:lnTo>
                <a:lnTo>
                  <a:pt x="95" y="136"/>
                </a:lnTo>
                <a:lnTo>
                  <a:pt x="107" y="136"/>
                </a:lnTo>
                <a:lnTo>
                  <a:pt x="130" y="113"/>
                </a:lnTo>
                <a:lnTo>
                  <a:pt x="154" y="113"/>
                </a:lnTo>
                <a:lnTo>
                  <a:pt x="166" y="125"/>
                </a:lnTo>
                <a:lnTo>
                  <a:pt x="154" y="136"/>
                </a:lnTo>
                <a:lnTo>
                  <a:pt x="142" y="136"/>
                </a:lnTo>
                <a:lnTo>
                  <a:pt x="142" y="159"/>
                </a:lnTo>
                <a:lnTo>
                  <a:pt x="119" y="170"/>
                </a:lnTo>
                <a:lnTo>
                  <a:pt x="142" y="170"/>
                </a:lnTo>
                <a:lnTo>
                  <a:pt x="166" y="204"/>
                </a:lnTo>
                <a:lnTo>
                  <a:pt x="202" y="193"/>
                </a:lnTo>
                <a:lnTo>
                  <a:pt x="202" y="170"/>
                </a:lnTo>
                <a:lnTo>
                  <a:pt x="214" y="170"/>
                </a:lnTo>
                <a:lnTo>
                  <a:pt x="249" y="170"/>
                </a:lnTo>
                <a:lnTo>
                  <a:pt x="261" y="159"/>
                </a:lnTo>
                <a:lnTo>
                  <a:pt x="273" y="159"/>
                </a:lnTo>
                <a:lnTo>
                  <a:pt x="285" y="159"/>
                </a:lnTo>
                <a:lnTo>
                  <a:pt x="297" y="136"/>
                </a:lnTo>
                <a:lnTo>
                  <a:pt x="321" y="125"/>
                </a:lnTo>
                <a:lnTo>
                  <a:pt x="344" y="136"/>
                </a:lnTo>
                <a:lnTo>
                  <a:pt x="356" y="136"/>
                </a:lnTo>
                <a:lnTo>
                  <a:pt x="356" y="113"/>
                </a:ln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bg1"/>
            </a:solidFill>
          </a:ln>
        </p:spPr>
        <p:txBody>
          <a:bodyPr/>
          <a:lstStyle/>
          <a:p>
            <a:pPr>
              <a:defRPr/>
            </a:pPr>
            <a:endParaRPr lang="pt-BR" sz="1400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3651191" y="1601107"/>
            <a:ext cx="776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Norte</a:t>
            </a:r>
            <a:endParaRPr lang="pt-BR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5376489" y="1970305"/>
            <a:ext cx="11192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Nordeste</a:t>
            </a:r>
            <a:endParaRPr lang="pt-BR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4058110" y="2542003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Centro</a:t>
            </a:r>
          </a:p>
          <a:p>
            <a:pPr algn="ctr"/>
            <a:r>
              <a:rPr lang="pt-BR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Oeste</a:t>
            </a:r>
            <a:endParaRPr lang="pt-BR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4857226" y="3230855"/>
            <a:ext cx="971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Sudeste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4569194" y="3734911"/>
            <a:ext cx="516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Sul</a:t>
            </a:r>
          </a:p>
        </p:txBody>
      </p:sp>
      <p:sp>
        <p:nvSpPr>
          <p:cNvPr id="2" name="Arredondar Retângulo em um Canto Diagonal 1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lvl="0" algn="ctr" defTabSz="914400" eaLnBrk="0" hangingPunct="0">
              <a:spcBef>
                <a:spcPct val="50000"/>
              </a:spcBef>
            </a:pPr>
            <a:r>
              <a:rPr lang="pt-BR" sz="1600" dirty="0">
                <a:solidFill>
                  <a:srgbClr val="FFFFFF"/>
                </a:solidFill>
                <a:latin typeface="Verdana" pitchFamily="34" charset="0"/>
                <a:ea typeface="ＭＳ Ｐゴシック" pitchFamily="52" charset="-128"/>
              </a:rPr>
              <a:t>Rede Credenciada </a:t>
            </a:r>
            <a:r>
              <a:rPr lang="pt-BR" sz="1600" dirty="0" smtClean="0">
                <a:solidFill>
                  <a:srgbClr val="FFFFFF"/>
                </a:solidFill>
                <a:latin typeface="Verdana" pitchFamily="34" charset="0"/>
                <a:ea typeface="ＭＳ Ｐゴシック" pitchFamily="52" charset="-128"/>
              </a:rPr>
              <a:t>- </a:t>
            </a:r>
            <a:r>
              <a:rPr lang="pt-BR" sz="1600" b="1" dirty="0" smtClean="0">
                <a:solidFill>
                  <a:srgbClr val="FF6600"/>
                </a:solidFill>
                <a:latin typeface="Verdana" pitchFamily="34" charset="0"/>
                <a:ea typeface="ＭＳ Ｐゴシック" pitchFamily="52" charset="-128"/>
              </a:rPr>
              <a:t>Distribuição Regional</a:t>
            </a:r>
            <a:r>
              <a:rPr lang="pt-BR" sz="1400" b="1" baseline="40000" dirty="0" smtClean="0">
                <a:solidFill>
                  <a:srgbClr val="FF6600"/>
                </a:solidFill>
                <a:latin typeface="Verdana" pitchFamily="34" charset="0"/>
                <a:ea typeface="ＭＳ Ｐゴシック" pitchFamily="52" charset="-128"/>
              </a:rPr>
              <a:t>1</a:t>
            </a:r>
            <a:endParaRPr lang="pt-BR" sz="1600" b="1" baseline="40000" dirty="0" smtClean="0">
              <a:solidFill>
                <a:srgbClr val="FF6600"/>
              </a:solidFill>
              <a:latin typeface="Verdana" pitchFamily="34" charset="0"/>
              <a:ea typeface="ＭＳ Ｐゴシック" pitchFamily="52" charset="-128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275856" y="3179752"/>
            <a:ext cx="122413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652</a:t>
            </a:r>
          </a:p>
          <a:p>
            <a:pPr algn="ctr"/>
            <a:r>
              <a:rPr lang="pt-BR" sz="600" b="1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pt-BR" sz="60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5,86%)</a:t>
            </a:r>
            <a:endParaRPr lang="pt-BR" sz="600" b="1" dirty="0">
              <a:solidFill>
                <a:srgbClr val="FF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300192" y="1739592"/>
            <a:ext cx="122413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2.026</a:t>
            </a:r>
            <a:endParaRPr lang="pt-BR" sz="105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pt-BR" sz="600" b="1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pt-BR" sz="60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18,20%)</a:t>
            </a:r>
            <a:endParaRPr lang="pt-BR" sz="600" b="1" dirty="0">
              <a:solidFill>
                <a:srgbClr val="FF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2087715" y="1000475"/>
            <a:ext cx="122413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897</a:t>
            </a:r>
            <a:endParaRPr lang="pt-BR" sz="8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pt-BR" sz="60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pt-BR" sz="600" b="1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</a:t>
            </a:r>
            <a:r>
              <a:rPr lang="pt-BR" sz="60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,06%)</a:t>
            </a:r>
            <a:endParaRPr lang="pt-BR" sz="6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5508104" y="3435846"/>
            <a:ext cx="122413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6.536</a:t>
            </a:r>
            <a:endParaRPr lang="pt-BR" sz="105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pt-BR" sz="600" b="1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pt-BR" sz="60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58,73%)</a:t>
            </a:r>
            <a:endParaRPr lang="pt-BR" sz="600" b="1" dirty="0">
              <a:solidFill>
                <a:srgbClr val="FF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419872" y="4259872"/>
            <a:ext cx="122413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1.018</a:t>
            </a:r>
            <a:endParaRPr lang="pt-BR" sz="105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pt-BR" sz="600" b="1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pt-BR" sz="60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9,15%)</a:t>
            </a:r>
            <a:endParaRPr lang="pt-BR" sz="600" b="1" dirty="0">
              <a:solidFill>
                <a:srgbClr val="FF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575863"/>
              </p:ext>
            </p:extLst>
          </p:nvPr>
        </p:nvGraphicFramePr>
        <p:xfrm>
          <a:off x="251520" y="2953102"/>
          <a:ext cx="2520000" cy="170688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954544"/>
                <a:gridCol w="916364"/>
                <a:gridCol w="649092"/>
              </a:tblGrid>
              <a:tr h="180000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Região</a:t>
                      </a:r>
                      <a:endParaRPr lang="pt-B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Quantidade</a:t>
                      </a:r>
                      <a:r>
                        <a:rPr lang="pt-BR" sz="1000" baseline="30000" dirty="0" smtClean="0"/>
                        <a:t>(*)</a:t>
                      </a:r>
                      <a:endParaRPr lang="pt-BR" sz="10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%</a:t>
                      </a:r>
                      <a:endParaRPr lang="pt-BR" sz="1000" dirty="0"/>
                    </a:p>
                  </a:txBody>
                  <a:tcPr anchor="ctr"/>
                </a:tc>
              </a:tr>
              <a:tr h="180000">
                <a:tc>
                  <a:txBody>
                    <a:bodyPr/>
                    <a:lstStyle/>
                    <a:p>
                      <a:r>
                        <a:rPr lang="pt-BR" sz="1000" dirty="0" smtClean="0">
                          <a:solidFill>
                            <a:srgbClr val="002060"/>
                          </a:solidFill>
                        </a:rPr>
                        <a:t>Sudeste</a:t>
                      </a:r>
                      <a:endParaRPr lang="pt-BR" sz="1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002060"/>
                          </a:solidFill>
                        </a:rPr>
                        <a:t>6.536</a:t>
                      </a:r>
                      <a:endParaRPr lang="pt-BR" sz="1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002060"/>
                          </a:solidFill>
                        </a:rPr>
                        <a:t>58,73</a:t>
                      </a:r>
                      <a:endParaRPr lang="pt-BR" sz="10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r>
                        <a:rPr lang="pt-BR" sz="1000" dirty="0" smtClean="0">
                          <a:solidFill>
                            <a:srgbClr val="002060"/>
                          </a:solidFill>
                        </a:rPr>
                        <a:t>Nordeste</a:t>
                      </a:r>
                      <a:endParaRPr lang="pt-BR" sz="1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002060"/>
                          </a:solidFill>
                        </a:rPr>
                        <a:t>2.026</a:t>
                      </a:r>
                      <a:endParaRPr lang="pt-BR" sz="1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002060"/>
                          </a:solidFill>
                        </a:rPr>
                        <a:t>18,20</a:t>
                      </a:r>
                      <a:endParaRPr lang="pt-BR" sz="10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r>
                        <a:rPr lang="pt-BR" sz="1000" dirty="0" smtClean="0">
                          <a:solidFill>
                            <a:srgbClr val="002060"/>
                          </a:solidFill>
                        </a:rPr>
                        <a:t>Sul</a:t>
                      </a:r>
                      <a:endParaRPr lang="pt-BR" sz="1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002060"/>
                          </a:solidFill>
                        </a:rPr>
                        <a:t>1.018</a:t>
                      </a:r>
                      <a:endParaRPr lang="pt-BR" sz="1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002060"/>
                          </a:solidFill>
                        </a:rPr>
                        <a:t>9,15</a:t>
                      </a:r>
                      <a:endParaRPr lang="pt-BR" sz="10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r>
                        <a:rPr lang="pt-BR" sz="1000" dirty="0" smtClean="0">
                          <a:solidFill>
                            <a:srgbClr val="002060"/>
                          </a:solidFill>
                        </a:rPr>
                        <a:t>Norte</a:t>
                      </a:r>
                      <a:endParaRPr lang="pt-BR" sz="1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002060"/>
                          </a:solidFill>
                        </a:rPr>
                        <a:t>897</a:t>
                      </a:r>
                      <a:endParaRPr lang="pt-BR" sz="1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002060"/>
                          </a:solidFill>
                        </a:rPr>
                        <a:t>8,06</a:t>
                      </a:r>
                      <a:endParaRPr lang="pt-BR" sz="10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r>
                        <a:rPr lang="pt-BR" sz="1000" dirty="0" smtClean="0">
                          <a:solidFill>
                            <a:srgbClr val="002060"/>
                          </a:solidFill>
                        </a:rPr>
                        <a:t>Centro-Oeste</a:t>
                      </a:r>
                      <a:endParaRPr lang="pt-BR" sz="1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002060"/>
                          </a:solidFill>
                        </a:rPr>
                        <a:t>652</a:t>
                      </a:r>
                      <a:endParaRPr lang="pt-BR" sz="1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>
                          <a:solidFill>
                            <a:srgbClr val="002060"/>
                          </a:solidFill>
                        </a:rPr>
                        <a:t>5,86</a:t>
                      </a:r>
                      <a:endParaRPr lang="pt-BR" sz="10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Total Geral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dirty="0" smtClean="0"/>
                        <a:t>11.129</a:t>
                      </a:r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100,00</a:t>
                      </a:r>
                      <a:endParaRPr lang="pt-BR" sz="1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0" y="4928056"/>
            <a:ext cx="16017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(1) Opções de atendimento</a:t>
            </a:r>
            <a:endParaRPr lang="pt-BR" sz="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3343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edondar Retângulo em um Canto Diagonal 1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latin typeface="Verdana" pitchFamily="34" charset="0"/>
              </a:rPr>
              <a:t>Reembolso</a:t>
            </a:r>
            <a:endParaRPr lang="pt-BR" sz="1600" dirty="0">
              <a:solidFill>
                <a:srgbClr val="FF6600"/>
              </a:solidFill>
              <a:latin typeface="Verdana" pitchFamily="34" charset="0"/>
            </a:endParaRP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1152000" y="4371950"/>
            <a:ext cx="6840000" cy="289441"/>
          </a:xfrm>
          <a:prstGeom prst="roundRect">
            <a:avLst/>
          </a:prstGeom>
          <a:solidFill>
            <a:srgbClr val="002060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182563" indent="-182563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 algn="ctr" eaLnBrk="1" hangingPunct="1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SzPct val="110000"/>
            </a:pPr>
            <a:r>
              <a:rPr lang="pt-BR" sz="1100" dirty="0" smtClean="0">
                <a:solidFill>
                  <a:srgbClr val="FFFFFF"/>
                </a:solidFill>
                <a:latin typeface="Verdana" pitchFamily="34" charset="0"/>
              </a:rPr>
              <a:t>Possibilidade de personalização dos múltiplos para empresas a partir de 100 vidas.</a:t>
            </a: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836000" y="987614"/>
            <a:ext cx="5472000" cy="360000"/>
          </a:xfrm>
          <a:prstGeom prst="roundRect">
            <a:avLst/>
          </a:prstGeom>
          <a:solidFill>
            <a:srgbClr val="FF6600"/>
          </a:solidFill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>
            <a:lvl1pPr marL="182563" indent="-182563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 algn="ctr" eaLnBrk="1" hangingPunct="1"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SzPct val="110000"/>
            </a:pPr>
            <a:r>
              <a:rPr lang="pt-BR" sz="1100" dirty="0" smtClean="0">
                <a:solidFill>
                  <a:schemeClr val="bg1"/>
                </a:solidFill>
                <a:latin typeface="Verdana" pitchFamily="34" charset="0"/>
              </a:rPr>
              <a:t>Tabela de Reembolso em Reais, com múltiplos por plano.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428087"/>
              </p:ext>
            </p:extLst>
          </p:nvPr>
        </p:nvGraphicFramePr>
        <p:xfrm>
          <a:off x="1433494" y="1625086"/>
          <a:ext cx="6277012" cy="253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81049"/>
                <a:gridCol w="3027927"/>
                <a:gridCol w="1192047"/>
                <a:gridCol w="117598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Plano</a:t>
                      </a:r>
                      <a:endParaRPr lang="pt-BR" sz="7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Coberturas do Plano</a:t>
                      </a:r>
                      <a:endParaRPr lang="pt-BR" sz="7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Múltiplos</a:t>
                      </a:r>
                      <a:endParaRPr lang="pt-BR" sz="7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Abrangência do Reembolso</a:t>
                      </a:r>
                      <a:endParaRPr lang="pt-BR" sz="7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Prestige 20</a:t>
                      </a:r>
                      <a:endParaRPr lang="pt-BR" sz="7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83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Rol Ampliado + Ortodontia + Prótese + Implante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83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t-BR" sz="800" b="1" kern="12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indent="0" algn="ctr" defTabSz="583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t-BR" sz="800" b="1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Brasil e Exterior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Executivo 20</a:t>
                      </a:r>
                      <a:endParaRPr lang="pt-BR" sz="7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83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Rol Ampliado + Ortodontia + Prótese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83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t-BR" sz="800" b="1" kern="12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2,5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583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1" kern="1200" dirty="0" smtClean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D8E8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Especial 20</a:t>
                      </a:r>
                      <a:endParaRPr lang="pt-BR" sz="7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83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Rol Ampliado + Prótese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583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1" kern="12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pt-BR" sz="800" b="1" dirty="0" smtClean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583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1" dirty="0" smtClean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Clássico 20</a:t>
                      </a:r>
                      <a:endParaRPr lang="pt-BR" sz="7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83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Rol Ampliado + Ortodontia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583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1" dirty="0" smtClean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D8E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583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1" dirty="0" smtClean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D8E8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Básico</a:t>
                      </a:r>
                      <a:r>
                        <a:rPr lang="pt-BR" sz="700" b="1" baseline="0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20</a:t>
                      </a:r>
                      <a:endParaRPr lang="pt-BR" sz="7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83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Rol Ampliado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583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1" dirty="0" smtClean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583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1" dirty="0" smtClean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Exato 20</a:t>
                      </a:r>
                      <a:endParaRPr lang="pt-BR" sz="7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83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Rol ANS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583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1" dirty="0" smtClean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83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1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Brasil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808" y="483518"/>
            <a:ext cx="1188000" cy="1188000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 rot="120000">
            <a:off x="7829813" y="862074"/>
            <a:ext cx="1116000" cy="430887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itchFamily="2" charset="0"/>
                <a:ea typeface="ＭＳ Ｐゴシック"/>
              </a:rPr>
              <a:t>Em todos os planos</a:t>
            </a:r>
            <a:endParaRPr kumimoji="0" lang="en-US" sz="90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Print" pitchFamily="2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353192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edondar Retângulo em um Canto Diagonal 1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latin typeface="Verdana" pitchFamily="34" charset="0"/>
              </a:rPr>
              <a:t>Reembolso - Exemplos</a:t>
            </a:r>
            <a:endParaRPr lang="pt-BR" sz="1600" dirty="0">
              <a:latin typeface="Verdan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87"/>
          <a:stretch/>
        </p:blipFill>
        <p:spPr bwMode="auto">
          <a:xfrm>
            <a:off x="288000" y="787145"/>
            <a:ext cx="7540908" cy="399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701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0" y="787121"/>
            <a:ext cx="8568000" cy="399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rredondar Retângulo em um Canto Diagonal 1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latin typeface="Verdana" pitchFamily="34" charset="0"/>
              </a:rPr>
              <a:t>Reembolso – Comparativo  com a concorrência</a:t>
            </a:r>
            <a:endParaRPr lang="pt-BR" sz="1600" dirty="0">
              <a:latin typeface="Verdana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588821" y="787145"/>
            <a:ext cx="3441153" cy="399423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893974" y="787145"/>
            <a:ext cx="918386" cy="3994237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029974" y="878050"/>
            <a:ext cx="864000" cy="38160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0" y="4659982"/>
            <a:ext cx="9492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 Plano Master</a:t>
            </a:r>
            <a:endParaRPr lang="pt-BR" sz="800" dirty="0">
              <a:solidFill>
                <a:schemeClr val="bg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1410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01691" y="2023293"/>
            <a:ext cx="5740632" cy="1096914"/>
          </a:xfrm>
          <a:prstGeom prst="rect">
            <a:avLst/>
          </a:prstGeom>
          <a:noFill/>
        </p:spPr>
        <p:txBody>
          <a:bodyPr wrap="none" lIns="77925" tIns="38963" rIns="77925" bIns="38963">
            <a:spAutoFit/>
          </a:bodyPr>
          <a:lstStyle/>
          <a:p>
            <a:pPr marL="227282" indent="-227282" algn="ctr" defTabSz="914296" fontAlgn="auto">
              <a:spcBef>
                <a:spcPts val="0"/>
              </a:spcBef>
              <a:spcAft>
                <a:spcPts val="511"/>
              </a:spcAft>
              <a:buClr>
                <a:srgbClr val="FF6600"/>
              </a:buClr>
              <a:defRPr/>
            </a:pPr>
            <a:r>
              <a:rPr lang="pt-BR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</a:rPr>
              <a:t>Reposicionamento </a:t>
            </a:r>
          </a:p>
          <a:p>
            <a:pPr marL="227282" indent="-227282" algn="ctr" defTabSz="914296" fontAlgn="auto">
              <a:spcBef>
                <a:spcPts val="0"/>
              </a:spcBef>
              <a:spcAft>
                <a:spcPts val="511"/>
              </a:spcAft>
              <a:buClr>
                <a:srgbClr val="FF6600"/>
              </a:buClr>
              <a:defRPr/>
            </a:pPr>
            <a:r>
              <a:rPr lang="pt-BR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</a:rPr>
              <a:t>Da linha de produtos</a:t>
            </a:r>
            <a:endParaRPr lang="pt-BR" sz="3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9538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edondar Retângulo em um Canto Diagonal 1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latin typeface="Verdana" pitchFamily="34" charset="0"/>
              </a:rPr>
              <a:t>Características Gerais</a:t>
            </a:r>
          </a:p>
        </p:txBody>
      </p:sp>
      <p:sp>
        <p:nvSpPr>
          <p:cNvPr id="4" name="CaixaDeTexto 9"/>
          <p:cNvSpPr txBox="1">
            <a:spLocks noChangeArrowheads="1"/>
          </p:cNvSpPr>
          <p:nvPr/>
        </p:nvSpPr>
        <p:spPr bwMode="auto">
          <a:xfrm>
            <a:off x="431540" y="843558"/>
            <a:ext cx="8280920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2563" indent="-182563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pt-BR" sz="1400" b="1" dirty="0" smtClean="0">
                <a:solidFill>
                  <a:srgbClr val="000066"/>
                </a:solidFill>
                <a:latin typeface="Verdana" pitchFamily="34" charset="0"/>
              </a:rPr>
              <a:t>Abrangência: </a:t>
            </a:r>
            <a:r>
              <a:rPr lang="pt-BR" sz="1400" dirty="0" smtClean="0">
                <a:solidFill>
                  <a:srgbClr val="000066"/>
                </a:solidFill>
                <a:latin typeface="Verdana" pitchFamily="34" charset="0"/>
              </a:rPr>
              <a:t>Nacional</a:t>
            </a:r>
          </a:p>
          <a:p>
            <a:pPr eaLnBrk="1" hangingPunct="1">
              <a:spcAft>
                <a:spcPts val="600"/>
              </a:spcAft>
            </a:pPr>
            <a:endParaRPr lang="pt-BR" sz="1400" b="1" dirty="0">
              <a:solidFill>
                <a:srgbClr val="000066"/>
              </a:solidFill>
              <a:latin typeface="Verdana" pitchFamily="34" charset="0"/>
            </a:endParaRPr>
          </a:p>
          <a:p>
            <a:pPr eaLnBrk="1" hangingPunct="1">
              <a:spcAft>
                <a:spcPts val="0"/>
              </a:spcAft>
            </a:pPr>
            <a:r>
              <a:rPr lang="pt-BR" sz="1400" b="1" smtClean="0">
                <a:solidFill>
                  <a:srgbClr val="000066"/>
                </a:solidFill>
                <a:latin typeface="Verdana" pitchFamily="34" charset="0"/>
              </a:rPr>
              <a:t>Coparticipação Opcional </a:t>
            </a:r>
            <a:r>
              <a:rPr lang="pt-BR" sz="1100" b="1" smtClean="0">
                <a:solidFill>
                  <a:srgbClr val="002060"/>
                </a:solidFill>
                <a:latin typeface="Verdana" pitchFamily="34" charset="0"/>
              </a:rPr>
              <a:t>(com possibilida de percentual diferente por tipo de cobertura</a:t>
            </a:r>
            <a:r>
              <a:rPr lang="pt-BR" sz="1100" b="1">
                <a:solidFill>
                  <a:srgbClr val="002060"/>
                </a:solidFill>
                <a:latin typeface="Verdana" pitchFamily="34" charset="0"/>
              </a:rPr>
              <a:t>)</a:t>
            </a:r>
            <a:endParaRPr lang="pt-BR" sz="1400" b="1" dirty="0" smtClean="0">
              <a:solidFill>
                <a:srgbClr val="002060"/>
              </a:solidFill>
              <a:latin typeface="Verdana" pitchFamily="34" charset="0"/>
            </a:endParaRPr>
          </a:p>
          <a:p>
            <a:pPr lvl="1" eaLnBrk="1" hangingPunct="1">
              <a:spcAft>
                <a:spcPts val="0"/>
              </a:spcAft>
            </a:pPr>
            <a:endParaRPr lang="pt-BR" sz="600" smtClean="0">
              <a:solidFill>
                <a:srgbClr val="000066"/>
              </a:solidFill>
              <a:latin typeface="Verdana" pitchFamily="34" charset="0"/>
            </a:endParaRPr>
          </a:p>
          <a:p>
            <a:pPr lvl="1" eaLnBrk="1" hangingPunct="1">
              <a:spcAft>
                <a:spcPts val="600"/>
              </a:spcAft>
            </a:pPr>
            <a:r>
              <a:rPr lang="pt-BR" sz="1400" smtClean="0">
                <a:solidFill>
                  <a:srgbClr val="000066"/>
                </a:solidFill>
                <a:latin typeface="Verdana" pitchFamily="34" charset="0"/>
              </a:rPr>
              <a:t>Exclusivo </a:t>
            </a:r>
            <a:r>
              <a:rPr lang="pt-BR" sz="1400" dirty="0" smtClean="0">
                <a:solidFill>
                  <a:srgbClr val="000066"/>
                </a:solidFill>
                <a:latin typeface="Verdana" pitchFamily="34" charset="0"/>
              </a:rPr>
              <a:t>para o Odonto Empresarial </a:t>
            </a:r>
            <a:r>
              <a:rPr lang="pt-BR" sz="900" dirty="0" smtClean="0">
                <a:solidFill>
                  <a:srgbClr val="000066"/>
                </a:solidFill>
                <a:latin typeface="Verdana" pitchFamily="34" charset="0"/>
              </a:rPr>
              <a:t>(a </a:t>
            </a:r>
            <a:r>
              <a:rPr lang="pt-BR" sz="900" dirty="0">
                <a:solidFill>
                  <a:srgbClr val="000066"/>
                </a:solidFill>
                <a:latin typeface="Verdana" pitchFamily="34" charset="0"/>
              </a:rPr>
              <a:t>partir de 100 </a:t>
            </a:r>
            <a:r>
              <a:rPr lang="pt-BR" sz="900" dirty="0" smtClean="0">
                <a:solidFill>
                  <a:srgbClr val="000066"/>
                </a:solidFill>
                <a:latin typeface="Verdana" pitchFamily="34" charset="0"/>
              </a:rPr>
              <a:t>vidas)</a:t>
            </a:r>
            <a:endParaRPr lang="pt-BR" sz="1400" b="1" dirty="0" smtClean="0">
              <a:solidFill>
                <a:srgbClr val="000066"/>
              </a:solidFill>
              <a:latin typeface="Verdana" pitchFamily="34" charset="0"/>
            </a:endParaRPr>
          </a:p>
          <a:p>
            <a:pPr marL="846137" lvl="1" eaLnBrk="1" hangingPunct="1">
              <a:spcAft>
                <a:spcPts val="0"/>
              </a:spcAft>
              <a:buClr>
                <a:srgbClr val="FF6600"/>
              </a:buClr>
              <a:buSzPct val="120000"/>
              <a:buFont typeface="Arial" pitchFamily="34" charset="0"/>
              <a:buChar char="•"/>
            </a:pPr>
            <a:r>
              <a:rPr lang="pt-BR" sz="1400" dirty="0" smtClean="0">
                <a:solidFill>
                  <a:srgbClr val="000066"/>
                </a:solidFill>
                <a:latin typeface="Verdana" pitchFamily="34" charset="0"/>
              </a:rPr>
              <a:t>Rol </a:t>
            </a:r>
            <a:r>
              <a:rPr lang="pt-BR" sz="1400" dirty="0">
                <a:solidFill>
                  <a:srgbClr val="000066"/>
                </a:solidFill>
                <a:latin typeface="Verdana" pitchFamily="34" charset="0"/>
              </a:rPr>
              <a:t>ANS e Rol Ampliado – </a:t>
            </a:r>
            <a:r>
              <a:rPr lang="pt-BR" sz="1400" dirty="0">
                <a:solidFill>
                  <a:srgbClr val="FF6600"/>
                </a:solidFill>
                <a:latin typeface="Verdana" pitchFamily="34" charset="0"/>
              </a:rPr>
              <a:t>10%, 20% ou 30%</a:t>
            </a:r>
          </a:p>
          <a:p>
            <a:pPr marL="846137" lvl="1" eaLnBrk="1" hangingPunct="1">
              <a:spcAft>
                <a:spcPts val="0"/>
              </a:spcAft>
              <a:buClr>
                <a:srgbClr val="FF6600"/>
              </a:buClr>
              <a:buSzPct val="120000"/>
              <a:buFont typeface="Arial" pitchFamily="34" charset="0"/>
              <a:buChar char="•"/>
            </a:pPr>
            <a:r>
              <a:rPr lang="pt-BR" sz="1400" dirty="0" smtClean="0">
                <a:solidFill>
                  <a:srgbClr val="000066"/>
                </a:solidFill>
                <a:latin typeface="Verdana" pitchFamily="34" charset="0"/>
              </a:rPr>
              <a:t>Ortodontia, Prótese e Implante </a:t>
            </a:r>
            <a:r>
              <a:rPr lang="pt-BR" sz="1400" dirty="0">
                <a:solidFill>
                  <a:srgbClr val="000066"/>
                </a:solidFill>
                <a:latin typeface="Verdana" pitchFamily="34" charset="0"/>
              </a:rPr>
              <a:t>– </a:t>
            </a:r>
            <a:r>
              <a:rPr lang="pt-BR" sz="1400" dirty="0">
                <a:solidFill>
                  <a:srgbClr val="FF6600"/>
                </a:solidFill>
                <a:latin typeface="Verdana" pitchFamily="34" charset="0"/>
              </a:rPr>
              <a:t>10%, 20</a:t>
            </a:r>
            <a:r>
              <a:rPr lang="pt-BR" sz="1400" dirty="0" smtClean="0">
                <a:solidFill>
                  <a:srgbClr val="FF6600"/>
                </a:solidFill>
                <a:latin typeface="Verdana" pitchFamily="34" charset="0"/>
              </a:rPr>
              <a:t>%, 30%, 40% ou 50%</a:t>
            </a:r>
          </a:p>
          <a:p>
            <a:pPr eaLnBrk="1" hangingPunct="1">
              <a:spcAft>
                <a:spcPts val="0"/>
              </a:spcAft>
            </a:pPr>
            <a:endParaRPr lang="pt-BR" sz="1600" dirty="0" smtClean="0">
              <a:solidFill>
                <a:srgbClr val="000066"/>
              </a:solidFill>
              <a:latin typeface="Verdana" pitchFamily="34" charset="0"/>
            </a:endParaRPr>
          </a:p>
          <a:p>
            <a:pPr marL="2157413" indent="-2157413" eaLnBrk="1" hangingPunct="1">
              <a:spcAft>
                <a:spcPts val="0"/>
              </a:spcAft>
            </a:pPr>
            <a:r>
              <a:rPr lang="pt-BR" sz="1400" b="1" dirty="0" smtClean="0">
                <a:solidFill>
                  <a:srgbClr val="000066"/>
                </a:solidFill>
                <a:latin typeface="Verdana" pitchFamily="34" charset="0"/>
              </a:rPr>
              <a:t>Período de Vigência:</a:t>
            </a:r>
            <a:r>
              <a:rPr lang="pt-BR" sz="1400" dirty="0" smtClean="0">
                <a:solidFill>
                  <a:srgbClr val="000066"/>
                </a:solidFill>
                <a:latin typeface="Verdana" pitchFamily="34" charset="0"/>
              </a:rPr>
              <a:t>	</a:t>
            </a:r>
            <a:r>
              <a:rPr lang="pt-BR" sz="1400" b="1" dirty="0" smtClean="0">
                <a:solidFill>
                  <a:srgbClr val="FF6600"/>
                </a:solidFill>
                <a:latin typeface="Verdana" pitchFamily="34" charset="0"/>
              </a:rPr>
              <a:t>24 meses</a:t>
            </a:r>
            <a:r>
              <a:rPr lang="pt-BR" sz="1400" dirty="0" smtClean="0">
                <a:solidFill>
                  <a:srgbClr val="000066"/>
                </a:solidFill>
                <a:latin typeface="Verdana" pitchFamily="34" charset="0"/>
              </a:rPr>
              <a:t>.</a:t>
            </a:r>
            <a:endParaRPr lang="pt-BR" sz="1400" dirty="0">
              <a:solidFill>
                <a:srgbClr val="000066"/>
              </a:solidFill>
              <a:latin typeface="Verdana" pitchFamily="34" charset="0"/>
            </a:endParaRPr>
          </a:p>
          <a:p>
            <a:pPr marL="2157413" indent="-2157413" eaLnBrk="1" hangingPunct="1">
              <a:spcAft>
                <a:spcPts val="0"/>
              </a:spcAft>
            </a:pPr>
            <a:r>
              <a:rPr lang="pt-BR" sz="600" dirty="0" smtClean="0">
                <a:solidFill>
                  <a:srgbClr val="000066"/>
                </a:solidFill>
                <a:latin typeface="Verdana" pitchFamily="34" charset="0"/>
              </a:rPr>
              <a:t>	</a:t>
            </a:r>
          </a:p>
          <a:p>
            <a:pPr marL="2157413" indent="-2157413" eaLnBrk="1" hangingPunct="1">
              <a:spcAft>
                <a:spcPts val="0"/>
              </a:spcAft>
            </a:pPr>
            <a:r>
              <a:rPr lang="pt-BR" sz="1200" dirty="0">
                <a:solidFill>
                  <a:srgbClr val="000066"/>
                </a:solidFill>
                <a:latin typeface="Verdana" pitchFamily="34" charset="0"/>
              </a:rPr>
              <a:t>	</a:t>
            </a:r>
            <a:r>
              <a:rPr lang="pt-BR" sz="1200" b="1" dirty="0" smtClean="0">
                <a:solidFill>
                  <a:srgbClr val="000066"/>
                </a:solidFill>
                <a:latin typeface="Verdana" pitchFamily="34" charset="0"/>
              </a:rPr>
              <a:t>Cancelamento antes da vigência: </a:t>
            </a:r>
            <a:r>
              <a:rPr lang="pt-BR" sz="1200" dirty="0" smtClean="0">
                <a:solidFill>
                  <a:srgbClr val="000066"/>
                </a:solidFill>
                <a:latin typeface="Verdana" pitchFamily="34" charset="0"/>
              </a:rPr>
              <a:t>Será cobrado, a título de </a:t>
            </a:r>
            <a:r>
              <a:rPr lang="pt-BR" sz="1200" b="1" dirty="0" smtClean="0">
                <a:solidFill>
                  <a:srgbClr val="000066"/>
                </a:solidFill>
                <a:latin typeface="Verdana" pitchFamily="34" charset="0"/>
              </a:rPr>
              <a:t>mensalidade complementar</a:t>
            </a:r>
            <a:r>
              <a:rPr lang="pt-BR" sz="1200" dirty="0" smtClean="0">
                <a:solidFill>
                  <a:srgbClr val="000066"/>
                </a:solidFill>
                <a:latin typeface="Verdana" pitchFamily="34" charset="0"/>
              </a:rPr>
              <a:t>, o equivalente a </a:t>
            </a:r>
            <a:r>
              <a:rPr lang="pt-BR" sz="1200" dirty="0">
                <a:solidFill>
                  <a:srgbClr val="FF6600"/>
                </a:solidFill>
                <a:latin typeface="Verdana" pitchFamily="34" charset="0"/>
              </a:rPr>
              <a:t>50%</a:t>
            </a:r>
            <a:r>
              <a:rPr lang="pt-BR" sz="1200" dirty="0">
                <a:solidFill>
                  <a:srgbClr val="000066"/>
                </a:solidFill>
                <a:latin typeface="Verdana" pitchFamily="34" charset="0"/>
              </a:rPr>
              <a:t> </a:t>
            </a:r>
            <a:r>
              <a:rPr lang="pt-BR" sz="1200" dirty="0" smtClean="0">
                <a:solidFill>
                  <a:srgbClr val="000066"/>
                </a:solidFill>
                <a:latin typeface="Verdana" pitchFamily="34" charset="0"/>
              </a:rPr>
              <a:t>da maior </a:t>
            </a:r>
            <a:r>
              <a:rPr lang="pt-BR" sz="1200" dirty="0" smtClean="0">
                <a:solidFill>
                  <a:srgbClr val="FF6600"/>
                </a:solidFill>
                <a:latin typeface="Verdana" pitchFamily="34" charset="0"/>
              </a:rPr>
              <a:t>mensalidade </a:t>
            </a:r>
            <a:r>
              <a:rPr lang="pt-BR" sz="1200" dirty="0">
                <a:solidFill>
                  <a:srgbClr val="000066"/>
                </a:solidFill>
                <a:latin typeface="Verdana" pitchFamily="34" charset="0"/>
              </a:rPr>
              <a:t>paga n</a:t>
            </a:r>
            <a:r>
              <a:rPr lang="pt-BR" sz="1200" dirty="0" smtClean="0">
                <a:solidFill>
                  <a:srgbClr val="000066"/>
                </a:solidFill>
                <a:latin typeface="Verdana" pitchFamily="34" charset="0"/>
              </a:rPr>
              <a:t>o período em que o contrato permaneceu vigente, </a:t>
            </a:r>
            <a:r>
              <a:rPr lang="pt-BR" sz="1200" dirty="0">
                <a:solidFill>
                  <a:srgbClr val="000066"/>
                </a:solidFill>
                <a:latin typeface="Verdana" pitchFamily="34" charset="0"/>
              </a:rPr>
              <a:t>multiplicado pelos meses que faltam para o </a:t>
            </a:r>
            <a:r>
              <a:rPr lang="pt-BR" sz="1200" dirty="0" smtClean="0">
                <a:solidFill>
                  <a:srgbClr val="000066"/>
                </a:solidFill>
                <a:latin typeface="Verdana" pitchFamily="34" charset="0"/>
              </a:rPr>
              <a:t>término. Sobre este valor </a:t>
            </a:r>
            <a:r>
              <a:rPr lang="pt-BR" sz="1200" b="1" dirty="0" smtClean="0">
                <a:solidFill>
                  <a:srgbClr val="000066"/>
                </a:solidFill>
                <a:latin typeface="Verdana" pitchFamily="34" charset="0"/>
              </a:rPr>
              <a:t>não incidirá </a:t>
            </a:r>
            <a:r>
              <a:rPr lang="pt-BR" sz="1200" dirty="0" smtClean="0">
                <a:solidFill>
                  <a:srgbClr val="000066"/>
                </a:solidFill>
                <a:latin typeface="Verdana" pitchFamily="34" charset="0"/>
              </a:rPr>
              <a:t>carregamento comercial.</a:t>
            </a:r>
          </a:p>
          <a:p>
            <a:pPr marL="2157413" indent="-2157413" eaLnBrk="1" hangingPunct="1">
              <a:spcAft>
                <a:spcPts val="0"/>
              </a:spcAft>
            </a:pPr>
            <a:endParaRPr lang="pt-BR" sz="600" dirty="0" smtClean="0">
              <a:solidFill>
                <a:srgbClr val="000066"/>
              </a:solidFill>
              <a:latin typeface="Verdana" pitchFamily="34" charset="0"/>
            </a:endParaRPr>
          </a:p>
          <a:p>
            <a:pPr marL="2157413" indent="-2157413" eaLnBrk="1" hangingPunct="1">
              <a:spcAft>
                <a:spcPts val="0"/>
              </a:spcAft>
            </a:pPr>
            <a:r>
              <a:rPr lang="pt-BR" sz="1200" dirty="0" smtClean="0">
                <a:solidFill>
                  <a:srgbClr val="FF6600"/>
                </a:solidFill>
                <a:latin typeface="Verdana" pitchFamily="34" charset="0"/>
              </a:rPr>
              <a:t>	No </a:t>
            </a:r>
            <a:r>
              <a:rPr lang="pt-BR" sz="1200" dirty="0">
                <a:solidFill>
                  <a:srgbClr val="FF6600"/>
                </a:solidFill>
                <a:latin typeface="Verdana" pitchFamily="34" charset="0"/>
              </a:rPr>
              <a:t>Portfólio atual, é </a:t>
            </a:r>
            <a:r>
              <a:rPr lang="pt-BR" sz="1200" dirty="0" smtClean="0">
                <a:solidFill>
                  <a:srgbClr val="FF6600"/>
                </a:solidFill>
                <a:latin typeface="Verdana" pitchFamily="34" charset="0"/>
              </a:rPr>
              <a:t>praticada </a:t>
            </a:r>
            <a:r>
              <a:rPr lang="pt-BR" sz="1200" dirty="0">
                <a:solidFill>
                  <a:srgbClr val="FF6600"/>
                </a:solidFill>
                <a:latin typeface="Verdana" pitchFamily="34" charset="0"/>
              </a:rPr>
              <a:t>multa de 50% da última mensalidade</a:t>
            </a:r>
            <a:r>
              <a:rPr lang="pt-BR" sz="1200" dirty="0" smtClean="0">
                <a:solidFill>
                  <a:srgbClr val="FF6600"/>
                </a:solidFill>
                <a:latin typeface="Verdan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3390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edondar Retângulo em um Canto Diagonal 1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>
              <a:spcBef>
                <a:spcPct val="50000"/>
              </a:spcBef>
            </a:pPr>
            <a:r>
              <a:rPr lang="pt-BR" sz="1600" dirty="0" smtClean="0">
                <a:solidFill>
                  <a:schemeClr val="bg1"/>
                </a:solidFill>
                <a:latin typeface="Verdana" pitchFamily="34" charset="0"/>
              </a:rPr>
              <a:t>Características Gerais</a:t>
            </a:r>
            <a:endParaRPr lang="pt-BR" sz="1600" b="1" u="sng" dirty="0">
              <a:solidFill>
                <a:srgbClr val="FF6600"/>
              </a:solidFill>
              <a:latin typeface="Verdana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358894" y="762258"/>
            <a:ext cx="4426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u="sng" dirty="0">
                <a:solidFill>
                  <a:srgbClr val="FF6600"/>
                </a:solidFill>
                <a:latin typeface="Verdana" pitchFamily="34" charset="0"/>
              </a:rPr>
              <a:t>Grupos de Carências Contratuais</a:t>
            </a:r>
            <a:endParaRPr lang="pt-BR" dirty="0"/>
          </a:p>
        </p:txBody>
      </p:sp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103770"/>
              </p:ext>
            </p:extLst>
          </p:nvPr>
        </p:nvGraphicFramePr>
        <p:xfrm>
          <a:off x="2327822" y="1439367"/>
          <a:ext cx="4488356" cy="2440800"/>
        </p:xfrm>
        <a:graphic>
          <a:graphicData uri="http://schemas.openxmlformats.org/drawingml/2006/table">
            <a:tbl>
              <a:tblPr firstRow="1" bandRow="1"/>
              <a:tblGrid>
                <a:gridCol w="731833"/>
                <a:gridCol w="783428"/>
                <a:gridCol w="813095"/>
                <a:gridCol w="2160000"/>
              </a:tblGrid>
              <a:tr h="612000">
                <a:tc>
                  <a:txBody>
                    <a:bodyPr/>
                    <a:lstStyle>
                      <a:lvl1pPr marL="0" algn="l" defTabSz="583036" rtl="0" eaLnBrk="1" latinLnBrk="0" hangingPunct="1">
                        <a:defRPr sz="11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1pPr>
                      <a:lvl2pPr marL="291518" algn="l" defTabSz="583036" rtl="0" eaLnBrk="1" latinLnBrk="0" hangingPunct="1">
                        <a:defRPr sz="11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2pPr>
                      <a:lvl3pPr marL="583036" algn="l" defTabSz="583036" rtl="0" eaLnBrk="1" latinLnBrk="0" hangingPunct="1">
                        <a:defRPr sz="11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3pPr>
                      <a:lvl4pPr marL="874554" algn="l" defTabSz="583036" rtl="0" eaLnBrk="1" latinLnBrk="0" hangingPunct="1">
                        <a:defRPr sz="11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4pPr>
                      <a:lvl5pPr marL="1166072" algn="l" defTabSz="583036" rtl="0" eaLnBrk="1" latinLnBrk="0" hangingPunct="1">
                        <a:defRPr sz="11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5pPr>
                      <a:lvl6pPr marL="1457590" algn="l" defTabSz="583036" rtl="0" eaLnBrk="1" latinLnBrk="0" hangingPunct="1">
                        <a:defRPr sz="11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6pPr>
                      <a:lvl7pPr marL="1749108" algn="l" defTabSz="583036" rtl="0" eaLnBrk="1" latinLnBrk="0" hangingPunct="1">
                        <a:defRPr sz="11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7pPr>
                      <a:lvl8pPr marL="2040626" algn="l" defTabSz="583036" rtl="0" eaLnBrk="1" latinLnBrk="0" hangingPunct="1">
                        <a:defRPr sz="11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8pPr>
                      <a:lvl9pPr marL="2332144" algn="l" defTabSz="583036" rtl="0" eaLnBrk="1" latinLnBrk="0" hangingPunct="1">
                        <a:defRPr sz="11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pt-BR" sz="8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Grupos</a:t>
                      </a:r>
                      <a:endParaRPr lang="pt-BR" sz="8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583036" rtl="0" eaLnBrk="1" latinLnBrk="0" hangingPunct="1">
                        <a:defRPr sz="11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1pPr>
                      <a:lvl2pPr marL="291518" algn="l" defTabSz="583036" rtl="0" eaLnBrk="1" latinLnBrk="0" hangingPunct="1">
                        <a:defRPr sz="11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2pPr>
                      <a:lvl3pPr marL="583036" algn="l" defTabSz="583036" rtl="0" eaLnBrk="1" latinLnBrk="0" hangingPunct="1">
                        <a:defRPr sz="11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3pPr>
                      <a:lvl4pPr marL="874554" algn="l" defTabSz="583036" rtl="0" eaLnBrk="1" latinLnBrk="0" hangingPunct="1">
                        <a:defRPr sz="11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4pPr>
                      <a:lvl5pPr marL="1166072" algn="l" defTabSz="583036" rtl="0" eaLnBrk="1" latinLnBrk="0" hangingPunct="1">
                        <a:defRPr sz="11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5pPr>
                      <a:lvl6pPr marL="1457590" algn="l" defTabSz="583036" rtl="0" eaLnBrk="1" latinLnBrk="0" hangingPunct="1">
                        <a:defRPr sz="11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6pPr>
                      <a:lvl7pPr marL="1749108" algn="l" defTabSz="583036" rtl="0" eaLnBrk="1" latinLnBrk="0" hangingPunct="1">
                        <a:defRPr sz="11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7pPr>
                      <a:lvl8pPr marL="2040626" algn="l" defTabSz="583036" rtl="0" eaLnBrk="1" latinLnBrk="0" hangingPunct="1">
                        <a:defRPr sz="11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8pPr>
                      <a:lvl9pPr marL="2332144" algn="l" defTabSz="583036" rtl="0" eaLnBrk="1" latinLnBrk="0" hangingPunct="1">
                        <a:defRPr sz="11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pt-BR" sz="800" b="0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Empresas</a:t>
                      </a:r>
                      <a:endParaRPr lang="pt-BR" sz="800" b="0" baseline="0" dirty="0" smtClean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/>
                      <a:r>
                        <a:rPr lang="pt-BR" sz="800" b="1" baseline="0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03 a 29 e de 30 a 99 vidas</a:t>
                      </a:r>
                      <a:endParaRPr lang="pt-BR" sz="8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583036" rtl="0" eaLnBrk="1" latinLnBrk="0" hangingPunct="1">
                        <a:defRPr sz="11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1pPr>
                      <a:lvl2pPr marL="291518" algn="l" defTabSz="583036" rtl="0" eaLnBrk="1" latinLnBrk="0" hangingPunct="1">
                        <a:defRPr sz="11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2pPr>
                      <a:lvl3pPr marL="583036" algn="l" defTabSz="583036" rtl="0" eaLnBrk="1" latinLnBrk="0" hangingPunct="1">
                        <a:defRPr sz="11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3pPr>
                      <a:lvl4pPr marL="874554" algn="l" defTabSz="583036" rtl="0" eaLnBrk="1" latinLnBrk="0" hangingPunct="1">
                        <a:defRPr sz="11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4pPr>
                      <a:lvl5pPr marL="1166072" algn="l" defTabSz="583036" rtl="0" eaLnBrk="1" latinLnBrk="0" hangingPunct="1">
                        <a:defRPr sz="11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5pPr>
                      <a:lvl6pPr marL="1457590" algn="l" defTabSz="583036" rtl="0" eaLnBrk="1" latinLnBrk="0" hangingPunct="1">
                        <a:defRPr sz="11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6pPr>
                      <a:lvl7pPr marL="1749108" algn="l" defTabSz="583036" rtl="0" eaLnBrk="1" latinLnBrk="0" hangingPunct="1">
                        <a:defRPr sz="11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7pPr>
                      <a:lvl8pPr marL="2040626" algn="l" defTabSz="583036" rtl="0" eaLnBrk="1" latinLnBrk="0" hangingPunct="1">
                        <a:defRPr sz="11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8pPr>
                      <a:lvl9pPr marL="2332144" algn="l" defTabSz="583036" rtl="0" eaLnBrk="1" latinLnBrk="0" hangingPunct="1">
                        <a:defRPr sz="11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pt-BR" sz="800" b="0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Empresas</a:t>
                      </a:r>
                    </a:p>
                    <a:p>
                      <a:pPr algn="ctr"/>
                      <a:r>
                        <a:rPr lang="pt-BR" sz="8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</a:t>
                      </a:r>
                      <a:r>
                        <a:rPr lang="pt-BR" sz="800" b="1" baseline="0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partir de 100 vidas</a:t>
                      </a:r>
                      <a:endParaRPr lang="pt-BR" sz="8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583036" rtl="0" eaLnBrk="1" latinLnBrk="0" hangingPunct="1">
                        <a:defRPr sz="11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1pPr>
                      <a:lvl2pPr marL="291518" algn="l" defTabSz="583036" rtl="0" eaLnBrk="1" latinLnBrk="0" hangingPunct="1">
                        <a:defRPr sz="11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2pPr>
                      <a:lvl3pPr marL="583036" algn="l" defTabSz="583036" rtl="0" eaLnBrk="1" latinLnBrk="0" hangingPunct="1">
                        <a:defRPr sz="11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3pPr>
                      <a:lvl4pPr marL="874554" algn="l" defTabSz="583036" rtl="0" eaLnBrk="1" latinLnBrk="0" hangingPunct="1">
                        <a:defRPr sz="11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4pPr>
                      <a:lvl5pPr marL="1166072" algn="l" defTabSz="583036" rtl="0" eaLnBrk="1" latinLnBrk="0" hangingPunct="1">
                        <a:defRPr sz="11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5pPr>
                      <a:lvl6pPr marL="1457590" algn="l" defTabSz="583036" rtl="0" eaLnBrk="1" latinLnBrk="0" hangingPunct="1">
                        <a:defRPr sz="11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6pPr>
                      <a:lvl7pPr marL="1749108" algn="l" defTabSz="583036" rtl="0" eaLnBrk="1" latinLnBrk="0" hangingPunct="1">
                        <a:defRPr sz="11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7pPr>
                      <a:lvl8pPr marL="2040626" algn="l" defTabSz="583036" rtl="0" eaLnBrk="1" latinLnBrk="0" hangingPunct="1">
                        <a:defRPr sz="11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8pPr>
                      <a:lvl9pPr marL="2332144" algn="l" defTabSz="583036" rtl="0" eaLnBrk="1" latinLnBrk="0" hangingPunct="1">
                        <a:defRPr sz="11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pt-BR" sz="800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Procedimentos</a:t>
                      </a:r>
                      <a:endParaRPr lang="pt-BR" sz="80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1pPr>
                      <a:lvl2pPr marL="291518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2pPr>
                      <a:lvl3pPr marL="583036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3pPr>
                      <a:lvl4pPr marL="874554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4pPr>
                      <a:lvl5pPr marL="1166072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5pPr>
                      <a:lvl6pPr marL="1457590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6pPr>
                      <a:lvl7pPr marL="1749108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7pPr>
                      <a:lvl8pPr marL="2040626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8pPr>
                      <a:lvl9pPr marL="2332144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9pPr>
                    </a:lstStyle>
                    <a:p>
                      <a:r>
                        <a:rPr lang="pt-BR" sz="800" b="1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Grupo</a:t>
                      </a:r>
                      <a:r>
                        <a:rPr lang="pt-BR" sz="800" b="1" baseline="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0</a:t>
                      </a:r>
                      <a:endParaRPr lang="pt-BR" sz="800" b="1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1pPr>
                      <a:lvl2pPr marL="291518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2pPr>
                      <a:lvl3pPr marL="583036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3pPr>
                      <a:lvl4pPr marL="874554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4pPr>
                      <a:lvl5pPr marL="1166072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5pPr>
                      <a:lvl6pPr marL="1457590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6pPr>
                      <a:lvl7pPr marL="1749108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7pPr>
                      <a:lvl8pPr marL="2040626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8pPr>
                      <a:lvl9pPr marL="2332144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pt-BR" sz="800" b="1" dirty="0" smtClean="0">
                          <a:solidFill>
                            <a:srgbClr val="FF66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 hora</a:t>
                      </a:r>
                      <a:endParaRPr lang="pt-BR" sz="800" b="1" dirty="0">
                        <a:solidFill>
                          <a:srgbClr val="FF66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1pPr>
                      <a:lvl2pPr marL="291518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2pPr>
                      <a:lvl3pPr marL="583036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3pPr>
                      <a:lvl4pPr marL="874554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4pPr>
                      <a:lvl5pPr marL="1166072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5pPr>
                      <a:lvl6pPr marL="1457590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6pPr>
                      <a:lvl7pPr marL="1749108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7pPr>
                      <a:lvl8pPr marL="2040626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8pPr>
                      <a:lvl9pPr marL="2332144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pt-BR" sz="800" b="1" dirty="0" smtClean="0">
                          <a:solidFill>
                            <a:srgbClr val="FF66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 hora</a:t>
                      </a:r>
                      <a:endParaRPr lang="pt-BR" sz="800" b="1" dirty="0">
                        <a:solidFill>
                          <a:srgbClr val="FF66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1pPr>
                      <a:lvl2pPr marL="291518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2pPr>
                      <a:lvl3pPr marL="583036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3pPr>
                      <a:lvl4pPr marL="874554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4pPr>
                      <a:lvl5pPr marL="1166072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5pPr>
                      <a:lvl6pPr marL="1457590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6pPr>
                      <a:lvl7pPr marL="1749108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7pPr>
                      <a:lvl8pPr marL="2040626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8pPr>
                      <a:lvl9pPr marL="2332144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9pPr>
                    </a:lstStyle>
                    <a:p>
                      <a:r>
                        <a:rPr lang="pt-BR" sz="80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Urgências</a:t>
                      </a:r>
                      <a:endParaRPr lang="pt-BR" sz="800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1pPr>
                      <a:lvl2pPr marL="291518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2pPr>
                      <a:lvl3pPr marL="583036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3pPr>
                      <a:lvl4pPr marL="874554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4pPr>
                      <a:lvl5pPr marL="1166072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5pPr>
                      <a:lvl6pPr marL="1457590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6pPr>
                      <a:lvl7pPr marL="1749108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7pPr>
                      <a:lvl8pPr marL="2040626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8pPr>
                      <a:lvl9pPr marL="2332144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9pPr>
                    </a:lstStyle>
                    <a:p>
                      <a:r>
                        <a:rPr lang="pt-BR" sz="800" b="1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Grupo 1</a:t>
                      </a:r>
                      <a:endParaRPr lang="pt-BR" sz="800" b="1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1pPr>
                      <a:lvl2pPr marL="291518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2pPr>
                      <a:lvl3pPr marL="583036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3pPr>
                      <a:lvl4pPr marL="874554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4pPr>
                      <a:lvl5pPr marL="1166072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5pPr>
                      <a:lvl6pPr marL="1457590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6pPr>
                      <a:lvl7pPr marL="1749108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7pPr>
                      <a:lvl8pPr marL="2040626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8pPr>
                      <a:lvl9pPr marL="2332144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pt-BR" sz="800" b="1" dirty="0" smtClean="0">
                          <a:solidFill>
                            <a:srgbClr val="FF66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 dias</a:t>
                      </a:r>
                      <a:endParaRPr lang="pt-BR" sz="800" b="1" dirty="0">
                        <a:solidFill>
                          <a:srgbClr val="FF66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1pPr>
                      <a:lvl2pPr marL="291518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2pPr>
                      <a:lvl3pPr marL="583036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3pPr>
                      <a:lvl4pPr marL="874554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4pPr>
                      <a:lvl5pPr marL="1166072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5pPr>
                      <a:lvl6pPr marL="1457590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6pPr>
                      <a:lvl7pPr marL="1749108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7pPr>
                      <a:lvl8pPr marL="2040626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8pPr>
                      <a:lvl9pPr marL="2332144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pt-BR" sz="800" b="1" dirty="0" smtClean="0">
                          <a:solidFill>
                            <a:srgbClr val="FF66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 dias</a:t>
                      </a:r>
                      <a:endParaRPr lang="pt-BR" sz="800" b="1" dirty="0">
                        <a:solidFill>
                          <a:srgbClr val="FF66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1pPr>
                      <a:lvl2pPr marL="291518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2pPr>
                      <a:lvl3pPr marL="583036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3pPr>
                      <a:lvl4pPr marL="874554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4pPr>
                      <a:lvl5pPr marL="1166072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5pPr>
                      <a:lvl6pPr marL="1457590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6pPr>
                      <a:lvl7pPr marL="1749108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7pPr>
                      <a:lvl8pPr marL="2040626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8pPr>
                      <a:lvl9pPr marL="2332144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9pPr>
                    </a:lstStyle>
                    <a:p>
                      <a:r>
                        <a:rPr lang="pt-BR" sz="80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diagnóstico, radiologia, prevenção em saúde bucal,  dentística</a:t>
                      </a:r>
                      <a:r>
                        <a:rPr lang="pt-BR" sz="800" kern="120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periodontia, odontopediatria e DTM.</a:t>
                      </a:r>
                      <a:endParaRPr lang="pt-BR" sz="800" kern="1200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1pPr>
                      <a:lvl2pPr marL="291518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2pPr>
                      <a:lvl3pPr marL="583036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3pPr>
                      <a:lvl4pPr marL="874554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4pPr>
                      <a:lvl5pPr marL="1166072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5pPr>
                      <a:lvl6pPr marL="1457590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6pPr>
                      <a:lvl7pPr marL="1749108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7pPr>
                      <a:lvl8pPr marL="2040626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8pPr>
                      <a:lvl9pPr marL="2332144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9pPr>
                    </a:lstStyle>
                    <a:p>
                      <a:r>
                        <a:rPr lang="pt-BR" sz="800" b="1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Grupo</a:t>
                      </a:r>
                      <a:r>
                        <a:rPr lang="pt-BR" sz="800" b="1" baseline="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2</a:t>
                      </a:r>
                      <a:endParaRPr lang="pt-BR" sz="800" b="1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1pPr>
                      <a:lvl2pPr marL="291518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2pPr>
                      <a:lvl3pPr marL="583036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3pPr>
                      <a:lvl4pPr marL="874554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4pPr>
                      <a:lvl5pPr marL="1166072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5pPr>
                      <a:lvl6pPr marL="1457590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6pPr>
                      <a:lvl7pPr marL="1749108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7pPr>
                      <a:lvl8pPr marL="2040626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8pPr>
                      <a:lvl9pPr marL="2332144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pt-BR" sz="800" b="1" dirty="0" smtClean="0">
                          <a:solidFill>
                            <a:srgbClr val="FF66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180 dias</a:t>
                      </a:r>
                      <a:endParaRPr lang="pt-BR" sz="800" b="1" dirty="0">
                        <a:solidFill>
                          <a:srgbClr val="FF66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1pPr>
                      <a:lvl2pPr marL="291518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2pPr>
                      <a:lvl3pPr marL="583036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3pPr>
                      <a:lvl4pPr marL="874554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4pPr>
                      <a:lvl5pPr marL="1166072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5pPr>
                      <a:lvl6pPr marL="1457590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6pPr>
                      <a:lvl7pPr marL="1749108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7pPr>
                      <a:lvl8pPr marL="2040626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8pPr>
                      <a:lvl9pPr marL="2332144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pt-BR" sz="800" b="1" dirty="0" smtClean="0">
                          <a:solidFill>
                            <a:srgbClr val="FF66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180 dias</a:t>
                      </a:r>
                      <a:endParaRPr lang="pt-BR" sz="800" b="1" dirty="0">
                        <a:solidFill>
                          <a:srgbClr val="FF66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1pPr>
                      <a:lvl2pPr marL="291518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2pPr>
                      <a:lvl3pPr marL="583036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3pPr>
                      <a:lvl4pPr marL="874554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4pPr>
                      <a:lvl5pPr marL="1166072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5pPr>
                      <a:lvl6pPr marL="1457590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6pPr>
                      <a:lvl7pPr marL="1749108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7pPr>
                      <a:lvl8pPr marL="2040626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8pPr>
                      <a:lvl9pPr marL="2332144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9pPr>
                    </a:lstStyle>
                    <a:p>
                      <a:r>
                        <a:rPr lang="pt-BR" sz="800" kern="120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Endodontia e cirurgia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1pPr>
                      <a:lvl2pPr marL="291518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2pPr>
                      <a:lvl3pPr marL="583036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3pPr>
                      <a:lvl4pPr marL="874554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4pPr>
                      <a:lvl5pPr marL="1166072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5pPr>
                      <a:lvl6pPr marL="1457590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6pPr>
                      <a:lvl7pPr marL="1749108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7pPr>
                      <a:lvl8pPr marL="2040626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8pPr>
                      <a:lvl9pPr marL="2332144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9pPr>
                    </a:lstStyle>
                    <a:p>
                      <a:r>
                        <a:rPr lang="pt-BR" sz="800" b="1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Grupo</a:t>
                      </a:r>
                      <a:r>
                        <a:rPr lang="pt-BR" sz="800" b="1" baseline="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3</a:t>
                      </a:r>
                      <a:endParaRPr lang="pt-BR" sz="800" b="1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1pPr>
                      <a:lvl2pPr marL="291518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2pPr>
                      <a:lvl3pPr marL="583036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3pPr>
                      <a:lvl4pPr marL="874554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4pPr>
                      <a:lvl5pPr marL="1166072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5pPr>
                      <a:lvl6pPr marL="1457590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6pPr>
                      <a:lvl7pPr marL="1749108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7pPr>
                      <a:lvl8pPr marL="2040626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8pPr>
                      <a:lvl9pPr marL="2332144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pt-BR" sz="800" b="1" dirty="0" smtClean="0">
                          <a:solidFill>
                            <a:srgbClr val="FF66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pt-BR" sz="800" b="1" dirty="0">
                        <a:solidFill>
                          <a:srgbClr val="FF66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1pPr>
                      <a:lvl2pPr marL="291518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2pPr>
                      <a:lvl3pPr marL="583036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3pPr>
                      <a:lvl4pPr marL="874554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4pPr>
                      <a:lvl5pPr marL="1166072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5pPr>
                      <a:lvl6pPr marL="1457590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6pPr>
                      <a:lvl7pPr marL="1749108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7pPr>
                      <a:lvl8pPr marL="2040626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8pPr>
                      <a:lvl9pPr marL="2332144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pt-BR" sz="800" b="1" dirty="0" smtClean="0">
                          <a:solidFill>
                            <a:srgbClr val="FF66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180 dias</a:t>
                      </a:r>
                      <a:endParaRPr lang="pt-BR" sz="800" b="1" dirty="0">
                        <a:solidFill>
                          <a:srgbClr val="FF66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1pPr>
                      <a:lvl2pPr marL="291518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2pPr>
                      <a:lvl3pPr marL="583036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3pPr>
                      <a:lvl4pPr marL="874554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4pPr>
                      <a:lvl5pPr marL="1166072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5pPr>
                      <a:lvl6pPr marL="1457590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6pPr>
                      <a:lvl7pPr marL="1749108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7pPr>
                      <a:lvl8pPr marL="2040626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8pPr>
                      <a:lvl9pPr marL="2332144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9pPr>
                    </a:lstStyle>
                    <a:p>
                      <a:r>
                        <a:rPr lang="pt-BR" sz="80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ortodontia, prótese e implante.</a:t>
                      </a:r>
                      <a:endParaRPr lang="pt-BR" sz="800" i="1" dirty="0" smtClean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CaixaDeTexto 21"/>
          <p:cNvSpPr txBox="1"/>
          <p:nvPr/>
        </p:nvSpPr>
        <p:spPr>
          <a:xfrm>
            <a:off x="990000" y="4251544"/>
            <a:ext cx="7164000" cy="354925"/>
          </a:xfrm>
          <a:prstGeom prst="roundRect">
            <a:avLst>
              <a:gd name="adj" fmla="val 8485"/>
            </a:avLst>
          </a:prstGeom>
          <a:solidFill>
            <a:srgbClr val="FFFFFF"/>
          </a:solidFill>
          <a:ln w="19050">
            <a:solidFill>
              <a:srgbClr val="FF66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defTabSz="7175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ＭＳ Ｐゴシック"/>
              </a:rPr>
              <a:t>A partir de de 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Verdana"/>
                <a:ea typeface="ＭＳ Ｐゴシック"/>
              </a:rPr>
              <a:t>30 vidas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ＭＳ Ｐゴシック"/>
              </a:rPr>
              <a:t>:</a:t>
            </a:r>
            <a:r>
              <a:rPr kumimoji="0" lang="en-US" sz="10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ＭＳ Ｐゴシック"/>
              </a:rPr>
              <a:t> 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Verdana"/>
                <a:ea typeface="ＭＳ Ｐゴシック"/>
              </a:rPr>
              <a:t>Carências Contratuais para inclusões após 30 dias do evento. </a:t>
            </a:r>
            <a:r>
              <a: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 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</a:rPr>
              <a:t>(Conforme Lei 9656/98)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Verdana"/>
              <a:ea typeface="ＭＳ Ｐゴシック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593" y="382575"/>
            <a:ext cx="1792518" cy="1792518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 rot="120000">
            <a:off x="7075275" y="942540"/>
            <a:ext cx="1728000" cy="8463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Segoe Print" pitchFamily="2" charset="0"/>
                <a:ea typeface="ＭＳ Ｐゴシック"/>
              </a:rPr>
              <a:t>03 a 29 vidas</a:t>
            </a:r>
            <a:r>
              <a:rPr lang="en-US" sz="1100" b="1" kern="0" dirty="0">
                <a:solidFill>
                  <a:srgbClr val="002060"/>
                </a:solidFill>
                <a:latin typeface="Segoe Print" pitchFamily="2" charset="0"/>
                <a:ea typeface="ＭＳ Ｐゴシック"/>
              </a:rPr>
              <a:t/>
            </a:r>
            <a:br>
              <a:rPr lang="en-US" sz="1100" b="1" kern="0" dirty="0">
                <a:solidFill>
                  <a:srgbClr val="002060"/>
                </a:solidFill>
                <a:latin typeface="Segoe Print" pitchFamily="2" charset="0"/>
                <a:ea typeface="ＭＳ Ｐゴシック"/>
              </a:rPr>
            </a:br>
            <a:endParaRPr lang="en-US" sz="500" b="1" kern="0" dirty="0" smtClean="0">
              <a:solidFill>
                <a:srgbClr val="002060"/>
              </a:solidFill>
              <a:latin typeface="Segoe Print" pitchFamily="2" charset="0"/>
              <a:ea typeface="ＭＳ Ｐゴシック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Segoe Print" pitchFamily="2" charset="0"/>
                <a:ea typeface="ＭＳ Ｐゴシック"/>
              </a:rPr>
              <a:t>Mantida </a:t>
            </a: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Segoe Print" pitchFamily="2" charset="0"/>
                <a:ea typeface="ＭＳ Ｐゴシック"/>
              </a:rPr>
              <a:t>a promoção atual de “Isenção Total de Carências”</a:t>
            </a: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Segoe Print" pitchFamily="2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754857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edondar Retângulo em um Canto Diagonal 1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latin typeface="Verdana" pitchFamily="34" charset="0"/>
              </a:rPr>
              <a:t>Características Gerais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186923"/>
              </p:ext>
            </p:extLst>
          </p:nvPr>
        </p:nvGraphicFramePr>
        <p:xfrm>
          <a:off x="1692000" y="2784326"/>
          <a:ext cx="5760000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8396"/>
                <a:gridCol w="1539133"/>
                <a:gridCol w="3042471"/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Carteira</a:t>
                      </a:r>
                      <a:endParaRPr lang="pt-BR" sz="100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Vidas</a:t>
                      </a:r>
                      <a:endParaRPr lang="pt-BR" sz="100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Cálculo</a:t>
                      </a:r>
                      <a:r>
                        <a:rPr lang="pt-BR" sz="1000" baseline="0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 da sinistralidade</a:t>
                      </a:r>
                      <a:endParaRPr lang="pt-BR" sz="1000" dirty="0" smtClean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r>
                        <a:rPr lang="pt-BR" sz="1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PME</a:t>
                      </a:r>
                      <a:endParaRPr lang="pt-BR" sz="1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03 a 29 vidas</a:t>
                      </a:r>
                      <a:endParaRPr lang="pt-BR" sz="100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>
                          <a:solidFill>
                            <a:srgbClr val="000066"/>
                          </a:solidFill>
                          <a:latin typeface="Verdana" pitchFamily="34" charset="0"/>
                        </a:rPr>
                        <a:t>sinistralidade da carteira do grupo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r>
                        <a:rPr lang="pt-BR" sz="1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PME Mais</a:t>
                      </a:r>
                      <a:endParaRPr lang="pt-BR" sz="1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 a 99 vidas</a:t>
                      </a:r>
                      <a:endParaRPr lang="pt-BR" sz="100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>
                          <a:solidFill>
                            <a:srgbClr val="000066"/>
                          </a:solidFill>
                          <a:latin typeface="Verdana" pitchFamily="34" charset="0"/>
                        </a:rPr>
                        <a:t>sinistralidade da carteira do grupo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6000">
                <a:tc rowSpan="2">
                  <a:txBody>
                    <a:bodyPr/>
                    <a:lstStyle/>
                    <a:p>
                      <a:r>
                        <a:rPr lang="pt-BR" sz="1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Empresarial</a:t>
                      </a:r>
                      <a:endParaRPr lang="pt-BR" sz="1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 a 499 vidas</a:t>
                      </a:r>
                      <a:endParaRPr lang="pt-BR" sz="100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dirty="0" smtClean="0">
                          <a:solidFill>
                            <a:srgbClr val="000066"/>
                          </a:solidFill>
                          <a:latin typeface="Verdana" pitchFamily="34" charset="0"/>
                        </a:rPr>
                        <a:t>50% da sinistralidade da carteira do grupo</a:t>
                      </a:r>
                    </a:p>
                    <a:p>
                      <a:r>
                        <a:rPr lang="pt-BR" sz="1000" dirty="0" smtClean="0">
                          <a:solidFill>
                            <a:srgbClr val="000066"/>
                          </a:solidFill>
                          <a:latin typeface="Verdana" pitchFamily="34" charset="0"/>
                        </a:rPr>
                        <a:t>50% da sinistralidade da empresa</a:t>
                      </a:r>
                      <a:endParaRPr lang="pt-BR" sz="100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6000">
                <a:tc vMerge="1">
                  <a:txBody>
                    <a:bodyPr/>
                    <a:lstStyle/>
                    <a:p>
                      <a:endParaRPr lang="pt-BR" sz="100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</a:t>
                      </a:r>
                      <a:r>
                        <a:rPr lang="pt-BR" sz="1000" baseline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partir de 500 vidas</a:t>
                      </a:r>
                      <a:endParaRPr lang="pt-BR" sz="100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dirty="0" smtClean="0">
                          <a:solidFill>
                            <a:srgbClr val="000066"/>
                          </a:solidFill>
                          <a:latin typeface="Verdana" pitchFamily="34" charset="0"/>
                        </a:rPr>
                        <a:t>sinistralidade da empresa</a:t>
                      </a:r>
                      <a:endParaRPr lang="pt-BR" sz="100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9"/>
          <p:cNvSpPr txBox="1">
            <a:spLocks noChangeArrowheads="1"/>
          </p:cNvSpPr>
          <p:nvPr/>
        </p:nvSpPr>
        <p:spPr bwMode="auto">
          <a:xfrm>
            <a:off x="575556" y="771550"/>
            <a:ext cx="7992888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2563" indent="-182563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pt-BR" sz="1400" b="1" dirty="0" smtClean="0">
                <a:solidFill>
                  <a:srgbClr val="FF6600"/>
                </a:solidFill>
                <a:latin typeface="Verdana" pitchFamily="34" charset="0"/>
              </a:rPr>
              <a:t>Reajustes:</a:t>
            </a:r>
          </a:p>
          <a:p>
            <a:pPr eaLnBrk="1" hangingPunct="1">
              <a:spcAft>
                <a:spcPts val="600"/>
              </a:spcAft>
            </a:pPr>
            <a:endParaRPr lang="pt-BR" sz="800" dirty="0">
              <a:solidFill>
                <a:srgbClr val="000066"/>
              </a:solidFill>
              <a:latin typeface="Verdana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pt-BR" sz="1200" b="1" dirty="0">
                <a:solidFill>
                  <a:srgbClr val="000066"/>
                </a:solidFill>
                <a:latin typeface="Verdana" pitchFamily="34" charset="0"/>
              </a:rPr>
              <a:t>. </a:t>
            </a:r>
            <a:r>
              <a:rPr lang="pt-BR" sz="1200" b="1" dirty="0" smtClean="0">
                <a:solidFill>
                  <a:srgbClr val="000066"/>
                </a:solidFill>
                <a:latin typeface="Verdana" pitchFamily="34" charset="0"/>
              </a:rPr>
              <a:t>Financeiro e Técnico :  Inalterados </a:t>
            </a:r>
          </a:p>
          <a:p>
            <a:pPr eaLnBrk="1" hangingPunct="1">
              <a:spcAft>
                <a:spcPts val="600"/>
              </a:spcAft>
            </a:pPr>
            <a:endParaRPr lang="pt-BR" sz="800" dirty="0">
              <a:solidFill>
                <a:srgbClr val="000066"/>
              </a:solidFill>
              <a:latin typeface="Verdana" pitchFamily="34" charset="0"/>
            </a:endParaRPr>
          </a:p>
          <a:p>
            <a:pPr marL="1438275" indent="-1438275" eaLnBrk="1" hangingPunct="1">
              <a:spcAft>
                <a:spcPts val="600"/>
              </a:spcAft>
            </a:pPr>
            <a:r>
              <a:rPr lang="pt-BR" sz="1200" b="1" dirty="0" smtClean="0">
                <a:solidFill>
                  <a:srgbClr val="000066"/>
                </a:solidFill>
                <a:latin typeface="Verdana" pitchFamily="34" charset="0"/>
              </a:rPr>
              <a:t>. Sinistralidade:	</a:t>
            </a:r>
            <a:r>
              <a:rPr lang="pt-BR" sz="1200" dirty="0" err="1" smtClean="0">
                <a:solidFill>
                  <a:srgbClr val="000066"/>
                </a:solidFill>
                <a:latin typeface="Verdana" pitchFamily="34" charset="0"/>
              </a:rPr>
              <a:t>Breakeven</a:t>
            </a:r>
            <a:r>
              <a:rPr lang="pt-BR" sz="1200" dirty="0" smtClean="0">
                <a:solidFill>
                  <a:srgbClr val="000066"/>
                </a:solidFill>
                <a:latin typeface="Verdana" pitchFamily="34" charset="0"/>
              </a:rPr>
              <a:t> de </a:t>
            </a:r>
            <a:r>
              <a:rPr lang="pt-BR" sz="1200" dirty="0" smtClean="0">
                <a:solidFill>
                  <a:srgbClr val="FF6600"/>
                </a:solidFill>
                <a:latin typeface="Verdana" pitchFamily="34" charset="0"/>
              </a:rPr>
              <a:t>60% </a:t>
            </a:r>
            <a:r>
              <a:rPr lang="pt-BR" sz="1050" dirty="0" smtClean="0">
                <a:solidFill>
                  <a:srgbClr val="FF6600"/>
                </a:solidFill>
                <a:latin typeface="Verdana" pitchFamily="34" charset="0"/>
              </a:rPr>
              <a:t>(Equiparado à OdontoPrev e à Bradesco)</a:t>
            </a:r>
            <a:br>
              <a:rPr lang="pt-BR" sz="1050" dirty="0" smtClean="0">
                <a:solidFill>
                  <a:srgbClr val="FF6600"/>
                </a:solidFill>
                <a:latin typeface="Verdana" pitchFamily="34" charset="0"/>
              </a:rPr>
            </a:br>
            <a:r>
              <a:rPr lang="pt-BR" sz="1200" dirty="0" smtClean="0">
                <a:solidFill>
                  <a:srgbClr val="000066"/>
                </a:solidFill>
                <a:latin typeface="Verdana" pitchFamily="34" charset="0"/>
              </a:rPr>
              <a:t>Portfólio </a:t>
            </a:r>
            <a:r>
              <a:rPr lang="pt-BR" sz="1200" dirty="0">
                <a:solidFill>
                  <a:srgbClr val="000066"/>
                </a:solidFill>
                <a:latin typeface="Verdana" pitchFamily="34" charset="0"/>
              </a:rPr>
              <a:t>atual, é praticado 65</a:t>
            </a:r>
            <a:r>
              <a:rPr lang="pt-BR" sz="1200" dirty="0" smtClean="0">
                <a:solidFill>
                  <a:srgbClr val="000066"/>
                </a:solidFill>
                <a:latin typeface="Verdana" pitchFamily="34" charset="0"/>
              </a:rPr>
              <a:t>%.</a:t>
            </a:r>
            <a:endParaRPr lang="pt-BR" sz="1000" dirty="0" smtClean="0">
              <a:solidFill>
                <a:srgbClr val="000066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0422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300426" y="2508026"/>
            <a:ext cx="4543189" cy="555741"/>
          </a:xfrm>
          <a:prstGeom prst="rect">
            <a:avLst/>
          </a:prstGeom>
          <a:noFill/>
        </p:spPr>
        <p:txBody>
          <a:bodyPr wrap="none" lIns="77925" tIns="38963" rIns="77925" bIns="38963">
            <a:spAutoFit/>
          </a:bodyPr>
          <a:lstStyle/>
          <a:p>
            <a:pPr marL="227282" indent="-227282" algn="ctr" defTabSz="914296" fontAlgn="auto">
              <a:spcBef>
                <a:spcPts val="0"/>
              </a:spcBef>
              <a:spcAft>
                <a:spcPts val="511"/>
              </a:spcAft>
              <a:buClr>
                <a:srgbClr val="FF6600"/>
              </a:buClr>
              <a:defRPr/>
            </a:pPr>
            <a:r>
              <a:rPr lang="pt-BR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</a:rPr>
              <a:t>Comercialização</a:t>
            </a:r>
            <a:endParaRPr lang="pt-BR" sz="3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1815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edondar Retângulo em um Canto Diagonal 1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latin typeface="Verdana" pitchFamily="34" charset="0"/>
              </a:rPr>
              <a:t>Grupos de Comercialização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44970" y="2973601"/>
            <a:ext cx="27109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 Upgrade para planos contratados</a:t>
            </a:r>
            <a:endParaRPr lang="pt-BR" sz="1000" b="1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974107"/>
              </p:ext>
            </p:extLst>
          </p:nvPr>
        </p:nvGraphicFramePr>
        <p:xfrm>
          <a:off x="558000" y="843558"/>
          <a:ext cx="8028000" cy="1980000"/>
        </p:xfrm>
        <a:graphic>
          <a:graphicData uri="http://schemas.openxmlformats.org/drawingml/2006/table">
            <a:tbl>
              <a:tblPr firstRow="1" bandRow="1"/>
              <a:tblGrid>
                <a:gridCol w="1440000"/>
                <a:gridCol w="900000"/>
                <a:gridCol w="1800000"/>
                <a:gridCol w="900000"/>
                <a:gridCol w="2124000"/>
                <a:gridCol w="864000"/>
              </a:tblGrid>
              <a:tr h="540000">
                <a:tc>
                  <a:txBody>
                    <a:bodyPr/>
                    <a:lstStyle>
                      <a:lvl1pPr marL="0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1pPr>
                      <a:lvl2pPr marL="457148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2pPr>
                      <a:lvl3pPr marL="914296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3pPr>
                      <a:lvl4pPr marL="1371444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4pPr>
                      <a:lvl5pPr marL="1828592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5pPr>
                      <a:lvl6pPr marL="2285740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6pPr>
                      <a:lvl7pPr marL="2742888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7pPr>
                      <a:lvl8pPr marL="3200036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8pPr>
                      <a:lvl9pPr marL="3657184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pt-BR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Tamanhos</a:t>
                      </a:r>
                      <a:r>
                        <a:rPr lang="pt-BR" sz="900" b="1" baseline="0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grupos</a:t>
                      </a:r>
                      <a:endParaRPr lang="pt-BR" sz="9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1pPr>
                      <a:lvl2pPr marL="457148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2pPr>
                      <a:lvl3pPr marL="914296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3pPr>
                      <a:lvl4pPr marL="1371444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4pPr>
                      <a:lvl5pPr marL="1828592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5pPr>
                      <a:lvl6pPr marL="2285740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6pPr>
                      <a:lvl7pPr marL="2742888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7pPr>
                      <a:lvl8pPr marL="3200036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8pPr>
                      <a:lvl9pPr marL="3657184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pt-BR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Tarifação</a:t>
                      </a:r>
                      <a:endParaRPr lang="pt-BR" sz="9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1pPr>
                      <a:lvl2pPr marL="457148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2pPr>
                      <a:lvl3pPr marL="914296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3pPr>
                      <a:lvl4pPr marL="1371444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4pPr>
                      <a:lvl5pPr marL="1828592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5pPr>
                      <a:lvl6pPr marL="2285740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6pPr>
                      <a:lvl7pPr marL="2742888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7pPr>
                      <a:lvl8pPr marL="3200036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8pPr>
                      <a:lvl9pPr marL="3657184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pt-BR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Contratação</a:t>
                      </a:r>
                      <a:endParaRPr lang="pt-BR" sz="9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Mínimo de</a:t>
                      </a:r>
                      <a:r>
                        <a:rPr lang="pt-BR" sz="900" b="1" baseline="0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vidas</a:t>
                      </a:r>
                      <a:endParaRPr lang="pt-BR" sz="9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Exemplos</a:t>
                      </a:r>
                      <a:endParaRPr lang="pt-BR" sz="9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Upgrade*</a:t>
                      </a:r>
                      <a:endParaRPr lang="pt-BR" sz="9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</a:tr>
              <a:tr h="720000">
                <a:tc>
                  <a:txBody>
                    <a:bodyPr/>
                    <a:lstStyle>
                      <a:lvl1pPr marL="0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1pPr>
                      <a:lvl2pPr marL="457148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2pPr>
                      <a:lvl3pPr marL="914296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3pPr>
                      <a:lvl4pPr marL="1371444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4pPr>
                      <a:lvl5pPr marL="1828592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5pPr>
                      <a:lvl6pPr marL="2285740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6pPr>
                      <a:lvl7pPr marL="2742888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7pPr>
                      <a:lvl8pPr marL="3200036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8pPr>
                      <a:lvl9pPr marL="3657184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pt-BR" sz="800" b="1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 a 29 vidas</a:t>
                      </a:r>
                      <a:br>
                        <a:rPr lang="pt-BR" sz="800" b="1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</a:br>
                      <a:r>
                        <a:rPr lang="pt-BR" sz="800" b="1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(PME)</a:t>
                      </a:r>
                      <a:endParaRPr lang="pt-BR" sz="800" b="1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1pPr>
                      <a:lvl2pPr marL="457148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2pPr>
                      <a:lvl3pPr marL="914296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3pPr>
                      <a:lvl4pPr marL="1371444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4pPr>
                      <a:lvl5pPr marL="1828592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5pPr>
                      <a:lvl6pPr marL="2285740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6pPr>
                      <a:lvl7pPr marL="2742888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7pPr>
                      <a:lvl8pPr marL="3200036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8pPr>
                      <a:lvl9pPr marL="3657184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pt-BR" sz="80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Tabela</a:t>
                      </a:r>
                      <a:r>
                        <a:rPr lang="pt-BR" sz="800" baseline="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preços</a:t>
                      </a:r>
                      <a:endParaRPr lang="pt-BR" sz="800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1pPr>
                      <a:lvl2pPr marL="457148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2pPr>
                      <a:lvl3pPr marL="914296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3pPr>
                      <a:lvl4pPr marL="1371444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4pPr>
                      <a:lvl5pPr marL="1828592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5pPr>
                      <a:lvl6pPr marL="2285740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6pPr>
                      <a:lvl7pPr marL="2742888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7pPr>
                      <a:lvl8pPr marL="3200036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8pPr>
                      <a:lvl9pPr marL="3657184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pt-BR" sz="800" baseline="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Livre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kern="1200" baseline="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pt-BR" sz="800" kern="1200" baseline="0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800" kern="1200" baseline="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Total do Grupo de Beneficiários tem que ser de 3 a 29 vidas</a:t>
                      </a:r>
                      <a:endParaRPr lang="pt-BR" sz="800" kern="1200" baseline="0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t-BR" sz="800" kern="1200" baseline="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Aniversário</a:t>
                      </a:r>
                      <a:endParaRPr lang="pt-BR" sz="800" kern="1200" baseline="0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20000">
                <a:tc>
                  <a:txBody>
                    <a:bodyPr/>
                    <a:lstStyle>
                      <a:lvl1pPr marL="0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1pPr>
                      <a:lvl2pPr marL="457148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2pPr>
                      <a:lvl3pPr marL="914296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3pPr>
                      <a:lvl4pPr marL="1371444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4pPr>
                      <a:lvl5pPr marL="1828592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5pPr>
                      <a:lvl6pPr marL="2285740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6pPr>
                      <a:lvl7pPr marL="2742888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7pPr>
                      <a:lvl8pPr marL="3200036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8pPr>
                      <a:lvl9pPr marL="3657184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9pPr>
                    </a:lstStyle>
                    <a:p>
                      <a:pPr algn="ctr"/>
                      <a:endParaRPr lang="pt-BR" sz="800" b="1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1pPr>
                      <a:lvl2pPr marL="457148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2pPr>
                      <a:lvl3pPr marL="914296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3pPr>
                      <a:lvl4pPr marL="1371444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4pPr>
                      <a:lvl5pPr marL="1828592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5pPr>
                      <a:lvl6pPr marL="2285740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6pPr>
                      <a:lvl7pPr marL="2742888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7pPr>
                      <a:lvl8pPr marL="3200036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8pPr>
                      <a:lvl9pPr marL="3657184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9pPr>
                    </a:lstStyle>
                    <a:p>
                      <a:pPr algn="ctr"/>
                      <a:endParaRPr lang="pt-BR" sz="800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1pPr>
                      <a:lvl2pPr marL="457148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2pPr>
                      <a:lvl3pPr marL="914296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3pPr>
                      <a:lvl4pPr marL="1371444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4pPr>
                      <a:lvl5pPr marL="1828592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5pPr>
                      <a:lvl6pPr marL="2285740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6pPr>
                      <a:lvl7pPr marL="2742888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7pPr>
                      <a:lvl8pPr marL="3200036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8pPr>
                      <a:lvl9pPr marL="3657184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aseline="0" dirty="0" smtClean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1pPr>
                      <a:lvl2pPr marL="457148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2pPr>
                      <a:lvl3pPr marL="914296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3pPr>
                      <a:lvl4pPr marL="1371444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4pPr>
                      <a:lvl5pPr marL="1828592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5pPr>
                      <a:lvl6pPr marL="2285740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6pPr>
                      <a:lvl7pPr marL="2742888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7pPr>
                      <a:lvl8pPr marL="3200036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8pPr>
                      <a:lvl9pPr marL="3657184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9pPr>
                    </a:lstStyle>
                    <a:p>
                      <a:pPr marL="171450" marR="0" indent="-171450" algn="l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pt-BR" sz="800" kern="1200" baseline="0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pt-BR" sz="800" kern="1200" baseline="0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7200496" y="2967998"/>
            <a:ext cx="1836000" cy="1836000"/>
            <a:chOff x="5749441" y="2067454"/>
            <a:chExt cx="1836000" cy="1836000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9441" y="2067454"/>
              <a:ext cx="1836000" cy="1836000"/>
            </a:xfrm>
            <a:prstGeom prst="rect">
              <a:avLst/>
            </a:prstGeom>
          </p:spPr>
        </p:pic>
        <p:sp>
          <p:nvSpPr>
            <p:cNvPr id="8" name="CaixaDeTexto 7"/>
            <p:cNvSpPr txBox="1"/>
            <p:nvPr/>
          </p:nvSpPr>
          <p:spPr>
            <a:xfrm rot="120000">
              <a:off x="5825439" y="2393977"/>
              <a:ext cx="1656000" cy="1400383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800" b="1" kern="0" dirty="0">
                  <a:solidFill>
                    <a:srgbClr val="FF6600"/>
                  </a:solidFill>
                  <a:latin typeface="Segoe Print" pitchFamily="2" charset="0"/>
                </a:rPr>
                <a:t>Grupo </a:t>
              </a:r>
              <a:r>
                <a:rPr lang="pt-BR" sz="800" b="1" kern="0" dirty="0" smtClean="0">
                  <a:solidFill>
                    <a:srgbClr val="FF6600"/>
                  </a:solidFill>
                  <a:latin typeface="Segoe Print" pitchFamily="2" charset="0"/>
                </a:rPr>
                <a:t>de Beneficiários vinculados à pessoa jurídica</a:t>
              </a:r>
              <a:r>
                <a:rPr lang="pt-BR" sz="800" kern="0" dirty="0" smtClean="0">
                  <a:solidFill>
                    <a:srgbClr val="002060"/>
                  </a:solidFill>
                  <a:latin typeface="Segoe Print" pitchFamily="2" charset="0"/>
                </a:rPr>
                <a:t>: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pt-BR" sz="800" kern="0" dirty="0">
                  <a:solidFill>
                    <a:srgbClr val="002060"/>
                  </a:solidFill>
                  <a:latin typeface="Segoe Print" pitchFamily="2" charset="0"/>
                </a:rPr>
                <a:t>E</a:t>
              </a:r>
              <a:r>
                <a:rPr lang="pt-BR" sz="800" kern="0" dirty="0" smtClean="0">
                  <a:solidFill>
                    <a:srgbClr val="002060"/>
                  </a:solidFill>
                  <a:latin typeface="Segoe Print" pitchFamily="2" charset="0"/>
                </a:rPr>
                <a:t>mpregados </a:t>
              </a:r>
              <a:r>
                <a:rPr lang="pt-BR" sz="800" kern="0" dirty="0">
                  <a:solidFill>
                    <a:srgbClr val="002060"/>
                  </a:solidFill>
                  <a:latin typeface="Segoe Print" pitchFamily="2" charset="0"/>
                </a:rPr>
                <a:t>que </a:t>
              </a:r>
              <a:r>
                <a:rPr lang="pt-BR" sz="800" kern="0" dirty="0" smtClean="0">
                  <a:solidFill>
                    <a:srgbClr val="002060"/>
                  </a:solidFill>
                  <a:latin typeface="Segoe Print" pitchFamily="2" charset="0"/>
                </a:rPr>
                <a:t>constarem no FGTS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pt-BR" sz="800" kern="0" dirty="0" smtClean="0">
                  <a:solidFill>
                    <a:srgbClr val="002060"/>
                  </a:solidFill>
                  <a:latin typeface="Segoe Print" pitchFamily="2" charset="0"/>
                </a:rPr>
                <a:t>Sócios</a:t>
              </a:r>
              <a:r>
                <a:rPr lang="pt-BR" sz="800" kern="0" smtClean="0">
                  <a:solidFill>
                    <a:srgbClr val="002060"/>
                  </a:solidFill>
                  <a:latin typeface="Segoe Print" pitchFamily="2" charset="0"/>
                </a:rPr>
                <a:t>, administradores</a:t>
              </a:r>
              <a:br>
                <a:rPr lang="pt-BR" sz="800" kern="0" smtClean="0">
                  <a:solidFill>
                    <a:srgbClr val="002060"/>
                  </a:solidFill>
                  <a:latin typeface="Segoe Print" pitchFamily="2" charset="0"/>
                </a:rPr>
              </a:br>
              <a:r>
                <a:rPr lang="pt-BR" sz="800" kern="0" smtClean="0">
                  <a:solidFill>
                    <a:srgbClr val="002060"/>
                  </a:solidFill>
                  <a:latin typeface="Segoe Print" pitchFamily="2" charset="0"/>
                </a:rPr>
                <a:t>e </a:t>
              </a:r>
              <a:r>
                <a:rPr lang="pt-BR" sz="800" kern="0" dirty="0" smtClean="0">
                  <a:solidFill>
                    <a:srgbClr val="002060"/>
                  </a:solidFill>
                  <a:latin typeface="Segoe Print" pitchFamily="2" charset="0"/>
                </a:rPr>
                <a:t>diretores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pt-BR" sz="800" kern="0" dirty="0" smtClean="0">
                  <a:solidFill>
                    <a:srgbClr val="002060"/>
                  </a:solidFill>
                  <a:latin typeface="Segoe Print" pitchFamily="2" charset="0"/>
                </a:rPr>
                <a:t>Dependentes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pt-BR" sz="800" kern="0" dirty="0">
                  <a:solidFill>
                    <a:srgbClr val="002060"/>
                  </a:solidFill>
                  <a:latin typeface="Segoe Print" pitchFamily="2" charset="0"/>
                </a:rPr>
                <a:t>E</a:t>
              </a:r>
              <a:r>
                <a:rPr lang="pt-BR" sz="800" kern="0" dirty="0" smtClean="0">
                  <a:solidFill>
                    <a:srgbClr val="002060"/>
                  </a:solidFill>
                  <a:latin typeface="Segoe Print" pitchFamily="2" charset="0"/>
                </a:rPr>
                <a:t>stagiários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pt-BR" sz="800" kern="0" dirty="0" smtClean="0">
                  <a:solidFill>
                    <a:srgbClr val="002060"/>
                  </a:solidFill>
                  <a:latin typeface="Segoe Print" pitchFamily="2" charset="0"/>
                </a:rPr>
                <a:t>Aprendizes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pt-BR" sz="800" kern="0" dirty="0" smtClean="0">
                  <a:solidFill>
                    <a:srgbClr val="002060"/>
                  </a:solidFill>
                  <a:latin typeface="Segoe Print" pitchFamily="2" charset="0"/>
                </a:rPr>
                <a:t>Demitidos e aposentados</a:t>
              </a:r>
              <a:endParaRPr lang="pt-BR" sz="800" kern="0" dirty="0">
                <a:solidFill>
                  <a:srgbClr val="002060"/>
                </a:solidFill>
                <a:latin typeface="Segoe Prin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70303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edondar Retângulo em um Canto Diagonal 1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>
                <a:latin typeface="Verdana" pitchFamily="34" charset="0"/>
              </a:rPr>
              <a:t>Grupos de Comercialização – </a:t>
            </a:r>
            <a:r>
              <a:rPr lang="pt-BR" sz="1600" b="1">
                <a:solidFill>
                  <a:srgbClr val="FF6600"/>
                </a:solidFill>
                <a:latin typeface="Verdana" pitchFamily="34" charset="0"/>
              </a:rPr>
              <a:t>PME e PME Mais</a:t>
            </a:r>
            <a:endParaRPr lang="pt-BR" sz="1600" b="1" dirty="0">
              <a:solidFill>
                <a:srgbClr val="FF6600"/>
              </a:solidFill>
              <a:latin typeface="Verdana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44970" y="2973601"/>
            <a:ext cx="27109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 Upgrade para planos contratados</a:t>
            </a:r>
            <a:endParaRPr lang="pt-BR" sz="1000" b="1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042011"/>
              </p:ext>
            </p:extLst>
          </p:nvPr>
        </p:nvGraphicFramePr>
        <p:xfrm>
          <a:off x="558000" y="843558"/>
          <a:ext cx="8028000" cy="1980000"/>
        </p:xfrm>
        <a:graphic>
          <a:graphicData uri="http://schemas.openxmlformats.org/drawingml/2006/table">
            <a:tbl>
              <a:tblPr firstRow="1" bandRow="1"/>
              <a:tblGrid>
                <a:gridCol w="1440000"/>
                <a:gridCol w="900000"/>
                <a:gridCol w="1800000"/>
                <a:gridCol w="900000"/>
                <a:gridCol w="2124000"/>
                <a:gridCol w="864000"/>
              </a:tblGrid>
              <a:tr h="540000">
                <a:tc>
                  <a:txBody>
                    <a:bodyPr/>
                    <a:lstStyle>
                      <a:lvl1pPr marL="0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1pPr>
                      <a:lvl2pPr marL="457148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2pPr>
                      <a:lvl3pPr marL="914296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3pPr>
                      <a:lvl4pPr marL="1371444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4pPr>
                      <a:lvl5pPr marL="1828592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5pPr>
                      <a:lvl6pPr marL="2285740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6pPr>
                      <a:lvl7pPr marL="2742888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7pPr>
                      <a:lvl8pPr marL="3200036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8pPr>
                      <a:lvl9pPr marL="3657184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pt-BR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Tamanhos</a:t>
                      </a:r>
                      <a:r>
                        <a:rPr lang="pt-BR" sz="900" b="1" baseline="0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grupos</a:t>
                      </a:r>
                      <a:endParaRPr lang="pt-BR" sz="9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1pPr>
                      <a:lvl2pPr marL="457148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2pPr>
                      <a:lvl3pPr marL="914296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3pPr>
                      <a:lvl4pPr marL="1371444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4pPr>
                      <a:lvl5pPr marL="1828592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5pPr>
                      <a:lvl6pPr marL="2285740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6pPr>
                      <a:lvl7pPr marL="2742888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7pPr>
                      <a:lvl8pPr marL="3200036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8pPr>
                      <a:lvl9pPr marL="3657184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pt-BR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Tarifação</a:t>
                      </a:r>
                      <a:endParaRPr lang="pt-BR" sz="9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1pPr>
                      <a:lvl2pPr marL="457148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2pPr>
                      <a:lvl3pPr marL="914296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3pPr>
                      <a:lvl4pPr marL="1371444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4pPr>
                      <a:lvl5pPr marL="1828592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5pPr>
                      <a:lvl6pPr marL="2285740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6pPr>
                      <a:lvl7pPr marL="2742888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7pPr>
                      <a:lvl8pPr marL="3200036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8pPr>
                      <a:lvl9pPr marL="3657184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pt-BR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Contratação</a:t>
                      </a:r>
                      <a:endParaRPr lang="pt-BR" sz="9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Mínimo de</a:t>
                      </a:r>
                      <a:r>
                        <a:rPr lang="pt-BR" sz="900" b="1" baseline="0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vidas</a:t>
                      </a:r>
                      <a:endParaRPr lang="pt-BR" sz="9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Exemplos</a:t>
                      </a:r>
                      <a:endParaRPr lang="pt-BR" sz="9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Upgrade*</a:t>
                      </a:r>
                      <a:endParaRPr lang="pt-BR" sz="9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</a:tr>
              <a:tr h="720000">
                <a:tc>
                  <a:txBody>
                    <a:bodyPr/>
                    <a:lstStyle>
                      <a:lvl1pPr marL="0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1pPr>
                      <a:lvl2pPr marL="457148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2pPr>
                      <a:lvl3pPr marL="914296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3pPr>
                      <a:lvl4pPr marL="1371444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4pPr>
                      <a:lvl5pPr marL="1828592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5pPr>
                      <a:lvl6pPr marL="2285740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6pPr>
                      <a:lvl7pPr marL="2742888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7pPr>
                      <a:lvl8pPr marL="3200036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8pPr>
                      <a:lvl9pPr marL="3657184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pt-BR" sz="800" b="1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 a 29 vidas</a:t>
                      </a:r>
                      <a:br>
                        <a:rPr lang="pt-BR" sz="800" b="1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</a:br>
                      <a:r>
                        <a:rPr lang="pt-BR" sz="800" b="1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(PME)</a:t>
                      </a:r>
                      <a:endParaRPr lang="pt-BR" sz="800" b="1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1pPr>
                      <a:lvl2pPr marL="457148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2pPr>
                      <a:lvl3pPr marL="914296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3pPr>
                      <a:lvl4pPr marL="1371444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4pPr>
                      <a:lvl5pPr marL="1828592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5pPr>
                      <a:lvl6pPr marL="2285740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6pPr>
                      <a:lvl7pPr marL="2742888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7pPr>
                      <a:lvl8pPr marL="3200036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8pPr>
                      <a:lvl9pPr marL="3657184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pt-BR" sz="80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Tabela</a:t>
                      </a:r>
                      <a:r>
                        <a:rPr lang="pt-BR" sz="800" baseline="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preços</a:t>
                      </a:r>
                      <a:endParaRPr lang="pt-BR" sz="800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1pPr>
                      <a:lvl2pPr marL="457148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2pPr>
                      <a:lvl3pPr marL="914296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3pPr>
                      <a:lvl4pPr marL="1371444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4pPr>
                      <a:lvl5pPr marL="1828592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5pPr>
                      <a:lvl6pPr marL="2285740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6pPr>
                      <a:lvl7pPr marL="2742888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7pPr>
                      <a:lvl8pPr marL="3200036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8pPr>
                      <a:lvl9pPr marL="3657184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pt-BR" sz="800" baseline="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Livre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kern="1200" baseline="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pt-BR" sz="800" kern="1200" baseline="0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800" kern="1200" baseline="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Total do Grupo de Beneficiários tem que ser de 3 a 29 vidas</a:t>
                      </a:r>
                      <a:endParaRPr lang="pt-BR" sz="800" kern="1200" baseline="0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t-BR" sz="800" kern="1200" baseline="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Aniversário</a:t>
                      </a:r>
                      <a:endParaRPr lang="pt-BR" sz="800" kern="1200" baseline="0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20000">
                <a:tc>
                  <a:txBody>
                    <a:bodyPr/>
                    <a:lstStyle>
                      <a:lvl1pPr marL="0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1pPr>
                      <a:lvl2pPr marL="457148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2pPr>
                      <a:lvl3pPr marL="914296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3pPr>
                      <a:lvl4pPr marL="1371444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4pPr>
                      <a:lvl5pPr marL="1828592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5pPr>
                      <a:lvl6pPr marL="2285740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6pPr>
                      <a:lvl7pPr marL="2742888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7pPr>
                      <a:lvl8pPr marL="3200036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8pPr>
                      <a:lvl9pPr marL="3657184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pt-BR" sz="800" b="1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 a 99 vidas</a:t>
                      </a:r>
                      <a:br>
                        <a:rPr lang="pt-BR" sz="800" b="1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</a:br>
                      <a:r>
                        <a:rPr lang="pt-BR" sz="800" b="1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(PME Mais)</a:t>
                      </a:r>
                      <a:endParaRPr lang="pt-BR" sz="800" b="1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1pPr>
                      <a:lvl2pPr marL="457148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2pPr>
                      <a:lvl3pPr marL="914296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3pPr>
                      <a:lvl4pPr marL="1371444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4pPr>
                      <a:lvl5pPr marL="1828592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5pPr>
                      <a:lvl6pPr marL="2285740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6pPr>
                      <a:lvl7pPr marL="2742888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7pPr>
                      <a:lvl8pPr marL="3200036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8pPr>
                      <a:lvl9pPr marL="3657184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pt-BR" sz="80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Tabela de preços</a:t>
                      </a:r>
                      <a:endParaRPr lang="pt-BR" sz="800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1pPr>
                      <a:lvl2pPr marL="457148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2pPr>
                      <a:lvl3pPr marL="914296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3pPr>
                      <a:lvl4pPr marL="1371444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4pPr>
                      <a:lvl5pPr marL="1828592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5pPr>
                      <a:lvl6pPr marL="2285740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6pPr>
                      <a:lvl7pPr marL="2742888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7pPr>
                      <a:lvl8pPr marL="3200036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8pPr>
                      <a:lvl9pPr marL="3657184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9pPr>
                    </a:lstStyle>
                    <a:p>
                      <a:pPr marL="0" marR="0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aseline="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Livre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  <a:endParaRPr lang="pt-BR" sz="800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1pPr>
                      <a:lvl2pPr marL="457148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2pPr>
                      <a:lvl3pPr marL="914296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3pPr>
                      <a:lvl4pPr marL="1371444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4pPr>
                      <a:lvl5pPr marL="1828592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5pPr>
                      <a:lvl6pPr marL="2285740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6pPr>
                      <a:lvl7pPr marL="2742888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7pPr>
                      <a:lvl8pPr marL="3200036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8pPr>
                      <a:lvl9pPr marL="3657184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9pPr>
                    </a:lstStyle>
                    <a:p>
                      <a:pPr marL="171450" marR="0" indent="-171450" algn="l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800" kern="1200" baseline="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Total do Grupo de Beneficiários tem que ser de 30 a 99 vidas</a:t>
                      </a:r>
                      <a:endParaRPr lang="pt-BR" sz="800" kern="1200" baseline="0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t-BR" sz="800" kern="1200" baseline="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Aniversário</a:t>
                      </a:r>
                      <a:endParaRPr lang="pt-BR" sz="800" kern="1200" baseline="0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7200496" y="2967998"/>
            <a:ext cx="1836000" cy="1836000"/>
            <a:chOff x="5749441" y="2067454"/>
            <a:chExt cx="1836000" cy="1836000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9441" y="2067454"/>
              <a:ext cx="1836000" cy="1836000"/>
            </a:xfrm>
            <a:prstGeom prst="rect">
              <a:avLst/>
            </a:prstGeom>
          </p:spPr>
        </p:pic>
        <p:sp>
          <p:nvSpPr>
            <p:cNvPr id="8" name="CaixaDeTexto 7"/>
            <p:cNvSpPr txBox="1"/>
            <p:nvPr/>
          </p:nvSpPr>
          <p:spPr>
            <a:xfrm rot="120000">
              <a:off x="5825439" y="2393977"/>
              <a:ext cx="1656000" cy="1400383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800" b="1" kern="0" dirty="0">
                  <a:solidFill>
                    <a:srgbClr val="FF6600"/>
                  </a:solidFill>
                  <a:latin typeface="Segoe Print" pitchFamily="2" charset="0"/>
                </a:rPr>
                <a:t>Grupo </a:t>
              </a:r>
              <a:r>
                <a:rPr lang="pt-BR" sz="800" b="1" kern="0" dirty="0" smtClean="0">
                  <a:solidFill>
                    <a:srgbClr val="FF6600"/>
                  </a:solidFill>
                  <a:latin typeface="Segoe Print" pitchFamily="2" charset="0"/>
                </a:rPr>
                <a:t>de Beneficiários vinculados à pessoa jurídica</a:t>
              </a:r>
              <a:r>
                <a:rPr lang="pt-BR" sz="800" kern="0" dirty="0" smtClean="0">
                  <a:solidFill>
                    <a:srgbClr val="002060"/>
                  </a:solidFill>
                  <a:latin typeface="Segoe Print" pitchFamily="2" charset="0"/>
                </a:rPr>
                <a:t>: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pt-BR" sz="800" kern="0" dirty="0">
                  <a:solidFill>
                    <a:srgbClr val="002060"/>
                  </a:solidFill>
                  <a:latin typeface="Segoe Print" pitchFamily="2" charset="0"/>
                </a:rPr>
                <a:t>E</a:t>
              </a:r>
              <a:r>
                <a:rPr lang="pt-BR" sz="800" kern="0" dirty="0" smtClean="0">
                  <a:solidFill>
                    <a:srgbClr val="002060"/>
                  </a:solidFill>
                  <a:latin typeface="Segoe Print" pitchFamily="2" charset="0"/>
                </a:rPr>
                <a:t>mpregados </a:t>
              </a:r>
              <a:r>
                <a:rPr lang="pt-BR" sz="800" kern="0" dirty="0">
                  <a:solidFill>
                    <a:srgbClr val="002060"/>
                  </a:solidFill>
                  <a:latin typeface="Segoe Print" pitchFamily="2" charset="0"/>
                </a:rPr>
                <a:t>que </a:t>
              </a:r>
              <a:r>
                <a:rPr lang="pt-BR" sz="800" kern="0" dirty="0" smtClean="0">
                  <a:solidFill>
                    <a:srgbClr val="002060"/>
                  </a:solidFill>
                  <a:latin typeface="Segoe Print" pitchFamily="2" charset="0"/>
                </a:rPr>
                <a:t>constarem no FGTS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pt-BR" sz="800" kern="0" dirty="0" smtClean="0">
                  <a:solidFill>
                    <a:srgbClr val="002060"/>
                  </a:solidFill>
                  <a:latin typeface="Segoe Print" pitchFamily="2" charset="0"/>
                </a:rPr>
                <a:t>Sócios</a:t>
              </a:r>
              <a:r>
                <a:rPr lang="pt-BR" sz="800" kern="0" smtClean="0">
                  <a:solidFill>
                    <a:srgbClr val="002060"/>
                  </a:solidFill>
                  <a:latin typeface="Segoe Print" pitchFamily="2" charset="0"/>
                </a:rPr>
                <a:t>, administradores</a:t>
              </a:r>
              <a:br>
                <a:rPr lang="pt-BR" sz="800" kern="0" smtClean="0">
                  <a:solidFill>
                    <a:srgbClr val="002060"/>
                  </a:solidFill>
                  <a:latin typeface="Segoe Print" pitchFamily="2" charset="0"/>
                </a:rPr>
              </a:br>
              <a:r>
                <a:rPr lang="pt-BR" sz="800" kern="0" smtClean="0">
                  <a:solidFill>
                    <a:srgbClr val="002060"/>
                  </a:solidFill>
                  <a:latin typeface="Segoe Print" pitchFamily="2" charset="0"/>
                </a:rPr>
                <a:t>e </a:t>
              </a:r>
              <a:r>
                <a:rPr lang="pt-BR" sz="800" kern="0" dirty="0" smtClean="0">
                  <a:solidFill>
                    <a:srgbClr val="002060"/>
                  </a:solidFill>
                  <a:latin typeface="Segoe Print" pitchFamily="2" charset="0"/>
                </a:rPr>
                <a:t>diretores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pt-BR" sz="800" kern="0" dirty="0" smtClean="0">
                  <a:solidFill>
                    <a:srgbClr val="002060"/>
                  </a:solidFill>
                  <a:latin typeface="Segoe Print" pitchFamily="2" charset="0"/>
                </a:rPr>
                <a:t>Dependentes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pt-BR" sz="800" kern="0" dirty="0">
                  <a:solidFill>
                    <a:srgbClr val="002060"/>
                  </a:solidFill>
                  <a:latin typeface="Segoe Print" pitchFamily="2" charset="0"/>
                </a:rPr>
                <a:t>E</a:t>
              </a:r>
              <a:r>
                <a:rPr lang="pt-BR" sz="800" kern="0" dirty="0" smtClean="0">
                  <a:solidFill>
                    <a:srgbClr val="002060"/>
                  </a:solidFill>
                  <a:latin typeface="Segoe Print" pitchFamily="2" charset="0"/>
                </a:rPr>
                <a:t>stagiários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pt-BR" sz="800" kern="0" dirty="0" smtClean="0">
                  <a:solidFill>
                    <a:srgbClr val="002060"/>
                  </a:solidFill>
                  <a:latin typeface="Segoe Print" pitchFamily="2" charset="0"/>
                </a:rPr>
                <a:t>Aprendizes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pt-BR" sz="800" kern="0" dirty="0" smtClean="0">
                  <a:solidFill>
                    <a:srgbClr val="002060"/>
                  </a:solidFill>
                  <a:latin typeface="Segoe Print" pitchFamily="2" charset="0"/>
                </a:rPr>
                <a:t>Demitidos e aposentados</a:t>
              </a:r>
              <a:endParaRPr lang="pt-BR" sz="800" kern="0" dirty="0">
                <a:solidFill>
                  <a:srgbClr val="002060"/>
                </a:solidFill>
                <a:latin typeface="Segoe Prin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64528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edondar Retângulo em um Canto Diagonal 1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>
                <a:latin typeface="Verdana" pitchFamily="34" charset="0"/>
              </a:rPr>
              <a:t>Grupos de Comercialização – </a:t>
            </a:r>
            <a:r>
              <a:rPr lang="pt-BR" sz="1600" b="1">
                <a:solidFill>
                  <a:srgbClr val="FF6600"/>
                </a:solidFill>
                <a:latin typeface="Verdana" pitchFamily="34" charset="0"/>
              </a:rPr>
              <a:t>Empresarial acima de 100 vidas</a:t>
            </a:r>
            <a:endParaRPr lang="pt-BR" sz="1600" b="1" dirty="0">
              <a:solidFill>
                <a:srgbClr val="FF6600"/>
              </a:solidFill>
              <a:latin typeface="Verdana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527715"/>
              </p:ext>
            </p:extLst>
          </p:nvPr>
        </p:nvGraphicFramePr>
        <p:xfrm>
          <a:off x="556578" y="1347614"/>
          <a:ext cx="8190463" cy="2844000"/>
        </p:xfrm>
        <a:graphic>
          <a:graphicData uri="http://schemas.openxmlformats.org/drawingml/2006/table">
            <a:tbl>
              <a:tblPr firstRow="1" bandRow="1"/>
              <a:tblGrid>
                <a:gridCol w="2591919"/>
                <a:gridCol w="1295959"/>
                <a:gridCol w="3058464"/>
                <a:gridCol w="1244121"/>
              </a:tblGrid>
              <a:tr h="288000">
                <a:tc>
                  <a:txBody>
                    <a:bodyPr/>
                    <a:lstStyle>
                      <a:lvl1pPr marL="0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1pPr>
                      <a:lvl2pPr marL="457148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2pPr>
                      <a:lvl3pPr marL="914296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3pPr>
                      <a:lvl4pPr marL="1371444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4pPr>
                      <a:lvl5pPr marL="1828592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5pPr>
                      <a:lvl6pPr marL="2285740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6pPr>
                      <a:lvl7pPr marL="2742888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7pPr>
                      <a:lvl8pPr marL="3200036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8pPr>
                      <a:lvl9pPr marL="3657184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pt-BR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Contratação</a:t>
                      </a:r>
                      <a:endParaRPr lang="pt-BR" sz="9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Mínimo de</a:t>
                      </a:r>
                      <a:r>
                        <a:rPr lang="pt-BR" sz="900" b="1" baseline="0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vidas</a:t>
                      </a:r>
                      <a:endParaRPr lang="pt-BR" sz="9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Exemplos</a:t>
                      </a:r>
                      <a:endParaRPr lang="pt-BR" sz="9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Upgrade*</a:t>
                      </a:r>
                      <a:endParaRPr lang="pt-BR" sz="9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marL="0" marR="0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kern="1200" dirty="0" smtClean="0">
                          <a:solidFill>
                            <a:srgbClr val="FF33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Livre</a:t>
                      </a:r>
                    </a:p>
                    <a:p>
                      <a:pPr marL="0" marR="0" indent="0" algn="l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600" baseline="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/>
                      </a:r>
                      <a:br>
                        <a:rPr lang="pt-BR" sz="600" baseline="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</a:br>
                      <a:r>
                        <a:rPr lang="pt-BR" sz="900" baseline="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Colaboradores escolhem o plano</a:t>
                      </a:r>
                      <a:r>
                        <a:rPr lang="pt-BR" sz="900" baseline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acordo com os planos contratados.</a:t>
                      </a:r>
                      <a:endParaRPr lang="pt-BR" sz="900" baseline="0" dirty="0" smtClean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kern="120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30% </a:t>
                      </a:r>
                      <a:r>
                        <a:rPr lang="pt-BR" sz="900" kern="120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do grupo de beneficiários</a:t>
                      </a:r>
                      <a:endParaRPr lang="pt-BR" sz="900" kern="1200" baseline="30000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1pPr>
                      <a:lvl2pPr marL="457148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2pPr>
                      <a:lvl3pPr marL="914296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3pPr>
                      <a:lvl4pPr marL="1371444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4pPr>
                      <a:lvl5pPr marL="1828592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5pPr>
                      <a:lvl6pPr marL="2285740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6pPr>
                      <a:lvl7pPr marL="2742888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7pPr>
                      <a:lvl8pPr marL="3200036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8pPr>
                      <a:lvl9pPr marL="3657184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9pPr>
                    </a:lstStyle>
                    <a:p>
                      <a:pPr marL="171450" marR="0" indent="-171450" algn="l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900" kern="1200" baseline="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Exemplo: Se a empresa tiver 200 vidas, poderá entrar 60 vidas (que correspondem a 30% do grupo de beneficiário).</a:t>
                      </a:r>
                      <a:endParaRPr lang="pt-BR" sz="900" kern="1200" baseline="0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t-BR" sz="900" kern="1200" baseline="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Contratação</a:t>
                      </a:r>
                    </a:p>
                    <a:p>
                      <a:pPr marL="0" marR="0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t-BR" sz="900" kern="1200" baseline="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</a:t>
                      </a:r>
                    </a:p>
                    <a:p>
                      <a:pPr marL="0" marR="0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t-BR" sz="900" kern="1200" baseline="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Aniversário</a:t>
                      </a:r>
                      <a:endParaRPr lang="pt-BR" sz="900" kern="1200" baseline="0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marL="0" marR="0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pt-BR" sz="900" kern="1200" baseline="0" dirty="0" smtClean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pt-BR" sz="900" kern="1200" baseline="0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pt-BR" sz="900" kern="1200" baseline="0" dirty="0" smtClean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pt-BR" sz="900" kern="1200" baseline="0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44000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Clr>
                          <a:srgbClr val="FF6600"/>
                        </a:buClr>
                        <a:buFont typeface="Arial" pitchFamily="34" charset="0"/>
                        <a:buNone/>
                      </a:pPr>
                      <a:endParaRPr lang="pt-BR" sz="900" dirty="0" smtClean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900" baseline="30000" dirty="0" smtClean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600"/>
                        </a:spcAft>
                        <a:buClr>
                          <a:srgbClr val="FF6600"/>
                        </a:buClr>
                        <a:buFont typeface="Arial" pitchFamily="34" charset="0"/>
                        <a:buChar char="•"/>
                      </a:pPr>
                      <a:endParaRPr lang="pt-BR" sz="90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pt-BR" sz="900" kern="1200" baseline="0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556578" y="834985"/>
            <a:ext cx="35397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smtClean="0">
                <a:solidFill>
                  <a:srgbClr val="000066"/>
                </a:solidFill>
                <a:latin typeface="+mn-lt"/>
              </a:rPr>
              <a:t>Tarifação: </a:t>
            </a:r>
            <a:r>
              <a:rPr lang="pt-BR" sz="1600" dirty="0" smtClean="0">
                <a:solidFill>
                  <a:srgbClr val="000066"/>
                </a:solidFill>
                <a:latin typeface="+mn-lt"/>
              </a:rPr>
              <a:t>Solicitação de </a:t>
            </a:r>
            <a:r>
              <a:rPr lang="pt-BR" sz="1600" dirty="0" smtClean="0">
                <a:solidFill>
                  <a:srgbClr val="FF6600"/>
                </a:solidFill>
                <a:latin typeface="+mn-lt"/>
              </a:rPr>
              <a:t>Estudo</a:t>
            </a:r>
            <a:endParaRPr lang="pt-BR" sz="16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44970" y="4269745"/>
            <a:ext cx="27109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 Upgrade para planos contratados</a:t>
            </a:r>
            <a:endParaRPr lang="pt-BR" sz="1000" b="1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6422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edondar Retângulo em um Canto Diagonal 1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>
                <a:latin typeface="Verdana" pitchFamily="34" charset="0"/>
              </a:rPr>
              <a:t>Grupos de Comercialização – </a:t>
            </a:r>
            <a:r>
              <a:rPr lang="pt-BR" sz="1600" b="1">
                <a:solidFill>
                  <a:srgbClr val="FF6600"/>
                </a:solidFill>
                <a:latin typeface="Verdana" pitchFamily="34" charset="0"/>
              </a:rPr>
              <a:t>Empresarial acima de 100 vidas</a:t>
            </a:r>
            <a:endParaRPr lang="pt-BR" sz="1600" b="1" dirty="0">
              <a:solidFill>
                <a:srgbClr val="FF6600"/>
              </a:solidFill>
              <a:latin typeface="Verdana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531821"/>
              </p:ext>
            </p:extLst>
          </p:nvPr>
        </p:nvGraphicFramePr>
        <p:xfrm>
          <a:off x="556578" y="1347614"/>
          <a:ext cx="8190463" cy="2844000"/>
        </p:xfrm>
        <a:graphic>
          <a:graphicData uri="http://schemas.openxmlformats.org/drawingml/2006/table">
            <a:tbl>
              <a:tblPr firstRow="1" bandRow="1"/>
              <a:tblGrid>
                <a:gridCol w="2591919"/>
                <a:gridCol w="1295959"/>
                <a:gridCol w="3058464"/>
                <a:gridCol w="1244121"/>
              </a:tblGrid>
              <a:tr h="288000">
                <a:tc>
                  <a:txBody>
                    <a:bodyPr/>
                    <a:lstStyle>
                      <a:lvl1pPr marL="0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1pPr>
                      <a:lvl2pPr marL="457148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2pPr>
                      <a:lvl3pPr marL="914296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3pPr>
                      <a:lvl4pPr marL="1371444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4pPr>
                      <a:lvl5pPr marL="1828592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5pPr>
                      <a:lvl6pPr marL="2285740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6pPr>
                      <a:lvl7pPr marL="2742888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7pPr>
                      <a:lvl8pPr marL="3200036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8pPr>
                      <a:lvl9pPr marL="3657184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pt-BR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Contratação</a:t>
                      </a:r>
                      <a:endParaRPr lang="pt-BR" sz="9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Mínimo de</a:t>
                      </a:r>
                      <a:r>
                        <a:rPr lang="pt-BR" sz="900" b="1" baseline="0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vidas</a:t>
                      </a:r>
                      <a:endParaRPr lang="pt-BR" sz="9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Exemplos</a:t>
                      </a:r>
                      <a:endParaRPr lang="pt-BR" sz="9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Upgrade*</a:t>
                      </a:r>
                      <a:endParaRPr lang="pt-BR" sz="9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marL="0" marR="0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kern="1200" dirty="0" smtClean="0">
                          <a:solidFill>
                            <a:srgbClr val="FF33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Livre</a:t>
                      </a:r>
                    </a:p>
                    <a:p>
                      <a:pPr marL="0" marR="0" indent="0" algn="l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600" baseline="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/>
                      </a:r>
                      <a:br>
                        <a:rPr lang="pt-BR" sz="600" baseline="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</a:br>
                      <a:r>
                        <a:rPr lang="pt-BR" sz="900" baseline="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Colaboradores escolhem o plano</a:t>
                      </a:r>
                      <a:r>
                        <a:rPr lang="pt-BR" sz="900" baseline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acordo com os planos contratados.</a:t>
                      </a:r>
                      <a:endParaRPr lang="pt-BR" sz="900" baseline="0" dirty="0" smtClean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kern="120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30% </a:t>
                      </a:r>
                      <a:r>
                        <a:rPr lang="pt-BR" sz="900" kern="120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do grupo de beneficiários</a:t>
                      </a:r>
                      <a:endParaRPr lang="pt-BR" sz="900" kern="1200" baseline="30000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1pPr>
                      <a:lvl2pPr marL="457148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2pPr>
                      <a:lvl3pPr marL="914296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3pPr>
                      <a:lvl4pPr marL="1371444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4pPr>
                      <a:lvl5pPr marL="1828592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5pPr>
                      <a:lvl6pPr marL="2285740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6pPr>
                      <a:lvl7pPr marL="2742888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7pPr>
                      <a:lvl8pPr marL="3200036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8pPr>
                      <a:lvl9pPr marL="3657184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9pPr>
                    </a:lstStyle>
                    <a:p>
                      <a:pPr marL="171450" marR="0" indent="-171450" algn="l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900" kern="1200" baseline="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Exemplo: Se a empresa tiver 200 vidas, poderá entrar 60 vidas (que correspondem a 30% do grupo de beneficiário).</a:t>
                      </a:r>
                      <a:endParaRPr lang="pt-BR" sz="900" kern="1200" baseline="0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t-BR" sz="900" kern="1200" baseline="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Contratação</a:t>
                      </a:r>
                    </a:p>
                    <a:p>
                      <a:pPr marL="0" marR="0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t-BR" sz="900" kern="1200" baseline="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</a:t>
                      </a:r>
                    </a:p>
                    <a:p>
                      <a:pPr marL="0" marR="0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t-BR" sz="900" kern="1200" baseline="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Aniversário</a:t>
                      </a:r>
                      <a:endParaRPr lang="pt-BR" sz="900" kern="1200" baseline="0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marL="0" marR="0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t-BR" sz="900" b="1" kern="1200" dirty="0" smtClean="0">
                          <a:solidFill>
                            <a:srgbClr val="FF33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Compulsória</a:t>
                      </a:r>
                    </a:p>
                    <a:p>
                      <a:pPr marL="0" marR="0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t-BR" sz="900" kern="1200" baseline="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/>
                      </a:r>
                      <a:br>
                        <a:rPr lang="pt-BR" sz="900" kern="1200" baseline="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</a:br>
                      <a:r>
                        <a:rPr lang="pt-BR" sz="900" kern="1200" baseline="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Empresa define os planos dos colaboradores.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t-BR" sz="900" b="1" kern="120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100% </a:t>
                      </a:r>
                      <a:r>
                        <a:rPr lang="pt-BR" sz="900" kern="1200" baseline="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do grupo de beneficiários</a:t>
                      </a:r>
                      <a:endParaRPr lang="pt-BR" sz="900" kern="1200" baseline="0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900" kern="1200" baseline="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Exemplo: Empresa com 1.000 vidas, as 1.000 vidas permanecem no(s) plano(s) definido(s) pela empresa.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t-BR" sz="900" kern="1200" baseline="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Promoção de cargo</a:t>
                      </a:r>
                      <a:endParaRPr lang="pt-BR" sz="900" kern="1200" baseline="0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44000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Clr>
                          <a:srgbClr val="FF6600"/>
                        </a:buClr>
                        <a:buFont typeface="Arial" pitchFamily="34" charset="0"/>
                        <a:buNone/>
                      </a:pPr>
                      <a:endParaRPr lang="pt-BR" sz="900" dirty="0" smtClean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900" baseline="30000" dirty="0" smtClean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600"/>
                        </a:spcAft>
                        <a:buClr>
                          <a:srgbClr val="FF6600"/>
                        </a:buClr>
                        <a:buFont typeface="Arial" pitchFamily="34" charset="0"/>
                        <a:buChar char="•"/>
                      </a:pPr>
                      <a:endParaRPr lang="pt-BR" sz="90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pt-BR" sz="900" kern="1200" baseline="0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556578" y="834985"/>
            <a:ext cx="35397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smtClean="0">
                <a:solidFill>
                  <a:srgbClr val="000066"/>
                </a:solidFill>
                <a:latin typeface="+mn-lt"/>
              </a:rPr>
              <a:t>Tarifação: </a:t>
            </a:r>
            <a:r>
              <a:rPr lang="pt-BR" sz="1600" dirty="0" smtClean="0">
                <a:solidFill>
                  <a:srgbClr val="000066"/>
                </a:solidFill>
                <a:latin typeface="+mn-lt"/>
              </a:rPr>
              <a:t>Solicitação de </a:t>
            </a:r>
            <a:r>
              <a:rPr lang="pt-BR" sz="1600" dirty="0" smtClean="0">
                <a:solidFill>
                  <a:srgbClr val="FF6600"/>
                </a:solidFill>
                <a:latin typeface="+mn-lt"/>
              </a:rPr>
              <a:t>Estudo</a:t>
            </a:r>
            <a:endParaRPr lang="pt-BR" sz="16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44970" y="4269745"/>
            <a:ext cx="27109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 Upgrade para planos contratados</a:t>
            </a:r>
            <a:endParaRPr lang="pt-BR" sz="1000" b="1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9782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edondar Retângulo em um Canto Diagonal 1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>
                <a:latin typeface="Verdana" pitchFamily="34" charset="0"/>
              </a:rPr>
              <a:t>Grupos de Comercialização – </a:t>
            </a:r>
            <a:r>
              <a:rPr lang="pt-BR" sz="1600" b="1">
                <a:solidFill>
                  <a:srgbClr val="FF6600"/>
                </a:solidFill>
                <a:latin typeface="Verdana" pitchFamily="34" charset="0"/>
              </a:rPr>
              <a:t>Empresarial acima de 100 vidas</a:t>
            </a:r>
            <a:endParaRPr lang="pt-BR" sz="1600" b="1" dirty="0">
              <a:solidFill>
                <a:srgbClr val="FF6600"/>
              </a:solidFill>
              <a:latin typeface="Verdana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126899"/>
              </p:ext>
            </p:extLst>
          </p:nvPr>
        </p:nvGraphicFramePr>
        <p:xfrm>
          <a:off x="556578" y="1347614"/>
          <a:ext cx="8190463" cy="2844000"/>
        </p:xfrm>
        <a:graphic>
          <a:graphicData uri="http://schemas.openxmlformats.org/drawingml/2006/table">
            <a:tbl>
              <a:tblPr firstRow="1" bandRow="1"/>
              <a:tblGrid>
                <a:gridCol w="2591919"/>
                <a:gridCol w="1295959"/>
                <a:gridCol w="3058464"/>
                <a:gridCol w="1244121"/>
              </a:tblGrid>
              <a:tr h="288000">
                <a:tc>
                  <a:txBody>
                    <a:bodyPr/>
                    <a:lstStyle>
                      <a:lvl1pPr marL="0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1pPr>
                      <a:lvl2pPr marL="457148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2pPr>
                      <a:lvl3pPr marL="914296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3pPr>
                      <a:lvl4pPr marL="1371444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4pPr>
                      <a:lvl5pPr marL="1828592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5pPr>
                      <a:lvl6pPr marL="2285740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6pPr>
                      <a:lvl7pPr marL="2742888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7pPr>
                      <a:lvl8pPr marL="3200036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8pPr>
                      <a:lvl9pPr marL="3657184" algn="l" defTabSz="914296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pt-BR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Contratação</a:t>
                      </a:r>
                      <a:endParaRPr lang="pt-BR" sz="9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Mínimo de</a:t>
                      </a:r>
                      <a:r>
                        <a:rPr lang="pt-BR" sz="900" b="1" baseline="0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vidas</a:t>
                      </a:r>
                      <a:endParaRPr lang="pt-BR" sz="9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Exemplos</a:t>
                      </a:r>
                      <a:endParaRPr lang="pt-BR" sz="9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Upgrade*</a:t>
                      </a:r>
                      <a:endParaRPr lang="pt-BR" sz="9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marL="0" marR="0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kern="1200" dirty="0" smtClean="0">
                          <a:solidFill>
                            <a:srgbClr val="FF33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Livre</a:t>
                      </a:r>
                    </a:p>
                    <a:p>
                      <a:pPr marL="0" marR="0" indent="0" algn="l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600" baseline="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/>
                      </a:r>
                      <a:br>
                        <a:rPr lang="pt-BR" sz="600" baseline="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</a:br>
                      <a:r>
                        <a:rPr lang="pt-BR" sz="900" baseline="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Colaboradores escolhem o plano</a:t>
                      </a:r>
                      <a:r>
                        <a:rPr lang="pt-BR" sz="900" baseline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de acordo  com os  planos contratados.</a:t>
                      </a:r>
                      <a:endParaRPr lang="pt-BR" sz="900" baseline="0" dirty="0" smtClean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kern="120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30% </a:t>
                      </a:r>
                      <a:r>
                        <a:rPr lang="pt-BR" sz="900" kern="120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do grupo de beneficiários</a:t>
                      </a:r>
                      <a:endParaRPr lang="pt-BR" sz="900" kern="1200" baseline="30000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1pPr>
                      <a:lvl2pPr marL="457148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2pPr>
                      <a:lvl3pPr marL="914296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3pPr>
                      <a:lvl4pPr marL="1371444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4pPr>
                      <a:lvl5pPr marL="1828592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5pPr>
                      <a:lvl6pPr marL="2285740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6pPr>
                      <a:lvl7pPr marL="2742888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7pPr>
                      <a:lvl8pPr marL="3200036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8pPr>
                      <a:lvl9pPr marL="3657184" algn="l" defTabSz="914296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9pPr>
                    </a:lstStyle>
                    <a:p>
                      <a:pPr marL="171450" marR="0" indent="-171450" algn="l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900" kern="1200" baseline="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Exemplo: Se a empresa tiver 200 vidas, poderá entrar 60 vidas (que correspondem a 30% do grupo de beneficiário).</a:t>
                      </a:r>
                      <a:endParaRPr lang="pt-BR" sz="900" kern="1200" baseline="0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t-BR" sz="900" kern="1200" baseline="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Contratação</a:t>
                      </a:r>
                    </a:p>
                    <a:p>
                      <a:pPr marL="0" marR="0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t-BR" sz="900" kern="1200" baseline="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</a:t>
                      </a:r>
                    </a:p>
                    <a:p>
                      <a:pPr marL="0" marR="0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t-BR" sz="900" kern="1200" baseline="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Aniversário</a:t>
                      </a:r>
                      <a:endParaRPr lang="pt-BR" sz="900" kern="1200" baseline="0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marL="0" marR="0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t-BR" sz="900" b="1" kern="1200" dirty="0" smtClean="0">
                          <a:solidFill>
                            <a:srgbClr val="FF33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Compulsória</a:t>
                      </a:r>
                    </a:p>
                    <a:p>
                      <a:pPr marL="0" marR="0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t-BR" sz="900" kern="1200" baseline="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/>
                      </a:r>
                      <a:br>
                        <a:rPr lang="pt-BR" sz="900" kern="1200" baseline="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</a:br>
                      <a:r>
                        <a:rPr lang="pt-BR" sz="900" kern="1200" baseline="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Empresa define os planos dos colaboradores.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t-BR" sz="900" b="1" kern="120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100% </a:t>
                      </a:r>
                      <a:r>
                        <a:rPr lang="pt-BR" sz="900" kern="1200" baseline="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do grupo de beneficiários</a:t>
                      </a:r>
                      <a:endParaRPr lang="pt-BR" sz="900" kern="1200" baseline="0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900" kern="1200" baseline="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Exemplo: Empresa com 1.000 vidas, as 1.000 vidas permanecem no(s) plano(s) definido(s) pela empresa.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t-BR" sz="900" kern="1200" baseline="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Promoção de cargo</a:t>
                      </a:r>
                      <a:endParaRPr lang="pt-BR" sz="900" kern="1200" baseline="0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44000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Clr>
                          <a:srgbClr val="FF6600"/>
                        </a:buClr>
                        <a:buFont typeface="Arial" pitchFamily="34" charset="0"/>
                        <a:buNone/>
                      </a:pPr>
                      <a:r>
                        <a:rPr lang="pt-BR" sz="900" b="1" kern="1200" dirty="0" smtClean="0">
                          <a:solidFill>
                            <a:srgbClr val="FF33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Compulsória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Clr>
                          <a:srgbClr val="FF6600"/>
                        </a:buClr>
                        <a:buFont typeface="Arial" pitchFamily="34" charset="0"/>
                        <a:buNone/>
                      </a:pPr>
                      <a:r>
                        <a:rPr lang="pt-BR" sz="9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Empresa define os planos  dos colaboradores </a:t>
                      </a:r>
                      <a:r>
                        <a:rPr lang="pt-BR" sz="900" b="1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 permite escolha para  upgrade</a:t>
                      </a:r>
                      <a:r>
                        <a:rPr lang="pt-BR" sz="900" baseline="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pt-BR" sz="900" baseline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 acordo com os planos contratados no período de implantação (em até 60 dias)</a:t>
                      </a:r>
                      <a:endParaRPr lang="pt-BR" sz="900" dirty="0" smtClean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kern="120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100% </a:t>
                      </a:r>
                      <a:r>
                        <a:rPr lang="pt-BR" sz="9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do grupo de beneficiários</a:t>
                      </a:r>
                      <a:endParaRPr lang="pt-BR" sz="900" baseline="30000" dirty="0" smtClean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600"/>
                        </a:spcAft>
                        <a:buClr>
                          <a:srgbClr val="FF6600"/>
                        </a:buClr>
                        <a:buFont typeface="Arial" pitchFamily="34" charset="0"/>
                        <a:buChar char="•"/>
                      </a:pPr>
                      <a:r>
                        <a:rPr lang="pt-BR" sz="9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Empresa com 1.000 vidas,</a:t>
                      </a:r>
                      <a:r>
                        <a:rPr lang="pt-BR" sz="900" baseline="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as </a:t>
                      </a:r>
                      <a:r>
                        <a:rPr lang="pt-BR" sz="9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1.000 vidas entram no plano definido pela empresa e podem fazer upgrade.</a:t>
                      </a:r>
                      <a:endParaRPr lang="pt-BR" sz="90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t-BR" sz="900" kern="1200" baseline="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Contratação</a:t>
                      </a:r>
                    </a:p>
                    <a:p>
                      <a:pPr marL="0" marR="0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t-BR" sz="900" kern="1200" baseline="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</a:t>
                      </a:r>
                    </a:p>
                    <a:p>
                      <a:pPr marL="0" marR="0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t-BR" sz="900" kern="1200" baseline="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Aniversário</a:t>
                      </a:r>
                      <a:endParaRPr lang="pt-BR" sz="900" kern="1200" baseline="0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556578" y="834985"/>
            <a:ext cx="35397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smtClean="0">
                <a:solidFill>
                  <a:srgbClr val="000066"/>
                </a:solidFill>
                <a:latin typeface="+mn-lt"/>
              </a:rPr>
              <a:t>Tarifação: </a:t>
            </a:r>
            <a:r>
              <a:rPr lang="pt-BR" sz="1600" dirty="0" smtClean="0">
                <a:solidFill>
                  <a:srgbClr val="000066"/>
                </a:solidFill>
                <a:latin typeface="+mn-lt"/>
              </a:rPr>
              <a:t>Solicitação de </a:t>
            </a:r>
            <a:r>
              <a:rPr lang="pt-BR" sz="1600" dirty="0" smtClean="0">
                <a:solidFill>
                  <a:srgbClr val="FF6600"/>
                </a:solidFill>
                <a:latin typeface="+mn-lt"/>
              </a:rPr>
              <a:t>Estudo</a:t>
            </a:r>
            <a:endParaRPr lang="pt-BR" sz="1600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44970" y="4269745"/>
            <a:ext cx="27109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 Upgrade para planos contratados</a:t>
            </a:r>
            <a:endParaRPr lang="pt-BR" sz="1000" b="1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5490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edondar Retângulo em um Canto Diagonal 1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latin typeface="Verdana" pitchFamily="34" charset="0"/>
              </a:rPr>
              <a:t>Regra de upgrade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589121"/>
              </p:ext>
            </p:extLst>
          </p:nvPr>
        </p:nvGraphicFramePr>
        <p:xfrm>
          <a:off x="1223628" y="987574"/>
          <a:ext cx="6696744" cy="245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083"/>
                <a:gridCol w="51146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Para</a:t>
                      </a:r>
                      <a:endParaRPr lang="pt-BR" sz="14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Exato 20</a:t>
                      </a:r>
                      <a:endParaRPr lang="pt-BR" sz="140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Clássico 20, Especial 20, Executivo 20 ou Prestige 20</a:t>
                      </a:r>
                      <a:endParaRPr lang="pt-BR" sz="140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Básico 20</a:t>
                      </a:r>
                      <a:endParaRPr lang="pt-BR" sz="140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smtClean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pt-BR" sz="10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t-BR" sz="10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Clássico 20</a:t>
                      </a:r>
                      <a:endParaRPr lang="pt-BR" sz="140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Executivo 20 ou Prestige 20</a:t>
                      </a:r>
                      <a:endParaRPr lang="pt-BR" sz="140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Especial 20</a:t>
                      </a:r>
                      <a:endParaRPr lang="pt-BR" sz="140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pt-BR" sz="140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pt-BR" sz="10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t-BR" sz="10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Executivo 20</a:t>
                      </a:r>
                      <a:endParaRPr lang="pt-BR" sz="140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solidFill>
                            <a:srgbClr val="00206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Prestige 20</a:t>
                      </a:r>
                      <a:endParaRPr lang="pt-BR" sz="1400" dirty="0">
                        <a:solidFill>
                          <a:srgbClr val="00206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tângulo de cantos arredondados 6"/>
          <p:cNvSpPr/>
          <p:nvPr/>
        </p:nvSpPr>
        <p:spPr>
          <a:xfrm>
            <a:off x="1692000" y="3868980"/>
            <a:ext cx="5760000" cy="646986"/>
          </a:xfrm>
          <a:prstGeom prst="roundRect">
            <a:avLst/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Não será permitida a transferência de Beneficiário para plano </a:t>
            </a:r>
            <a:r>
              <a:rPr lang="pt-BR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anterior (downgrade).</a:t>
            </a:r>
            <a:endParaRPr lang="pt-BR" sz="16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7703922" y="3543998"/>
            <a:ext cx="1260566" cy="1260000"/>
            <a:chOff x="7189724" y="2972721"/>
            <a:chExt cx="1260566" cy="1260000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0290" y="2972721"/>
              <a:ext cx="1260000" cy="1260000"/>
            </a:xfrm>
            <a:prstGeom prst="rect">
              <a:avLst/>
            </a:prstGeom>
          </p:spPr>
        </p:pic>
        <p:sp>
          <p:nvSpPr>
            <p:cNvPr id="8" name="CaixaDeTexto 7"/>
            <p:cNvSpPr txBox="1"/>
            <p:nvPr/>
          </p:nvSpPr>
          <p:spPr>
            <a:xfrm rot="120000">
              <a:off x="7189724" y="3218001"/>
              <a:ext cx="1224000" cy="76944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Segoe Print" pitchFamily="2" charset="0"/>
                  <a:ea typeface="ＭＳ Ｐゴシック"/>
                </a:rPr>
                <a:t>De acordo</a:t>
              </a:r>
              <a:r>
                <a:rPr kumimoji="0" lang="en-US" sz="1100" b="1" i="0" u="none" strike="noStrike" kern="0" cap="none" spc="0" normalizeH="0" noProof="0" dirty="0" smtClean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Segoe Print" pitchFamily="2" charset="0"/>
                  <a:ea typeface="ＭＳ Ｐゴシック"/>
                </a:rPr>
                <a:t> com os planos contratados pela empresa</a:t>
              </a: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Segoe Print" pitchFamily="2" charset="0"/>
                <a:ea typeface="ＭＳ Ｐゴシック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22717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aixaDeTexto 25"/>
          <p:cNvSpPr txBox="1"/>
          <p:nvPr/>
        </p:nvSpPr>
        <p:spPr>
          <a:xfrm>
            <a:off x="6732240" y="2235436"/>
            <a:ext cx="1800000" cy="2029986"/>
          </a:xfrm>
          <a:prstGeom prst="roundRect">
            <a:avLst>
              <a:gd name="adj" fmla="val 7258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9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Saúde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pt-BR" sz="9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Remissão opcional;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pt-BR" sz="9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Coparticipação opcional;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pt-BR" sz="9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MECSAS;</a:t>
            </a:r>
            <a:endParaRPr lang="pt-BR" sz="9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2075" indent="-92075">
              <a:buFont typeface="Arial" pitchFamily="34" charset="0"/>
              <a:buChar char="•"/>
            </a:pPr>
            <a:r>
              <a:rPr lang="pt-BR" sz="9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Saúde Ativa;</a:t>
            </a:r>
          </a:p>
          <a:p>
            <a:endParaRPr lang="pt-BR" sz="9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t-BR" sz="9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Saúde e Odonto</a:t>
            </a:r>
          </a:p>
          <a:p>
            <a:endParaRPr lang="pt-BR" sz="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2075" indent="-92075">
              <a:buFont typeface="Arial" pitchFamily="34" charset="0"/>
              <a:buChar char="•"/>
            </a:pPr>
            <a:r>
              <a:rPr lang="pt-BR" sz="9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Saúde </a:t>
            </a:r>
            <a:r>
              <a:rPr lang="pt-BR" sz="9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Bucal </a:t>
            </a:r>
            <a:r>
              <a:rPr lang="pt-BR" sz="9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Ativa;</a:t>
            </a:r>
            <a:endParaRPr lang="pt-BR" sz="9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2075" indent="-92075">
              <a:buFont typeface="Arial" pitchFamily="34" charset="0"/>
              <a:buChar char="•"/>
            </a:pPr>
            <a:r>
              <a:rPr lang="pt-BR" sz="9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Quitação posterior a aceitação;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pt-BR" sz="9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Três opções de data de  vigência/vencimento;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pt-BR" sz="9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Implantação por layout</a:t>
            </a:r>
            <a:r>
              <a:rPr lang="pt-BR" sz="9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pt-BR" sz="9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Arredondar Retângulo em um Canto Diagonal 1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Verdana" pitchFamily="34" charset="0"/>
              </a:rPr>
              <a:t>Reposicionamento </a:t>
            </a:r>
            <a:r>
              <a:rPr lang="pt-BR" sz="1600" dirty="0" smtClean="0">
                <a:latin typeface="Verdana" pitchFamily="34" charset="0"/>
              </a:rPr>
              <a:t>da linha de Produtos (Saúde e Odonto)</a:t>
            </a:r>
            <a:endParaRPr lang="pt-BR" sz="1600" dirty="0"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84" y="3292643"/>
            <a:ext cx="1569754" cy="1108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777" y="1299606"/>
            <a:ext cx="750207" cy="1053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875185" y="2771046"/>
            <a:ext cx="142539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FF6600"/>
                </a:solidFill>
                <a:latin typeface="Verdana" pitchFamily="34" charset="0"/>
                <a:ea typeface="ＭＳ Ｐゴシック" pitchFamily="34" charset="-128"/>
              </a:rPr>
              <a:t>Empresarial</a:t>
            </a:r>
            <a:br>
              <a:rPr lang="pt-BR" sz="1100" b="1" dirty="0" smtClean="0">
                <a:solidFill>
                  <a:srgbClr val="FF6600"/>
                </a:solidFill>
                <a:latin typeface="Verdana" pitchFamily="34" charset="0"/>
                <a:ea typeface="ＭＳ Ｐゴシック" pitchFamily="34" charset="-128"/>
              </a:rPr>
            </a:br>
            <a:r>
              <a:rPr lang="pt-BR" sz="800" b="1" dirty="0" smtClean="0">
                <a:solidFill>
                  <a:srgbClr val="FF6600"/>
                </a:solidFill>
                <a:latin typeface="Verdana" pitchFamily="34" charset="0"/>
                <a:ea typeface="ＭＳ Ｐゴシック" pitchFamily="34" charset="-128"/>
              </a:rPr>
              <a:t>(a partir de 30 vidas)</a:t>
            </a:r>
            <a:endParaRPr lang="pt-BR" sz="800" b="1" dirty="0">
              <a:solidFill>
                <a:srgbClr val="FF66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089186" y="822117"/>
            <a:ext cx="99738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FF6600"/>
                </a:solidFill>
                <a:latin typeface="Verdana" pitchFamily="34" charset="0"/>
                <a:ea typeface="ＭＳ Ｐゴシック" pitchFamily="34" charset="-128"/>
              </a:rPr>
              <a:t>PME</a:t>
            </a:r>
          </a:p>
          <a:p>
            <a:pPr algn="ctr"/>
            <a:r>
              <a:rPr lang="pt-BR" sz="800" b="1" dirty="0" smtClean="0">
                <a:solidFill>
                  <a:srgbClr val="FF6600"/>
                </a:solidFill>
                <a:latin typeface="Verdana" pitchFamily="34" charset="0"/>
                <a:ea typeface="ＭＳ Ｐゴシック" pitchFamily="34" charset="-128"/>
              </a:rPr>
              <a:t>(3 a 29 vidas)</a:t>
            </a:r>
            <a:endParaRPr lang="pt-BR" sz="800" b="1" dirty="0">
              <a:solidFill>
                <a:srgbClr val="FF66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940818" y="3339157"/>
            <a:ext cx="149912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FF6600"/>
                </a:solidFill>
                <a:latin typeface="Verdana" pitchFamily="34" charset="0"/>
                <a:ea typeface="ＭＳ Ｐゴシック" pitchFamily="34" charset="-128"/>
              </a:rPr>
              <a:t>Empresarial</a:t>
            </a:r>
            <a:br>
              <a:rPr lang="pt-BR" sz="1100" b="1" dirty="0" smtClean="0">
                <a:solidFill>
                  <a:srgbClr val="FF6600"/>
                </a:solidFill>
                <a:latin typeface="Verdana" pitchFamily="34" charset="0"/>
                <a:ea typeface="ＭＳ Ｐゴシック" pitchFamily="34" charset="-128"/>
              </a:rPr>
            </a:br>
            <a:r>
              <a:rPr lang="pt-BR" sz="800" b="1" dirty="0" smtClean="0">
                <a:solidFill>
                  <a:srgbClr val="FF6600"/>
                </a:solidFill>
                <a:latin typeface="Verdana" pitchFamily="34" charset="0"/>
                <a:ea typeface="ＭＳ Ｐゴシック" pitchFamily="34" charset="-128"/>
              </a:rPr>
              <a:t>(a partir de 100 vidas)</a:t>
            </a:r>
            <a:endParaRPr lang="pt-BR" sz="800" b="1" dirty="0">
              <a:solidFill>
                <a:srgbClr val="FF66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5191688" y="699542"/>
            <a:ext cx="99738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FF6600"/>
                </a:solidFill>
                <a:latin typeface="Verdana" pitchFamily="34" charset="0"/>
                <a:ea typeface="ＭＳ Ｐゴシック" pitchFamily="34" charset="-128"/>
              </a:rPr>
              <a:t>PME</a:t>
            </a:r>
          </a:p>
          <a:p>
            <a:pPr algn="ctr"/>
            <a:r>
              <a:rPr lang="pt-BR" sz="800" b="1" dirty="0" smtClean="0">
                <a:solidFill>
                  <a:srgbClr val="FF6600"/>
                </a:solidFill>
                <a:latin typeface="Verdana" pitchFamily="34" charset="0"/>
                <a:ea typeface="ＭＳ Ｐゴシック" pitchFamily="34" charset="-128"/>
              </a:rPr>
              <a:t>(3 a 29 vidas)</a:t>
            </a:r>
            <a:endParaRPr lang="pt-BR" sz="800" b="1" dirty="0">
              <a:solidFill>
                <a:srgbClr val="FF66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5154819" y="2057348"/>
            <a:ext cx="107112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100" b="1" dirty="0" smtClean="0">
                <a:solidFill>
                  <a:srgbClr val="FF6600"/>
                </a:solidFill>
                <a:latin typeface="Verdana" pitchFamily="34" charset="0"/>
                <a:ea typeface="ＭＳ Ｐゴシック" pitchFamily="34" charset="-128"/>
              </a:rPr>
              <a:t>PME Mais</a:t>
            </a:r>
          </a:p>
          <a:p>
            <a:pPr algn="ctr"/>
            <a:r>
              <a:rPr lang="pt-BR" sz="800" b="1" dirty="0" smtClean="0">
                <a:solidFill>
                  <a:srgbClr val="FF6600"/>
                </a:solidFill>
                <a:latin typeface="Verdana" pitchFamily="34" charset="0"/>
                <a:ea typeface="ＭＳ Ｐゴシック" pitchFamily="34" charset="-128"/>
              </a:rPr>
              <a:t>(30 a 99 vidas)</a:t>
            </a:r>
            <a:endParaRPr lang="pt-BR" sz="800" b="1" dirty="0">
              <a:solidFill>
                <a:srgbClr val="FF66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5" name="Seta para a direita 4"/>
          <p:cNvSpPr/>
          <p:nvPr/>
        </p:nvSpPr>
        <p:spPr>
          <a:xfrm>
            <a:off x="2921187" y="2444459"/>
            <a:ext cx="1944016" cy="542030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962462" y="1923678"/>
            <a:ext cx="18614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100" b="1">
                <a:solidFill>
                  <a:srgbClr val="FF6600"/>
                </a:solidFill>
                <a:latin typeface="Verdana" pitchFamily="34" charset="0"/>
                <a:ea typeface="ＭＳ Ｐゴシック" pitchFamily="34" charset="-128"/>
              </a:defRPr>
            </a:lvl1pPr>
          </a:lstStyle>
          <a:p>
            <a:r>
              <a:rPr lang="pt-BR" dirty="0" smtClean="0">
                <a:solidFill>
                  <a:srgbClr val="000066"/>
                </a:solidFill>
              </a:rPr>
              <a:t> Fortalecer o posicionamento do grupo 30 a 99</a:t>
            </a:r>
            <a:endParaRPr lang="pt-BR" dirty="0">
              <a:solidFill>
                <a:srgbClr val="000066"/>
              </a:solidFill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5502831" y="1135935"/>
            <a:ext cx="375102" cy="696080"/>
            <a:chOff x="5503642" y="1177031"/>
            <a:chExt cx="375102" cy="696080"/>
          </a:xfrm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3642" y="1177031"/>
              <a:ext cx="375102" cy="6960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tângulo 6"/>
            <p:cNvSpPr/>
            <p:nvPr/>
          </p:nvSpPr>
          <p:spPr>
            <a:xfrm>
              <a:off x="5509163" y="1182181"/>
              <a:ext cx="367200" cy="412171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5455635" y="2488235"/>
            <a:ext cx="469495" cy="659579"/>
            <a:chOff x="5455635" y="2542353"/>
            <a:chExt cx="469495" cy="659579"/>
          </a:xfrm>
        </p:grpSpPr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5635" y="2542353"/>
              <a:ext cx="469495" cy="6595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tângulo 22"/>
            <p:cNvSpPr/>
            <p:nvPr/>
          </p:nvSpPr>
          <p:spPr>
            <a:xfrm>
              <a:off x="5455636" y="2542354"/>
              <a:ext cx="469494" cy="396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5315279" y="3750056"/>
            <a:ext cx="750207" cy="1053942"/>
            <a:chOff x="5315279" y="3750056"/>
            <a:chExt cx="750207" cy="1053942"/>
          </a:xfrm>
        </p:grpSpPr>
        <p:sp>
          <p:nvSpPr>
            <p:cNvPr id="25" name="Retângulo 24"/>
            <p:cNvSpPr/>
            <p:nvPr/>
          </p:nvSpPr>
          <p:spPr>
            <a:xfrm>
              <a:off x="5319582" y="4179926"/>
              <a:ext cx="741600" cy="624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5279" y="3750056"/>
              <a:ext cx="750207" cy="10539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etângulo 30"/>
            <p:cNvSpPr/>
            <p:nvPr/>
          </p:nvSpPr>
          <p:spPr>
            <a:xfrm>
              <a:off x="5319582" y="3754818"/>
              <a:ext cx="741600" cy="6288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42" t="52268" r="13201" b="41501"/>
            <a:stretch/>
          </p:blipFill>
          <p:spPr bwMode="auto">
            <a:xfrm>
              <a:off x="5620918" y="4391872"/>
              <a:ext cx="432000" cy="41899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24" name="CaixaDeTexto 23"/>
          <p:cNvSpPr txBox="1"/>
          <p:nvPr/>
        </p:nvSpPr>
        <p:spPr>
          <a:xfrm>
            <a:off x="2962462" y="2986489"/>
            <a:ext cx="18614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100" b="1">
                <a:solidFill>
                  <a:srgbClr val="FF6600"/>
                </a:solidFill>
                <a:latin typeface="Verdana" pitchFamily="34" charset="0"/>
                <a:ea typeface="ＭＳ Ｐゴシック" pitchFamily="34" charset="-128"/>
              </a:defRPr>
            </a:lvl1pPr>
          </a:lstStyle>
          <a:p>
            <a:r>
              <a:rPr lang="pt-BR">
                <a:solidFill>
                  <a:srgbClr val="000066"/>
                </a:solidFill>
              </a:rPr>
              <a:t>Nova identidade visual com fotos e linguagem com foco em Gestão de Saúde.</a:t>
            </a:r>
            <a:endParaRPr lang="pt-BR" dirty="0">
              <a:solidFill>
                <a:srgbClr val="000066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962243" y="2022108"/>
            <a:ext cx="13399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>
                <a:solidFill>
                  <a:srgbClr val="FF6600"/>
                </a:solidFill>
                <a:latin typeface="Verdana" pitchFamily="34" charset="0"/>
                <a:ea typeface="ＭＳ Ｐゴシック" pitchFamily="34" charset="-128"/>
              </a:rPr>
              <a:t>Por que Mais?</a:t>
            </a:r>
          </a:p>
        </p:txBody>
      </p:sp>
      <p:grpSp>
        <p:nvGrpSpPr>
          <p:cNvPr id="29" name="Grupo 28"/>
          <p:cNvGrpSpPr/>
          <p:nvPr/>
        </p:nvGrpSpPr>
        <p:grpSpPr>
          <a:xfrm rot="491599">
            <a:off x="7424110" y="455308"/>
            <a:ext cx="1444799" cy="1444799"/>
            <a:chOff x="6521983" y="1551316"/>
            <a:chExt cx="1444799" cy="1444799"/>
          </a:xfrm>
        </p:grpSpPr>
        <p:pic>
          <p:nvPicPr>
            <p:cNvPr id="30" name="Imagem 2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1983" y="1551316"/>
              <a:ext cx="1444799" cy="1444799"/>
            </a:xfrm>
            <a:prstGeom prst="rect">
              <a:avLst/>
            </a:prstGeom>
          </p:spPr>
        </p:pic>
        <p:sp>
          <p:nvSpPr>
            <p:cNvPr id="33" name="CaixaDeTexto 32"/>
            <p:cNvSpPr txBox="1"/>
            <p:nvPr/>
          </p:nvSpPr>
          <p:spPr>
            <a:xfrm rot="120000">
              <a:off x="6584468" y="1963241"/>
              <a:ext cx="1332000" cy="70788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Print" pitchFamily="2" charset="0"/>
                  <a:ea typeface="ＭＳ Ｐゴシック"/>
                </a:rPr>
                <a:t>Saúde - Os produtos e regras permanecem os mesmos.</a:t>
              </a:r>
              <a:endPara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itchFamily="2" charset="0"/>
                <a:ea typeface="ＭＳ Ｐゴシック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41126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edondar Retângulo em um Canto Diagonal 1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latin typeface="Verdana" pitchFamily="34" charset="0"/>
              </a:rPr>
              <a:t>Preços Regionalizados - PME </a:t>
            </a:r>
            <a:r>
              <a:rPr lang="pt-BR" sz="1600" b="1" dirty="0">
                <a:latin typeface="Verdana" pitchFamily="34" charset="0"/>
              </a:rPr>
              <a:t>e PME </a:t>
            </a:r>
            <a:r>
              <a:rPr lang="pt-BR" sz="1600" b="1" dirty="0" smtClean="0">
                <a:latin typeface="Verdana" pitchFamily="34" charset="0"/>
              </a:rPr>
              <a:t>Mais</a:t>
            </a:r>
          </a:p>
        </p:txBody>
      </p:sp>
      <p:sp>
        <p:nvSpPr>
          <p:cNvPr id="59" name="CaixaDeTexto 58"/>
          <p:cNvSpPr txBox="1"/>
          <p:nvPr/>
        </p:nvSpPr>
        <p:spPr>
          <a:xfrm>
            <a:off x="4823707" y="956211"/>
            <a:ext cx="1584601" cy="2262158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Região A</a:t>
            </a:r>
          </a:p>
          <a:p>
            <a:pPr>
              <a:spcAft>
                <a:spcPts val="0"/>
              </a:spcAft>
            </a:pPr>
            <a:r>
              <a:rPr lang="pt-BR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Amazonas</a:t>
            </a:r>
          </a:p>
          <a:p>
            <a:pPr>
              <a:spcAft>
                <a:spcPts val="0"/>
              </a:spcAft>
            </a:pPr>
            <a:r>
              <a:rPr lang="pt-BR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Bahia</a:t>
            </a:r>
          </a:p>
          <a:p>
            <a:pPr>
              <a:spcAft>
                <a:spcPts val="0"/>
              </a:spcAft>
            </a:pPr>
            <a:r>
              <a:rPr lang="pt-BR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Minas Gerais</a:t>
            </a:r>
          </a:p>
          <a:p>
            <a:pPr>
              <a:spcAft>
                <a:spcPts val="0"/>
              </a:spcAft>
            </a:pPr>
            <a:r>
              <a:rPr lang="pt-BR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Pará</a:t>
            </a:r>
          </a:p>
          <a:p>
            <a:pPr>
              <a:spcAft>
                <a:spcPts val="0"/>
              </a:spcAft>
            </a:pPr>
            <a:r>
              <a:rPr lang="pt-BR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Pernambuco</a:t>
            </a:r>
          </a:p>
          <a:p>
            <a:pPr>
              <a:spcAft>
                <a:spcPts val="0"/>
              </a:spcAft>
            </a:pPr>
            <a:r>
              <a:rPr lang="pt-BR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Paraná</a:t>
            </a:r>
          </a:p>
          <a:p>
            <a:pPr lvl="0">
              <a:spcAft>
                <a:spcPts val="0"/>
              </a:spcAft>
            </a:pPr>
            <a:r>
              <a:rPr lang="pt-BR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Rio de Janeiro</a:t>
            </a:r>
            <a:br>
              <a:rPr lang="pt-BR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7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pt-BR" sz="7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exceto região petrolífera</a:t>
            </a:r>
            <a:r>
              <a:rPr lang="pt-BR" sz="7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pt-BR" sz="12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0"/>
              </a:spcAft>
            </a:pPr>
            <a:r>
              <a:rPr lang="pt-BR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Rio Grande do Sul</a:t>
            </a:r>
            <a:endParaRPr lang="pt-BR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0"/>
              </a:spcAft>
            </a:pPr>
            <a:r>
              <a:rPr lang="pt-BR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Santa Catarina</a:t>
            </a:r>
          </a:p>
          <a:p>
            <a:pPr>
              <a:spcAft>
                <a:spcPts val="0"/>
              </a:spcAft>
            </a:pPr>
            <a:r>
              <a:rPr lang="pt-BR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São Paulo</a:t>
            </a:r>
          </a:p>
        </p:txBody>
      </p:sp>
      <p:sp>
        <p:nvSpPr>
          <p:cNvPr id="61" name="CaixaDeTexto 60"/>
          <p:cNvSpPr txBox="1"/>
          <p:nvPr/>
        </p:nvSpPr>
        <p:spPr>
          <a:xfrm>
            <a:off x="6771158" y="956210"/>
            <a:ext cx="1944000" cy="3672000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1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Região B</a:t>
            </a:r>
          </a:p>
          <a:p>
            <a:pPr>
              <a:spcAft>
                <a:spcPts val="0"/>
              </a:spcAft>
            </a:pPr>
            <a:r>
              <a:rPr lang="pt-BR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Acre</a:t>
            </a:r>
          </a:p>
          <a:p>
            <a:pPr>
              <a:spcAft>
                <a:spcPts val="0"/>
              </a:spcAft>
            </a:pPr>
            <a:r>
              <a:rPr lang="pt-BR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Alagoas</a:t>
            </a:r>
          </a:p>
          <a:p>
            <a:pPr>
              <a:spcAft>
                <a:spcPts val="0"/>
              </a:spcAft>
            </a:pPr>
            <a:r>
              <a:rPr lang="pt-BR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Amapá</a:t>
            </a:r>
          </a:p>
          <a:p>
            <a:pPr>
              <a:spcAft>
                <a:spcPts val="0"/>
              </a:spcAft>
            </a:pPr>
            <a:r>
              <a:rPr lang="pt-BR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Ceará</a:t>
            </a:r>
          </a:p>
          <a:p>
            <a:pPr>
              <a:spcAft>
                <a:spcPts val="0"/>
              </a:spcAft>
            </a:pPr>
            <a:r>
              <a:rPr lang="pt-BR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Distrito Federal</a:t>
            </a:r>
          </a:p>
          <a:p>
            <a:pPr>
              <a:spcAft>
                <a:spcPts val="0"/>
              </a:spcAft>
            </a:pPr>
            <a:r>
              <a:rPr lang="pt-BR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Espírito Santos</a:t>
            </a:r>
          </a:p>
          <a:p>
            <a:pPr>
              <a:spcAft>
                <a:spcPts val="0"/>
              </a:spcAft>
            </a:pPr>
            <a:r>
              <a:rPr lang="pt-BR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Região Petrolífera - RJ</a:t>
            </a:r>
          </a:p>
          <a:p>
            <a:pPr>
              <a:spcAft>
                <a:spcPts val="0"/>
              </a:spcAft>
            </a:pPr>
            <a:r>
              <a:rPr lang="pt-BR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Goiás</a:t>
            </a:r>
          </a:p>
          <a:p>
            <a:pPr>
              <a:spcAft>
                <a:spcPts val="0"/>
              </a:spcAft>
            </a:pPr>
            <a:r>
              <a:rPr lang="pt-BR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Maranhão</a:t>
            </a:r>
          </a:p>
          <a:p>
            <a:pPr>
              <a:spcAft>
                <a:spcPts val="0"/>
              </a:spcAft>
            </a:pPr>
            <a:r>
              <a:rPr lang="pt-BR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Mato Grosso do Sul</a:t>
            </a:r>
          </a:p>
          <a:p>
            <a:pPr>
              <a:spcAft>
                <a:spcPts val="0"/>
              </a:spcAft>
            </a:pPr>
            <a:r>
              <a:rPr lang="pt-BR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Mato Grosso</a:t>
            </a:r>
          </a:p>
          <a:p>
            <a:pPr>
              <a:spcAft>
                <a:spcPts val="0"/>
              </a:spcAft>
            </a:pPr>
            <a:r>
              <a:rPr lang="pt-BR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Paraíba</a:t>
            </a:r>
          </a:p>
          <a:p>
            <a:pPr>
              <a:spcAft>
                <a:spcPts val="0"/>
              </a:spcAft>
            </a:pPr>
            <a:r>
              <a:rPr lang="pt-BR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Piauí</a:t>
            </a:r>
          </a:p>
          <a:p>
            <a:pPr>
              <a:spcAft>
                <a:spcPts val="0"/>
              </a:spcAft>
            </a:pPr>
            <a:r>
              <a:rPr lang="pt-BR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Rio Grande do Norte</a:t>
            </a:r>
          </a:p>
          <a:p>
            <a:pPr>
              <a:spcAft>
                <a:spcPts val="0"/>
              </a:spcAft>
            </a:pPr>
            <a:r>
              <a:rPr lang="pt-BR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Rondônia</a:t>
            </a:r>
          </a:p>
          <a:p>
            <a:pPr>
              <a:spcAft>
                <a:spcPts val="0"/>
              </a:spcAft>
            </a:pPr>
            <a:r>
              <a:rPr lang="pt-BR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Roraima</a:t>
            </a:r>
          </a:p>
          <a:p>
            <a:pPr>
              <a:spcAft>
                <a:spcPts val="0"/>
              </a:spcAft>
            </a:pPr>
            <a:r>
              <a:rPr lang="pt-BR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Sergipe</a:t>
            </a:r>
          </a:p>
          <a:p>
            <a:pPr>
              <a:spcAft>
                <a:spcPts val="0"/>
              </a:spcAft>
            </a:pPr>
            <a:r>
              <a:rPr lang="pt-BR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Tocantins</a:t>
            </a:r>
          </a:p>
        </p:txBody>
      </p:sp>
      <p:sp>
        <p:nvSpPr>
          <p:cNvPr id="31" name="Freeform 3"/>
          <p:cNvSpPr>
            <a:spLocks/>
          </p:cNvSpPr>
          <p:nvPr/>
        </p:nvSpPr>
        <p:spPr bwMode="auto">
          <a:xfrm>
            <a:off x="3359113" y="2295671"/>
            <a:ext cx="178537" cy="92469"/>
          </a:xfrm>
          <a:custGeom>
            <a:avLst/>
            <a:gdLst/>
            <a:ahLst/>
            <a:cxnLst>
              <a:cxn ang="0">
                <a:pos x="0" y="37"/>
              </a:cxn>
              <a:cxn ang="0">
                <a:pos x="6" y="47"/>
              </a:cxn>
              <a:cxn ang="0">
                <a:pos x="17" y="57"/>
              </a:cxn>
              <a:cxn ang="0">
                <a:pos x="62" y="79"/>
              </a:cxn>
              <a:cxn ang="0">
                <a:pos x="75" y="78"/>
              </a:cxn>
              <a:cxn ang="0">
                <a:pos x="98" y="99"/>
              </a:cxn>
              <a:cxn ang="0">
                <a:pos x="107" y="98"/>
              </a:cxn>
              <a:cxn ang="0">
                <a:pos x="111" y="113"/>
              </a:cxn>
              <a:cxn ang="0">
                <a:pos x="119" y="123"/>
              </a:cxn>
              <a:cxn ang="0">
                <a:pos x="136" y="125"/>
              </a:cxn>
              <a:cxn ang="0">
                <a:pos x="143" y="136"/>
              </a:cxn>
              <a:cxn ang="0">
                <a:pos x="166" y="101"/>
              </a:cxn>
              <a:cxn ang="0">
                <a:pos x="180" y="99"/>
              </a:cxn>
              <a:cxn ang="0">
                <a:pos x="207" y="79"/>
              </a:cxn>
              <a:cxn ang="0">
                <a:pos x="206" y="60"/>
              </a:cxn>
              <a:cxn ang="0">
                <a:pos x="220" y="58"/>
              </a:cxn>
              <a:cxn ang="0">
                <a:pos x="240" y="16"/>
              </a:cxn>
              <a:cxn ang="0">
                <a:pos x="240" y="9"/>
              </a:cxn>
              <a:cxn ang="0">
                <a:pos x="203" y="6"/>
              </a:cxn>
              <a:cxn ang="0">
                <a:pos x="149" y="44"/>
              </a:cxn>
              <a:cxn ang="0">
                <a:pos x="101" y="45"/>
              </a:cxn>
              <a:cxn ang="0">
                <a:pos x="64" y="10"/>
              </a:cxn>
              <a:cxn ang="0">
                <a:pos x="58" y="9"/>
              </a:cxn>
              <a:cxn ang="0">
                <a:pos x="58" y="13"/>
              </a:cxn>
              <a:cxn ang="0">
                <a:pos x="50" y="13"/>
              </a:cxn>
              <a:cxn ang="0">
                <a:pos x="45" y="0"/>
              </a:cxn>
              <a:cxn ang="0">
                <a:pos x="40" y="1"/>
              </a:cxn>
              <a:cxn ang="0">
                <a:pos x="23" y="20"/>
              </a:cxn>
              <a:cxn ang="0">
                <a:pos x="0" y="37"/>
              </a:cxn>
            </a:cxnLst>
            <a:rect l="0" t="0" r="r" b="b"/>
            <a:pathLst>
              <a:path w="241" h="137">
                <a:moveTo>
                  <a:pt x="0" y="37"/>
                </a:moveTo>
                <a:lnTo>
                  <a:pt x="6" y="47"/>
                </a:lnTo>
                <a:lnTo>
                  <a:pt x="17" y="57"/>
                </a:lnTo>
                <a:lnTo>
                  <a:pt x="62" y="79"/>
                </a:lnTo>
                <a:lnTo>
                  <a:pt x="75" y="78"/>
                </a:lnTo>
                <a:lnTo>
                  <a:pt x="98" y="99"/>
                </a:lnTo>
                <a:lnTo>
                  <a:pt x="107" y="98"/>
                </a:lnTo>
                <a:lnTo>
                  <a:pt x="111" y="113"/>
                </a:lnTo>
                <a:lnTo>
                  <a:pt x="119" y="123"/>
                </a:lnTo>
                <a:lnTo>
                  <a:pt x="136" y="125"/>
                </a:lnTo>
                <a:lnTo>
                  <a:pt x="143" y="136"/>
                </a:lnTo>
                <a:lnTo>
                  <a:pt x="166" y="101"/>
                </a:lnTo>
                <a:lnTo>
                  <a:pt x="180" y="99"/>
                </a:lnTo>
                <a:lnTo>
                  <a:pt x="207" y="79"/>
                </a:lnTo>
                <a:lnTo>
                  <a:pt x="206" y="60"/>
                </a:lnTo>
                <a:lnTo>
                  <a:pt x="220" y="58"/>
                </a:lnTo>
                <a:lnTo>
                  <a:pt x="240" y="16"/>
                </a:lnTo>
                <a:lnTo>
                  <a:pt x="240" y="9"/>
                </a:lnTo>
                <a:lnTo>
                  <a:pt x="203" y="6"/>
                </a:lnTo>
                <a:lnTo>
                  <a:pt x="149" y="44"/>
                </a:lnTo>
                <a:lnTo>
                  <a:pt x="101" y="45"/>
                </a:lnTo>
                <a:lnTo>
                  <a:pt x="64" y="10"/>
                </a:lnTo>
                <a:lnTo>
                  <a:pt x="58" y="9"/>
                </a:lnTo>
                <a:lnTo>
                  <a:pt x="58" y="13"/>
                </a:lnTo>
                <a:lnTo>
                  <a:pt x="50" y="13"/>
                </a:lnTo>
                <a:lnTo>
                  <a:pt x="45" y="0"/>
                </a:lnTo>
                <a:lnTo>
                  <a:pt x="40" y="1"/>
                </a:lnTo>
                <a:lnTo>
                  <a:pt x="23" y="20"/>
                </a:lnTo>
                <a:lnTo>
                  <a:pt x="0" y="37"/>
                </a:lnTo>
              </a:path>
            </a:pathLst>
          </a:custGeom>
          <a:solidFill>
            <a:srgbClr val="FF6600"/>
          </a:solidFill>
          <a:ln w="317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32" name="Freeform 4"/>
          <p:cNvSpPr>
            <a:spLocks/>
          </p:cNvSpPr>
          <p:nvPr/>
        </p:nvSpPr>
        <p:spPr bwMode="auto">
          <a:xfrm>
            <a:off x="3155681" y="2187552"/>
            <a:ext cx="414690" cy="138704"/>
          </a:xfrm>
          <a:custGeom>
            <a:avLst/>
            <a:gdLst/>
            <a:ahLst/>
            <a:cxnLst>
              <a:cxn ang="0">
                <a:pos x="570" y="91"/>
              </a:cxn>
              <a:cxn ang="0">
                <a:pos x="574" y="75"/>
              </a:cxn>
              <a:cxn ang="0">
                <a:pos x="568" y="60"/>
              </a:cxn>
              <a:cxn ang="0">
                <a:pos x="544" y="31"/>
              </a:cxn>
              <a:cxn ang="0">
                <a:pos x="516" y="60"/>
              </a:cxn>
              <a:cxn ang="0">
                <a:pos x="490" y="63"/>
              </a:cxn>
              <a:cxn ang="0">
                <a:pos x="477" y="68"/>
              </a:cxn>
              <a:cxn ang="0">
                <a:pos x="442" y="68"/>
              </a:cxn>
              <a:cxn ang="0">
                <a:pos x="429" y="92"/>
              </a:cxn>
              <a:cxn ang="0">
                <a:pos x="385" y="92"/>
              </a:cxn>
              <a:cxn ang="0">
                <a:pos x="361" y="75"/>
              </a:cxn>
              <a:cxn ang="0">
                <a:pos x="377" y="40"/>
              </a:cxn>
              <a:cxn ang="0">
                <a:pos x="398" y="30"/>
              </a:cxn>
              <a:cxn ang="0">
                <a:pos x="367" y="17"/>
              </a:cxn>
              <a:cxn ang="0">
                <a:pos x="327" y="37"/>
              </a:cxn>
              <a:cxn ang="0">
                <a:pos x="286" y="51"/>
              </a:cxn>
              <a:cxn ang="0">
                <a:pos x="274" y="43"/>
              </a:cxn>
              <a:cxn ang="0">
                <a:pos x="246" y="38"/>
              </a:cxn>
              <a:cxn ang="0">
                <a:pos x="210" y="55"/>
              </a:cxn>
              <a:cxn ang="0">
                <a:pos x="195" y="43"/>
              </a:cxn>
              <a:cxn ang="0">
                <a:pos x="142" y="0"/>
              </a:cxn>
              <a:cxn ang="0">
                <a:pos x="101" y="9"/>
              </a:cxn>
              <a:cxn ang="0">
                <a:pos x="64" y="6"/>
              </a:cxn>
              <a:cxn ang="0">
                <a:pos x="82" y="50"/>
              </a:cxn>
              <a:cxn ang="0">
                <a:pos x="41" y="95"/>
              </a:cxn>
              <a:cxn ang="0">
                <a:pos x="17" y="117"/>
              </a:cxn>
              <a:cxn ang="0">
                <a:pos x="6" y="127"/>
              </a:cxn>
              <a:cxn ang="0">
                <a:pos x="45" y="139"/>
              </a:cxn>
              <a:cxn ang="0">
                <a:pos x="57" y="169"/>
              </a:cxn>
              <a:cxn ang="0">
                <a:pos x="65" y="192"/>
              </a:cxn>
              <a:cxn ang="0">
                <a:pos x="95" y="155"/>
              </a:cxn>
              <a:cxn ang="0">
                <a:pos x="119" y="161"/>
              </a:cxn>
              <a:cxn ang="0">
                <a:pos x="153" y="136"/>
              </a:cxn>
              <a:cxn ang="0">
                <a:pos x="188" y="112"/>
              </a:cxn>
              <a:cxn ang="0">
                <a:pos x="219" y="129"/>
              </a:cxn>
              <a:cxn ang="0">
                <a:pos x="264" y="144"/>
              </a:cxn>
              <a:cxn ang="0">
                <a:pos x="280" y="161"/>
              </a:cxn>
              <a:cxn ang="0">
                <a:pos x="286" y="188"/>
              </a:cxn>
              <a:cxn ang="0">
                <a:pos x="324" y="152"/>
              </a:cxn>
              <a:cxn ang="0">
                <a:pos x="335" y="166"/>
              </a:cxn>
              <a:cxn ang="0">
                <a:pos x="344" y="162"/>
              </a:cxn>
              <a:cxn ang="0">
                <a:pos x="385" y="199"/>
              </a:cxn>
              <a:cxn ang="0">
                <a:pos x="487" y="159"/>
              </a:cxn>
              <a:cxn ang="0">
                <a:pos x="530" y="152"/>
              </a:cxn>
            </a:cxnLst>
            <a:rect l="0" t="0" r="r" b="b"/>
            <a:pathLst>
              <a:path w="575" h="200">
                <a:moveTo>
                  <a:pt x="530" y="152"/>
                </a:moveTo>
                <a:lnTo>
                  <a:pt x="570" y="91"/>
                </a:lnTo>
                <a:lnTo>
                  <a:pt x="565" y="78"/>
                </a:lnTo>
                <a:lnTo>
                  <a:pt x="574" y="75"/>
                </a:lnTo>
                <a:lnTo>
                  <a:pt x="574" y="65"/>
                </a:lnTo>
                <a:lnTo>
                  <a:pt x="568" y="60"/>
                </a:lnTo>
                <a:lnTo>
                  <a:pt x="570" y="43"/>
                </a:lnTo>
                <a:lnTo>
                  <a:pt x="544" y="31"/>
                </a:lnTo>
                <a:lnTo>
                  <a:pt x="529" y="43"/>
                </a:lnTo>
                <a:lnTo>
                  <a:pt x="516" y="60"/>
                </a:lnTo>
                <a:lnTo>
                  <a:pt x="503" y="63"/>
                </a:lnTo>
                <a:lnTo>
                  <a:pt x="490" y="63"/>
                </a:lnTo>
                <a:lnTo>
                  <a:pt x="483" y="71"/>
                </a:lnTo>
                <a:lnTo>
                  <a:pt x="477" y="68"/>
                </a:lnTo>
                <a:lnTo>
                  <a:pt x="452" y="68"/>
                </a:lnTo>
                <a:lnTo>
                  <a:pt x="442" y="68"/>
                </a:lnTo>
                <a:lnTo>
                  <a:pt x="431" y="78"/>
                </a:lnTo>
                <a:lnTo>
                  <a:pt x="429" y="92"/>
                </a:lnTo>
                <a:lnTo>
                  <a:pt x="396" y="107"/>
                </a:lnTo>
                <a:lnTo>
                  <a:pt x="385" y="92"/>
                </a:lnTo>
                <a:lnTo>
                  <a:pt x="375" y="75"/>
                </a:lnTo>
                <a:lnTo>
                  <a:pt x="361" y="75"/>
                </a:lnTo>
                <a:lnTo>
                  <a:pt x="378" y="63"/>
                </a:lnTo>
                <a:lnTo>
                  <a:pt x="377" y="40"/>
                </a:lnTo>
                <a:lnTo>
                  <a:pt x="391" y="40"/>
                </a:lnTo>
                <a:lnTo>
                  <a:pt x="398" y="30"/>
                </a:lnTo>
                <a:lnTo>
                  <a:pt x="385" y="17"/>
                </a:lnTo>
                <a:lnTo>
                  <a:pt x="367" y="17"/>
                </a:lnTo>
                <a:lnTo>
                  <a:pt x="341" y="36"/>
                </a:lnTo>
                <a:lnTo>
                  <a:pt x="327" y="37"/>
                </a:lnTo>
                <a:lnTo>
                  <a:pt x="301" y="54"/>
                </a:lnTo>
                <a:lnTo>
                  <a:pt x="286" y="51"/>
                </a:lnTo>
                <a:lnTo>
                  <a:pt x="276" y="55"/>
                </a:lnTo>
                <a:lnTo>
                  <a:pt x="274" y="43"/>
                </a:lnTo>
                <a:lnTo>
                  <a:pt x="256" y="53"/>
                </a:lnTo>
                <a:lnTo>
                  <a:pt x="246" y="38"/>
                </a:lnTo>
                <a:lnTo>
                  <a:pt x="236" y="40"/>
                </a:lnTo>
                <a:lnTo>
                  <a:pt x="210" y="55"/>
                </a:lnTo>
                <a:lnTo>
                  <a:pt x="206" y="44"/>
                </a:lnTo>
                <a:lnTo>
                  <a:pt x="195" y="43"/>
                </a:lnTo>
                <a:lnTo>
                  <a:pt x="168" y="6"/>
                </a:lnTo>
                <a:lnTo>
                  <a:pt x="142" y="0"/>
                </a:lnTo>
                <a:lnTo>
                  <a:pt x="135" y="11"/>
                </a:lnTo>
                <a:lnTo>
                  <a:pt x="101" y="9"/>
                </a:lnTo>
                <a:lnTo>
                  <a:pt x="81" y="3"/>
                </a:lnTo>
                <a:lnTo>
                  <a:pt x="64" y="6"/>
                </a:lnTo>
                <a:lnTo>
                  <a:pt x="74" y="41"/>
                </a:lnTo>
                <a:lnTo>
                  <a:pt x="82" y="50"/>
                </a:lnTo>
                <a:lnTo>
                  <a:pt x="74" y="71"/>
                </a:lnTo>
                <a:lnTo>
                  <a:pt x="41" y="95"/>
                </a:lnTo>
                <a:lnTo>
                  <a:pt x="31" y="97"/>
                </a:lnTo>
                <a:lnTo>
                  <a:pt x="17" y="117"/>
                </a:lnTo>
                <a:lnTo>
                  <a:pt x="0" y="117"/>
                </a:lnTo>
                <a:lnTo>
                  <a:pt x="6" y="127"/>
                </a:lnTo>
                <a:lnTo>
                  <a:pt x="20" y="122"/>
                </a:lnTo>
                <a:lnTo>
                  <a:pt x="45" y="139"/>
                </a:lnTo>
                <a:lnTo>
                  <a:pt x="47" y="163"/>
                </a:lnTo>
                <a:lnTo>
                  <a:pt x="57" y="169"/>
                </a:lnTo>
                <a:lnTo>
                  <a:pt x="57" y="188"/>
                </a:lnTo>
                <a:lnTo>
                  <a:pt x="65" y="192"/>
                </a:lnTo>
                <a:lnTo>
                  <a:pt x="92" y="173"/>
                </a:lnTo>
                <a:lnTo>
                  <a:pt x="95" y="155"/>
                </a:lnTo>
                <a:lnTo>
                  <a:pt x="108" y="158"/>
                </a:lnTo>
                <a:lnTo>
                  <a:pt x="119" y="161"/>
                </a:lnTo>
                <a:lnTo>
                  <a:pt x="135" y="136"/>
                </a:lnTo>
                <a:lnTo>
                  <a:pt x="153" y="136"/>
                </a:lnTo>
                <a:lnTo>
                  <a:pt x="163" y="118"/>
                </a:lnTo>
                <a:lnTo>
                  <a:pt x="188" y="112"/>
                </a:lnTo>
                <a:lnTo>
                  <a:pt x="200" y="128"/>
                </a:lnTo>
                <a:lnTo>
                  <a:pt x="219" y="129"/>
                </a:lnTo>
                <a:lnTo>
                  <a:pt x="251" y="146"/>
                </a:lnTo>
                <a:lnTo>
                  <a:pt x="264" y="144"/>
                </a:lnTo>
                <a:lnTo>
                  <a:pt x="264" y="156"/>
                </a:lnTo>
                <a:lnTo>
                  <a:pt x="280" y="161"/>
                </a:lnTo>
                <a:lnTo>
                  <a:pt x="280" y="179"/>
                </a:lnTo>
                <a:lnTo>
                  <a:pt x="286" y="188"/>
                </a:lnTo>
                <a:lnTo>
                  <a:pt x="308" y="172"/>
                </a:lnTo>
                <a:lnTo>
                  <a:pt x="324" y="152"/>
                </a:lnTo>
                <a:lnTo>
                  <a:pt x="330" y="152"/>
                </a:lnTo>
                <a:lnTo>
                  <a:pt x="335" y="166"/>
                </a:lnTo>
                <a:lnTo>
                  <a:pt x="342" y="168"/>
                </a:lnTo>
                <a:lnTo>
                  <a:pt x="344" y="162"/>
                </a:lnTo>
                <a:lnTo>
                  <a:pt x="348" y="162"/>
                </a:lnTo>
                <a:lnTo>
                  <a:pt x="385" y="199"/>
                </a:lnTo>
                <a:lnTo>
                  <a:pt x="433" y="196"/>
                </a:lnTo>
                <a:lnTo>
                  <a:pt x="487" y="159"/>
                </a:lnTo>
                <a:lnTo>
                  <a:pt x="527" y="161"/>
                </a:lnTo>
                <a:lnTo>
                  <a:pt x="530" y="152"/>
                </a:lnTo>
              </a:path>
            </a:pathLst>
          </a:custGeom>
          <a:solidFill>
            <a:srgbClr val="002060"/>
          </a:solidFill>
          <a:ln w="317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33" name="Freeform 5"/>
          <p:cNvSpPr>
            <a:spLocks/>
          </p:cNvSpPr>
          <p:nvPr/>
        </p:nvSpPr>
        <p:spPr bwMode="auto">
          <a:xfrm>
            <a:off x="3334929" y="2117844"/>
            <a:ext cx="243977" cy="138704"/>
          </a:xfrm>
          <a:custGeom>
            <a:avLst/>
            <a:gdLst/>
            <a:ahLst/>
            <a:cxnLst>
              <a:cxn ang="0">
                <a:pos x="329" y="113"/>
              </a:cxn>
              <a:cxn ang="0">
                <a:pos x="336" y="95"/>
              </a:cxn>
              <a:cxn ang="0">
                <a:pos x="323" y="55"/>
              </a:cxn>
              <a:cxn ang="0">
                <a:pos x="221" y="26"/>
              </a:cxn>
              <a:cxn ang="0">
                <a:pos x="200" y="35"/>
              </a:cxn>
              <a:cxn ang="0">
                <a:pos x="201" y="43"/>
              </a:cxn>
              <a:cxn ang="0">
                <a:pos x="203" y="48"/>
              </a:cxn>
              <a:cxn ang="0">
                <a:pos x="203" y="54"/>
              </a:cxn>
              <a:cxn ang="0">
                <a:pos x="194" y="55"/>
              </a:cxn>
              <a:cxn ang="0">
                <a:pos x="174" y="85"/>
              </a:cxn>
              <a:cxn ang="0">
                <a:pos x="165" y="72"/>
              </a:cxn>
              <a:cxn ang="0">
                <a:pos x="138" y="75"/>
              </a:cxn>
              <a:cxn ang="0">
                <a:pos x="125" y="60"/>
              </a:cxn>
              <a:cxn ang="0">
                <a:pos x="113" y="52"/>
              </a:cxn>
              <a:cxn ang="0">
                <a:pos x="149" y="18"/>
              </a:cxn>
              <a:cxn ang="0">
                <a:pos x="136" y="0"/>
              </a:cxn>
              <a:cxn ang="0">
                <a:pos x="104" y="14"/>
              </a:cxn>
              <a:cxn ang="0">
                <a:pos x="44" y="38"/>
              </a:cxn>
              <a:cxn ang="0">
                <a:pos x="26" y="26"/>
              </a:cxn>
              <a:cxn ang="0">
                <a:pos x="14" y="60"/>
              </a:cxn>
              <a:cxn ang="0">
                <a:pos x="0" y="85"/>
              </a:cxn>
              <a:cxn ang="0">
                <a:pos x="20" y="112"/>
              </a:cxn>
              <a:cxn ang="0">
                <a:pos x="4" y="139"/>
              </a:cxn>
              <a:cxn ang="0">
                <a:pos x="33" y="145"/>
              </a:cxn>
              <a:cxn ang="0">
                <a:pos x="44" y="152"/>
              </a:cxn>
              <a:cxn ang="0">
                <a:pos x="88" y="136"/>
              </a:cxn>
              <a:cxn ang="0">
                <a:pos x="123" y="118"/>
              </a:cxn>
              <a:cxn ang="0">
                <a:pos x="156" y="130"/>
              </a:cxn>
              <a:cxn ang="0">
                <a:pos x="136" y="140"/>
              </a:cxn>
              <a:cxn ang="0">
                <a:pos x="119" y="174"/>
              </a:cxn>
              <a:cxn ang="0">
                <a:pos x="155" y="207"/>
              </a:cxn>
              <a:cxn ang="0">
                <a:pos x="190" y="177"/>
              </a:cxn>
              <a:cxn ang="0">
                <a:pos x="235" y="169"/>
              </a:cxn>
              <a:cxn ang="0">
                <a:pos x="248" y="162"/>
              </a:cxn>
              <a:cxn ang="0">
                <a:pos x="274" y="162"/>
              </a:cxn>
              <a:cxn ang="0">
                <a:pos x="301" y="132"/>
              </a:cxn>
              <a:cxn ang="0">
                <a:pos x="336" y="139"/>
              </a:cxn>
            </a:cxnLst>
            <a:rect l="0" t="0" r="r" b="b"/>
            <a:pathLst>
              <a:path w="340" h="208">
                <a:moveTo>
                  <a:pt x="336" y="119"/>
                </a:moveTo>
                <a:lnTo>
                  <a:pt x="329" y="113"/>
                </a:lnTo>
                <a:lnTo>
                  <a:pt x="332" y="102"/>
                </a:lnTo>
                <a:lnTo>
                  <a:pt x="336" y="95"/>
                </a:lnTo>
                <a:lnTo>
                  <a:pt x="339" y="78"/>
                </a:lnTo>
                <a:lnTo>
                  <a:pt x="323" y="55"/>
                </a:lnTo>
                <a:lnTo>
                  <a:pt x="227" y="38"/>
                </a:lnTo>
                <a:lnTo>
                  <a:pt x="221" y="26"/>
                </a:lnTo>
                <a:lnTo>
                  <a:pt x="199" y="33"/>
                </a:lnTo>
                <a:lnTo>
                  <a:pt x="200" y="35"/>
                </a:lnTo>
                <a:lnTo>
                  <a:pt x="200" y="40"/>
                </a:lnTo>
                <a:lnTo>
                  <a:pt x="201" y="43"/>
                </a:lnTo>
                <a:lnTo>
                  <a:pt x="201" y="45"/>
                </a:lnTo>
                <a:lnTo>
                  <a:pt x="203" y="48"/>
                </a:lnTo>
                <a:lnTo>
                  <a:pt x="203" y="52"/>
                </a:lnTo>
                <a:lnTo>
                  <a:pt x="203" y="54"/>
                </a:lnTo>
                <a:lnTo>
                  <a:pt x="203" y="58"/>
                </a:lnTo>
                <a:lnTo>
                  <a:pt x="194" y="55"/>
                </a:lnTo>
                <a:lnTo>
                  <a:pt x="196" y="81"/>
                </a:lnTo>
                <a:lnTo>
                  <a:pt x="174" y="85"/>
                </a:lnTo>
                <a:lnTo>
                  <a:pt x="176" y="68"/>
                </a:lnTo>
                <a:lnTo>
                  <a:pt x="165" y="72"/>
                </a:lnTo>
                <a:lnTo>
                  <a:pt x="162" y="61"/>
                </a:lnTo>
                <a:lnTo>
                  <a:pt x="138" y="75"/>
                </a:lnTo>
                <a:lnTo>
                  <a:pt x="138" y="65"/>
                </a:lnTo>
                <a:lnTo>
                  <a:pt x="125" y="60"/>
                </a:lnTo>
                <a:lnTo>
                  <a:pt x="116" y="64"/>
                </a:lnTo>
                <a:lnTo>
                  <a:pt x="113" y="52"/>
                </a:lnTo>
                <a:lnTo>
                  <a:pt x="138" y="20"/>
                </a:lnTo>
                <a:lnTo>
                  <a:pt x="149" y="18"/>
                </a:lnTo>
                <a:lnTo>
                  <a:pt x="148" y="1"/>
                </a:lnTo>
                <a:lnTo>
                  <a:pt x="136" y="0"/>
                </a:lnTo>
                <a:lnTo>
                  <a:pt x="132" y="9"/>
                </a:lnTo>
                <a:lnTo>
                  <a:pt x="104" y="14"/>
                </a:lnTo>
                <a:lnTo>
                  <a:pt x="68" y="40"/>
                </a:lnTo>
                <a:lnTo>
                  <a:pt x="44" y="38"/>
                </a:lnTo>
                <a:lnTo>
                  <a:pt x="37" y="26"/>
                </a:lnTo>
                <a:lnTo>
                  <a:pt x="26" y="26"/>
                </a:lnTo>
                <a:lnTo>
                  <a:pt x="16" y="40"/>
                </a:lnTo>
                <a:lnTo>
                  <a:pt x="14" y="60"/>
                </a:lnTo>
                <a:lnTo>
                  <a:pt x="1" y="69"/>
                </a:lnTo>
                <a:lnTo>
                  <a:pt x="0" y="85"/>
                </a:lnTo>
                <a:lnTo>
                  <a:pt x="9" y="88"/>
                </a:lnTo>
                <a:lnTo>
                  <a:pt x="20" y="112"/>
                </a:lnTo>
                <a:lnTo>
                  <a:pt x="7" y="121"/>
                </a:lnTo>
                <a:lnTo>
                  <a:pt x="4" y="139"/>
                </a:lnTo>
                <a:lnTo>
                  <a:pt x="14" y="152"/>
                </a:lnTo>
                <a:lnTo>
                  <a:pt x="33" y="145"/>
                </a:lnTo>
                <a:lnTo>
                  <a:pt x="34" y="156"/>
                </a:lnTo>
                <a:lnTo>
                  <a:pt x="44" y="152"/>
                </a:lnTo>
                <a:lnTo>
                  <a:pt x="60" y="155"/>
                </a:lnTo>
                <a:lnTo>
                  <a:pt x="88" y="136"/>
                </a:lnTo>
                <a:lnTo>
                  <a:pt x="99" y="135"/>
                </a:lnTo>
                <a:lnTo>
                  <a:pt x="123" y="118"/>
                </a:lnTo>
                <a:lnTo>
                  <a:pt x="143" y="118"/>
                </a:lnTo>
                <a:lnTo>
                  <a:pt x="156" y="130"/>
                </a:lnTo>
                <a:lnTo>
                  <a:pt x="149" y="140"/>
                </a:lnTo>
                <a:lnTo>
                  <a:pt x="136" y="140"/>
                </a:lnTo>
                <a:lnTo>
                  <a:pt x="136" y="163"/>
                </a:lnTo>
                <a:lnTo>
                  <a:pt x="119" y="174"/>
                </a:lnTo>
                <a:lnTo>
                  <a:pt x="133" y="177"/>
                </a:lnTo>
                <a:lnTo>
                  <a:pt x="155" y="207"/>
                </a:lnTo>
                <a:lnTo>
                  <a:pt x="189" y="191"/>
                </a:lnTo>
                <a:lnTo>
                  <a:pt x="190" y="177"/>
                </a:lnTo>
                <a:lnTo>
                  <a:pt x="199" y="169"/>
                </a:lnTo>
                <a:lnTo>
                  <a:pt x="235" y="169"/>
                </a:lnTo>
                <a:lnTo>
                  <a:pt x="240" y="172"/>
                </a:lnTo>
                <a:lnTo>
                  <a:pt x="248" y="162"/>
                </a:lnTo>
                <a:lnTo>
                  <a:pt x="264" y="163"/>
                </a:lnTo>
                <a:lnTo>
                  <a:pt x="274" y="162"/>
                </a:lnTo>
                <a:lnTo>
                  <a:pt x="287" y="140"/>
                </a:lnTo>
                <a:lnTo>
                  <a:pt x="301" y="132"/>
                </a:lnTo>
                <a:lnTo>
                  <a:pt x="332" y="143"/>
                </a:lnTo>
                <a:lnTo>
                  <a:pt x="336" y="139"/>
                </a:lnTo>
                <a:lnTo>
                  <a:pt x="336" y="119"/>
                </a:lnTo>
              </a:path>
            </a:pathLst>
          </a:custGeom>
          <a:solidFill>
            <a:srgbClr val="FF6600"/>
          </a:solidFill>
          <a:ln w="317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34" name="Freeform 6"/>
          <p:cNvSpPr>
            <a:spLocks/>
          </p:cNvSpPr>
          <p:nvPr/>
        </p:nvSpPr>
        <p:spPr bwMode="auto">
          <a:xfrm>
            <a:off x="3350578" y="2033199"/>
            <a:ext cx="219793" cy="146529"/>
          </a:xfrm>
          <a:custGeom>
            <a:avLst/>
            <a:gdLst/>
            <a:ahLst/>
            <a:cxnLst>
              <a:cxn ang="0">
                <a:pos x="116" y="194"/>
              </a:cxn>
              <a:cxn ang="0">
                <a:pos x="139" y="180"/>
              </a:cxn>
              <a:cxn ang="0">
                <a:pos x="139" y="191"/>
              </a:cxn>
              <a:cxn ang="0">
                <a:pos x="152" y="187"/>
              </a:cxn>
              <a:cxn ang="0">
                <a:pos x="152" y="198"/>
              </a:cxn>
              <a:cxn ang="0">
                <a:pos x="150" y="205"/>
              </a:cxn>
              <a:cxn ang="0">
                <a:pos x="156" y="202"/>
              </a:cxn>
              <a:cxn ang="0">
                <a:pos x="171" y="198"/>
              </a:cxn>
              <a:cxn ang="0">
                <a:pos x="173" y="175"/>
              </a:cxn>
              <a:cxn ang="0">
                <a:pos x="180" y="175"/>
              </a:cxn>
              <a:cxn ang="0">
                <a:pos x="177" y="151"/>
              </a:cxn>
              <a:cxn ang="0">
                <a:pos x="197" y="143"/>
              </a:cxn>
              <a:cxn ang="0">
                <a:pos x="204" y="157"/>
              </a:cxn>
              <a:cxn ang="0">
                <a:pos x="303" y="174"/>
              </a:cxn>
              <a:cxn ang="0">
                <a:pos x="302" y="164"/>
              </a:cxn>
              <a:cxn ang="0">
                <a:pos x="295" y="140"/>
              </a:cxn>
              <a:cxn ang="0">
                <a:pos x="290" y="120"/>
              </a:cxn>
              <a:cxn ang="0">
                <a:pos x="280" y="98"/>
              </a:cxn>
              <a:cxn ang="0">
                <a:pos x="265" y="17"/>
              </a:cxn>
              <a:cxn ang="0">
                <a:pos x="238" y="16"/>
              </a:cxn>
              <a:cxn ang="0">
                <a:pos x="207" y="3"/>
              </a:cxn>
              <a:cxn ang="0">
                <a:pos x="190" y="16"/>
              </a:cxn>
              <a:cxn ang="0">
                <a:pos x="150" y="20"/>
              </a:cxn>
              <a:cxn ang="0">
                <a:pos x="143" y="20"/>
              </a:cxn>
              <a:cxn ang="0">
                <a:pos x="136" y="0"/>
              </a:cxn>
              <a:cxn ang="0">
                <a:pos x="88" y="16"/>
              </a:cxn>
              <a:cxn ang="0">
                <a:pos x="33" y="119"/>
              </a:cxn>
              <a:cxn ang="0">
                <a:pos x="14" y="119"/>
              </a:cxn>
              <a:cxn ang="0">
                <a:pos x="0" y="136"/>
              </a:cxn>
              <a:cxn ang="0">
                <a:pos x="4" y="144"/>
              </a:cxn>
              <a:cxn ang="0">
                <a:pos x="14" y="144"/>
              </a:cxn>
              <a:cxn ang="0">
                <a:pos x="23" y="157"/>
              </a:cxn>
              <a:cxn ang="0">
                <a:pos x="47" y="158"/>
              </a:cxn>
              <a:cxn ang="0">
                <a:pos x="78" y="133"/>
              </a:cxn>
              <a:cxn ang="0">
                <a:pos x="88" y="131"/>
              </a:cxn>
              <a:cxn ang="0">
                <a:pos x="110" y="126"/>
              </a:cxn>
              <a:cxn ang="0">
                <a:pos x="112" y="120"/>
              </a:cxn>
              <a:cxn ang="0">
                <a:pos x="125" y="120"/>
              </a:cxn>
              <a:cxn ang="0">
                <a:pos x="126" y="137"/>
              </a:cxn>
              <a:cxn ang="0">
                <a:pos x="115" y="139"/>
              </a:cxn>
              <a:cxn ang="0">
                <a:pos x="91" y="170"/>
              </a:cxn>
              <a:cxn ang="0">
                <a:pos x="93" y="181"/>
              </a:cxn>
              <a:cxn ang="0">
                <a:pos x="102" y="178"/>
              </a:cxn>
              <a:cxn ang="0">
                <a:pos x="115" y="182"/>
              </a:cxn>
              <a:cxn ang="0">
                <a:pos x="116" y="194"/>
              </a:cxn>
            </a:cxnLst>
            <a:rect l="0" t="0" r="r" b="b"/>
            <a:pathLst>
              <a:path w="304" h="206">
                <a:moveTo>
                  <a:pt x="116" y="194"/>
                </a:moveTo>
                <a:lnTo>
                  <a:pt x="139" y="180"/>
                </a:lnTo>
                <a:lnTo>
                  <a:pt x="139" y="191"/>
                </a:lnTo>
                <a:lnTo>
                  <a:pt x="152" y="187"/>
                </a:lnTo>
                <a:lnTo>
                  <a:pt x="152" y="198"/>
                </a:lnTo>
                <a:lnTo>
                  <a:pt x="150" y="205"/>
                </a:lnTo>
                <a:lnTo>
                  <a:pt x="156" y="202"/>
                </a:lnTo>
                <a:lnTo>
                  <a:pt x="171" y="198"/>
                </a:lnTo>
                <a:lnTo>
                  <a:pt x="173" y="175"/>
                </a:lnTo>
                <a:lnTo>
                  <a:pt x="180" y="175"/>
                </a:lnTo>
                <a:lnTo>
                  <a:pt x="177" y="151"/>
                </a:lnTo>
                <a:lnTo>
                  <a:pt x="197" y="143"/>
                </a:lnTo>
                <a:lnTo>
                  <a:pt x="204" y="157"/>
                </a:lnTo>
                <a:lnTo>
                  <a:pt x="303" y="174"/>
                </a:lnTo>
                <a:lnTo>
                  <a:pt x="302" y="164"/>
                </a:lnTo>
                <a:lnTo>
                  <a:pt x="295" y="140"/>
                </a:lnTo>
                <a:lnTo>
                  <a:pt x="290" y="120"/>
                </a:lnTo>
                <a:lnTo>
                  <a:pt x="280" y="98"/>
                </a:lnTo>
                <a:lnTo>
                  <a:pt x="265" y="17"/>
                </a:lnTo>
                <a:lnTo>
                  <a:pt x="238" y="16"/>
                </a:lnTo>
                <a:lnTo>
                  <a:pt x="207" y="3"/>
                </a:lnTo>
                <a:lnTo>
                  <a:pt x="190" y="16"/>
                </a:lnTo>
                <a:lnTo>
                  <a:pt x="150" y="20"/>
                </a:lnTo>
                <a:lnTo>
                  <a:pt x="143" y="20"/>
                </a:lnTo>
                <a:lnTo>
                  <a:pt x="136" y="0"/>
                </a:lnTo>
                <a:lnTo>
                  <a:pt x="88" y="16"/>
                </a:lnTo>
                <a:lnTo>
                  <a:pt x="33" y="119"/>
                </a:lnTo>
                <a:lnTo>
                  <a:pt x="14" y="119"/>
                </a:lnTo>
                <a:lnTo>
                  <a:pt x="0" y="136"/>
                </a:lnTo>
                <a:lnTo>
                  <a:pt x="4" y="144"/>
                </a:lnTo>
                <a:lnTo>
                  <a:pt x="14" y="144"/>
                </a:lnTo>
                <a:lnTo>
                  <a:pt x="23" y="157"/>
                </a:lnTo>
                <a:lnTo>
                  <a:pt x="47" y="158"/>
                </a:lnTo>
                <a:lnTo>
                  <a:pt x="78" y="133"/>
                </a:lnTo>
                <a:lnTo>
                  <a:pt x="88" y="131"/>
                </a:lnTo>
                <a:lnTo>
                  <a:pt x="110" y="126"/>
                </a:lnTo>
                <a:lnTo>
                  <a:pt x="112" y="120"/>
                </a:lnTo>
                <a:lnTo>
                  <a:pt x="125" y="120"/>
                </a:lnTo>
                <a:lnTo>
                  <a:pt x="126" y="137"/>
                </a:lnTo>
                <a:lnTo>
                  <a:pt x="115" y="139"/>
                </a:lnTo>
                <a:lnTo>
                  <a:pt x="91" y="170"/>
                </a:lnTo>
                <a:lnTo>
                  <a:pt x="93" y="181"/>
                </a:lnTo>
                <a:lnTo>
                  <a:pt x="102" y="178"/>
                </a:lnTo>
                <a:lnTo>
                  <a:pt x="115" y="182"/>
                </a:lnTo>
                <a:lnTo>
                  <a:pt x="116" y="194"/>
                </a:lnTo>
              </a:path>
            </a:pathLst>
          </a:custGeom>
          <a:solidFill>
            <a:srgbClr val="FF6600"/>
          </a:solidFill>
          <a:ln w="317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35" name="Freeform 7"/>
          <p:cNvSpPr>
            <a:spLocks/>
          </p:cNvSpPr>
          <p:nvPr/>
        </p:nvSpPr>
        <p:spPr bwMode="auto">
          <a:xfrm>
            <a:off x="2339815" y="3322792"/>
            <a:ext cx="317953" cy="207700"/>
          </a:xfrm>
          <a:custGeom>
            <a:avLst/>
            <a:gdLst/>
            <a:ahLst/>
            <a:cxnLst>
              <a:cxn ang="0">
                <a:pos x="27" y="113"/>
              </a:cxn>
              <a:cxn ang="0">
                <a:pos x="45" y="112"/>
              </a:cxn>
              <a:cxn ang="0">
                <a:pos x="58" y="103"/>
              </a:cxn>
              <a:cxn ang="0">
                <a:pos x="67" y="110"/>
              </a:cxn>
              <a:cxn ang="0">
                <a:pos x="112" y="113"/>
              </a:cxn>
              <a:cxn ang="0">
                <a:pos x="157" y="139"/>
              </a:cxn>
              <a:cxn ang="0">
                <a:pos x="173" y="137"/>
              </a:cxn>
              <a:cxn ang="0">
                <a:pos x="203" y="157"/>
              </a:cxn>
              <a:cxn ang="0">
                <a:pos x="234" y="195"/>
              </a:cxn>
              <a:cxn ang="0">
                <a:pos x="292" y="228"/>
              </a:cxn>
              <a:cxn ang="0">
                <a:pos x="320" y="223"/>
              </a:cxn>
              <a:cxn ang="0">
                <a:pos x="313" y="253"/>
              </a:cxn>
              <a:cxn ang="0">
                <a:pos x="305" y="283"/>
              </a:cxn>
              <a:cxn ang="0">
                <a:pos x="288" y="296"/>
              </a:cxn>
              <a:cxn ang="0">
                <a:pos x="299" y="304"/>
              </a:cxn>
              <a:cxn ang="0">
                <a:pos x="312" y="293"/>
              </a:cxn>
              <a:cxn ang="0">
                <a:pos x="340" y="293"/>
              </a:cxn>
              <a:cxn ang="0">
                <a:pos x="393" y="243"/>
              </a:cxn>
              <a:cxn ang="0">
                <a:pos x="407" y="233"/>
              </a:cxn>
              <a:cxn ang="0">
                <a:pos x="398" y="226"/>
              </a:cxn>
              <a:cxn ang="0">
                <a:pos x="418" y="192"/>
              </a:cxn>
              <a:cxn ang="0">
                <a:pos x="425" y="134"/>
              </a:cxn>
              <a:cxn ang="0">
                <a:pos x="420" y="122"/>
              </a:cxn>
              <a:cxn ang="0">
                <a:pos x="427" y="117"/>
              </a:cxn>
              <a:cxn ang="0">
                <a:pos x="418" y="88"/>
              </a:cxn>
              <a:cxn ang="0">
                <a:pos x="415" y="71"/>
              </a:cxn>
              <a:cxn ang="0">
                <a:pos x="420" y="47"/>
              </a:cxn>
              <a:cxn ang="0">
                <a:pos x="408" y="23"/>
              </a:cxn>
              <a:cxn ang="0">
                <a:pos x="425" y="21"/>
              </a:cxn>
              <a:cxn ang="0">
                <a:pos x="414" y="0"/>
              </a:cxn>
              <a:cxn ang="0">
                <a:pos x="373" y="7"/>
              </a:cxn>
              <a:cxn ang="0">
                <a:pos x="332" y="21"/>
              </a:cxn>
              <a:cxn ang="0">
                <a:pos x="302" y="8"/>
              </a:cxn>
              <a:cxn ang="0">
                <a:pos x="279" y="13"/>
              </a:cxn>
              <a:cxn ang="0">
                <a:pos x="259" y="6"/>
              </a:cxn>
              <a:cxn ang="0">
                <a:pos x="242" y="23"/>
              </a:cxn>
              <a:cxn ang="0">
                <a:pos x="213" y="28"/>
              </a:cxn>
              <a:cxn ang="0">
                <a:pos x="210" y="55"/>
              </a:cxn>
              <a:cxn ang="0">
                <a:pos x="193" y="58"/>
              </a:cxn>
              <a:cxn ang="0">
                <a:pos x="152" y="54"/>
              </a:cxn>
              <a:cxn ang="0">
                <a:pos x="109" y="44"/>
              </a:cxn>
              <a:cxn ang="0">
                <a:pos x="61" y="38"/>
              </a:cxn>
              <a:cxn ang="0">
                <a:pos x="38" y="28"/>
              </a:cxn>
              <a:cxn ang="0">
                <a:pos x="16" y="28"/>
              </a:cxn>
              <a:cxn ang="0">
                <a:pos x="6" y="58"/>
              </a:cxn>
              <a:cxn ang="0">
                <a:pos x="11" y="79"/>
              </a:cxn>
              <a:cxn ang="0">
                <a:pos x="0" y="110"/>
              </a:cxn>
            </a:cxnLst>
            <a:rect l="0" t="0" r="r" b="b"/>
            <a:pathLst>
              <a:path w="432" h="305">
                <a:moveTo>
                  <a:pt x="0" y="110"/>
                </a:moveTo>
                <a:lnTo>
                  <a:pt x="27" y="113"/>
                </a:lnTo>
                <a:lnTo>
                  <a:pt x="38" y="105"/>
                </a:lnTo>
                <a:lnTo>
                  <a:pt x="45" y="112"/>
                </a:lnTo>
                <a:lnTo>
                  <a:pt x="55" y="110"/>
                </a:lnTo>
                <a:lnTo>
                  <a:pt x="58" y="103"/>
                </a:lnTo>
                <a:lnTo>
                  <a:pt x="67" y="103"/>
                </a:lnTo>
                <a:lnTo>
                  <a:pt x="67" y="110"/>
                </a:lnTo>
                <a:lnTo>
                  <a:pt x="101" y="117"/>
                </a:lnTo>
                <a:lnTo>
                  <a:pt x="112" y="113"/>
                </a:lnTo>
                <a:lnTo>
                  <a:pt x="152" y="131"/>
                </a:lnTo>
                <a:lnTo>
                  <a:pt x="157" y="139"/>
                </a:lnTo>
                <a:lnTo>
                  <a:pt x="166" y="144"/>
                </a:lnTo>
                <a:lnTo>
                  <a:pt x="173" y="137"/>
                </a:lnTo>
                <a:lnTo>
                  <a:pt x="204" y="146"/>
                </a:lnTo>
                <a:lnTo>
                  <a:pt x="203" y="157"/>
                </a:lnTo>
                <a:lnTo>
                  <a:pt x="233" y="181"/>
                </a:lnTo>
                <a:lnTo>
                  <a:pt x="234" y="195"/>
                </a:lnTo>
                <a:lnTo>
                  <a:pt x="257" y="216"/>
                </a:lnTo>
                <a:lnTo>
                  <a:pt x="292" y="228"/>
                </a:lnTo>
                <a:lnTo>
                  <a:pt x="302" y="226"/>
                </a:lnTo>
                <a:lnTo>
                  <a:pt x="320" y="223"/>
                </a:lnTo>
                <a:lnTo>
                  <a:pt x="326" y="233"/>
                </a:lnTo>
                <a:lnTo>
                  <a:pt x="313" y="253"/>
                </a:lnTo>
                <a:lnTo>
                  <a:pt x="310" y="267"/>
                </a:lnTo>
                <a:lnTo>
                  <a:pt x="305" y="283"/>
                </a:lnTo>
                <a:lnTo>
                  <a:pt x="291" y="287"/>
                </a:lnTo>
                <a:lnTo>
                  <a:pt x="288" y="296"/>
                </a:lnTo>
                <a:lnTo>
                  <a:pt x="293" y="304"/>
                </a:lnTo>
                <a:lnTo>
                  <a:pt x="299" y="304"/>
                </a:lnTo>
                <a:lnTo>
                  <a:pt x="299" y="297"/>
                </a:lnTo>
                <a:lnTo>
                  <a:pt x="312" y="293"/>
                </a:lnTo>
                <a:lnTo>
                  <a:pt x="322" y="298"/>
                </a:lnTo>
                <a:lnTo>
                  <a:pt x="340" y="293"/>
                </a:lnTo>
                <a:lnTo>
                  <a:pt x="370" y="262"/>
                </a:lnTo>
                <a:lnTo>
                  <a:pt x="393" y="243"/>
                </a:lnTo>
                <a:lnTo>
                  <a:pt x="400" y="243"/>
                </a:lnTo>
                <a:lnTo>
                  <a:pt x="407" y="233"/>
                </a:lnTo>
                <a:lnTo>
                  <a:pt x="398" y="233"/>
                </a:lnTo>
                <a:lnTo>
                  <a:pt x="398" y="226"/>
                </a:lnTo>
                <a:lnTo>
                  <a:pt x="407" y="226"/>
                </a:lnTo>
                <a:lnTo>
                  <a:pt x="418" y="192"/>
                </a:lnTo>
                <a:lnTo>
                  <a:pt x="420" y="141"/>
                </a:lnTo>
                <a:lnTo>
                  <a:pt x="425" y="134"/>
                </a:lnTo>
                <a:lnTo>
                  <a:pt x="425" y="123"/>
                </a:lnTo>
                <a:lnTo>
                  <a:pt x="420" y="122"/>
                </a:lnTo>
                <a:lnTo>
                  <a:pt x="421" y="116"/>
                </a:lnTo>
                <a:lnTo>
                  <a:pt x="427" y="117"/>
                </a:lnTo>
                <a:lnTo>
                  <a:pt x="431" y="112"/>
                </a:lnTo>
                <a:lnTo>
                  <a:pt x="418" y="88"/>
                </a:lnTo>
                <a:lnTo>
                  <a:pt x="422" y="79"/>
                </a:lnTo>
                <a:lnTo>
                  <a:pt x="415" y="71"/>
                </a:lnTo>
                <a:lnTo>
                  <a:pt x="414" y="61"/>
                </a:lnTo>
                <a:lnTo>
                  <a:pt x="420" y="47"/>
                </a:lnTo>
                <a:lnTo>
                  <a:pt x="407" y="35"/>
                </a:lnTo>
                <a:lnTo>
                  <a:pt x="408" y="23"/>
                </a:lnTo>
                <a:lnTo>
                  <a:pt x="415" y="28"/>
                </a:lnTo>
                <a:lnTo>
                  <a:pt x="425" y="21"/>
                </a:lnTo>
                <a:lnTo>
                  <a:pt x="422" y="4"/>
                </a:lnTo>
                <a:lnTo>
                  <a:pt x="414" y="0"/>
                </a:lnTo>
                <a:lnTo>
                  <a:pt x="404" y="4"/>
                </a:lnTo>
                <a:lnTo>
                  <a:pt x="373" y="7"/>
                </a:lnTo>
                <a:lnTo>
                  <a:pt x="356" y="21"/>
                </a:lnTo>
                <a:lnTo>
                  <a:pt x="332" y="21"/>
                </a:lnTo>
                <a:lnTo>
                  <a:pt x="319" y="7"/>
                </a:lnTo>
                <a:lnTo>
                  <a:pt x="302" y="8"/>
                </a:lnTo>
                <a:lnTo>
                  <a:pt x="291" y="4"/>
                </a:lnTo>
                <a:lnTo>
                  <a:pt x="279" y="13"/>
                </a:lnTo>
                <a:lnTo>
                  <a:pt x="274" y="6"/>
                </a:lnTo>
                <a:lnTo>
                  <a:pt x="259" y="6"/>
                </a:lnTo>
                <a:lnTo>
                  <a:pt x="250" y="24"/>
                </a:lnTo>
                <a:lnTo>
                  <a:pt x="242" y="23"/>
                </a:lnTo>
                <a:lnTo>
                  <a:pt x="235" y="27"/>
                </a:lnTo>
                <a:lnTo>
                  <a:pt x="213" y="28"/>
                </a:lnTo>
                <a:lnTo>
                  <a:pt x="206" y="47"/>
                </a:lnTo>
                <a:lnTo>
                  <a:pt x="210" y="55"/>
                </a:lnTo>
                <a:lnTo>
                  <a:pt x="197" y="68"/>
                </a:lnTo>
                <a:lnTo>
                  <a:pt x="193" y="58"/>
                </a:lnTo>
                <a:lnTo>
                  <a:pt x="169" y="55"/>
                </a:lnTo>
                <a:lnTo>
                  <a:pt x="152" y="54"/>
                </a:lnTo>
                <a:lnTo>
                  <a:pt x="128" y="44"/>
                </a:lnTo>
                <a:lnTo>
                  <a:pt x="109" y="44"/>
                </a:lnTo>
                <a:lnTo>
                  <a:pt x="95" y="37"/>
                </a:lnTo>
                <a:lnTo>
                  <a:pt x="61" y="38"/>
                </a:lnTo>
                <a:lnTo>
                  <a:pt x="50" y="28"/>
                </a:lnTo>
                <a:lnTo>
                  <a:pt x="38" y="28"/>
                </a:lnTo>
                <a:lnTo>
                  <a:pt x="27" y="33"/>
                </a:lnTo>
                <a:lnTo>
                  <a:pt x="16" y="28"/>
                </a:lnTo>
                <a:lnTo>
                  <a:pt x="11" y="49"/>
                </a:lnTo>
                <a:lnTo>
                  <a:pt x="6" y="58"/>
                </a:lnTo>
                <a:lnTo>
                  <a:pt x="6" y="72"/>
                </a:lnTo>
                <a:lnTo>
                  <a:pt x="11" y="79"/>
                </a:lnTo>
                <a:lnTo>
                  <a:pt x="11" y="89"/>
                </a:lnTo>
                <a:lnTo>
                  <a:pt x="0" y="110"/>
                </a:lnTo>
              </a:path>
            </a:pathLst>
          </a:custGeom>
          <a:solidFill>
            <a:srgbClr val="002060"/>
          </a:solidFill>
          <a:ln w="317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36" name="Freeform 8"/>
          <p:cNvSpPr>
            <a:spLocks/>
          </p:cNvSpPr>
          <p:nvPr/>
        </p:nvSpPr>
        <p:spPr bwMode="auto">
          <a:xfrm>
            <a:off x="2690488" y="1786377"/>
            <a:ext cx="456657" cy="570466"/>
          </a:xfrm>
          <a:custGeom>
            <a:avLst/>
            <a:gdLst/>
            <a:ahLst/>
            <a:cxnLst>
              <a:cxn ang="0">
                <a:pos x="596" y="137"/>
              </a:cxn>
              <a:cxn ang="0">
                <a:pos x="538" y="137"/>
              </a:cxn>
              <a:cxn ang="0">
                <a:pos x="501" y="120"/>
              </a:cxn>
              <a:cxn ang="0">
                <a:pos x="459" y="136"/>
              </a:cxn>
              <a:cxn ang="0">
                <a:pos x="412" y="135"/>
              </a:cxn>
              <a:cxn ang="0">
                <a:pos x="410" y="108"/>
              </a:cxn>
              <a:cxn ang="0">
                <a:pos x="379" y="136"/>
              </a:cxn>
              <a:cxn ang="0">
                <a:pos x="358" y="137"/>
              </a:cxn>
              <a:cxn ang="0">
                <a:pos x="379" y="105"/>
              </a:cxn>
              <a:cxn ang="0">
                <a:pos x="365" y="89"/>
              </a:cxn>
              <a:cxn ang="0">
                <a:pos x="322" y="18"/>
              </a:cxn>
              <a:cxn ang="0">
                <a:pos x="288" y="17"/>
              </a:cxn>
              <a:cxn ang="0">
                <a:pos x="261" y="0"/>
              </a:cxn>
              <a:cxn ang="0">
                <a:pos x="246" y="71"/>
              </a:cxn>
              <a:cxn ang="0">
                <a:pos x="224" y="108"/>
              </a:cxn>
              <a:cxn ang="0">
                <a:pos x="209" y="154"/>
              </a:cxn>
              <a:cxn ang="0">
                <a:pos x="173" y="208"/>
              </a:cxn>
              <a:cxn ang="0">
                <a:pos x="138" y="258"/>
              </a:cxn>
              <a:cxn ang="0">
                <a:pos x="92" y="300"/>
              </a:cxn>
              <a:cxn ang="0">
                <a:pos x="13" y="373"/>
              </a:cxn>
              <a:cxn ang="0">
                <a:pos x="44" y="356"/>
              </a:cxn>
              <a:cxn ang="0">
                <a:pos x="91" y="378"/>
              </a:cxn>
              <a:cxn ang="0">
                <a:pos x="116" y="397"/>
              </a:cxn>
              <a:cxn ang="0">
                <a:pos x="119" y="470"/>
              </a:cxn>
              <a:cxn ang="0">
                <a:pos x="102" y="527"/>
              </a:cxn>
              <a:cxn ang="0">
                <a:pos x="114" y="547"/>
              </a:cxn>
              <a:cxn ang="0">
                <a:pos x="168" y="612"/>
              </a:cxn>
              <a:cxn ang="0">
                <a:pos x="177" y="606"/>
              </a:cxn>
              <a:cxn ang="0">
                <a:pos x="189" y="604"/>
              </a:cxn>
              <a:cxn ang="0">
                <a:pos x="202" y="612"/>
              </a:cxn>
              <a:cxn ang="0">
                <a:pos x="168" y="652"/>
              </a:cxn>
              <a:cxn ang="0">
                <a:pos x="152" y="703"/>
              </a:cxn>
              <a:cxn ang="0">
                <a:pos x="173" y="734"/>
              </a:cxn>
              <a:cxn ang="0">
                <a:pos x="190" y="747"/>
              </a:cxn>
              <a:cxn ang="0">
                <a:pos x="195" y="778"/>
              </a:cxn>
              <a:cxn ang="0">
                <a:pos x="226" y="806"/>
              </a:cxn>
              <a:cxn ang="0">
                <a:pos x="257" y="742"/>
              </a:cxn>
              <a:cxn ang="0">
                <a:pos x="246" y="690"/>
              </a:cxn>
              <a:cxn ang="0">
                <a:pos x="285" y="626"/>
              </a:cxn>
              <a:cxn ang="0">
                <a:pos x="337" y="571"/>
              </a:cxn>
              <a:cxn ang="0">
                <a:pos x="386" y="536"/>
              </a:cxn>
              <a:cxn ang="0">
                <a:pos x="460" y="503"/>
              </a:cxn>
              <a:cxn ang="0">
                <a:pos x="508" y="514"/>
              </a:cxn>
              <a:cxn ang="0">
                <a:pos x="528" y="472"/>
              </a:cxn>
              <a:cxn ang="0">
                <a:pos x="513" y="414"/>
              </a:cxn>
              <a:cxn ang="0">
                <a:pos x="524" y="340"/>
              </a:cxn>
              <a:cxn ang="0">
                <a:pos x="534" y="310"/>
              </a:cxn>
              <a:cxn ang="0">
                <a:pos x="524" y="299"/>
              </a:cxn>
              <a:cxn ang="0">
                <a:pos x="524" y="290"/>
              </a:cxn>
              <a:cxn ang="0">
                <a:pos x="524" y="282"/>
              </a:cxn>
              <a:cxn ang="0">
                <a:pos x="568" y="215"/>
              </a:cxn>
              <a:cxn ang="0">
                <a:pos x="629" y="169"/>
              </a:cxn>
              <a:cxn ang="0">
                <a:pos x="629" y="159"/>
              </a:cxn>
            </a:cxnLst>
            <a:rect l="0" t="0" r="r" b="b"/>
            <a:pathLst>
              <a:path w="630" h="817">
                <a:moveTo>
                  <a:pt x="629" y="156"/>
                </a:moveTo>
                <a:lnTo>
                  <a:pt x="608" y="149"/>
                </a:lnTo>
                <a:lnTo>
                  <a:pt x="596" y="137"/>
                </a:lnTo>
                <a:lnTo>
                  <a:pt x="568" y="133"/>
                </a:lnTo>
                <a:lnTo>
                  <a:pt x="558" y="143"/>
                </a:lnTo>
                <a:lnTo>
                  <a:pt x="538" y="137"/>
                </a:lnTo>
                <a:lnTo>
                  <a:pt x="518" y="120"/>
                </a:lnTo>
                <a:lnTo>
                  <a:pt x="510" y="128"/>
                </a:lnTo>
                <a:lnTo>
                  <a:pt x="501" y="120"/>
                </a:lnTo>
                <a:lnTo>
                  <a:pt x="487" y="116"/>
                </a:lnTo>
                <a:lnTo>
                  <a:pt x="484" y="130"/>
                </a:lnTo>
                <a:lnTo>
                  <a:pt x="459" y="136"/>
                </a:lnTo>
                <a:lnTo>
                  <a:pt x="429" y="105"/>
                </a:lnTo>
                <a:lnTo>
                  <a:pt x="420" y="115"/>
                </a:lnTo>
                <a:lnTo>
                  <a:pt x="412" y="135"/>
                </a:lnTo>
                <a:lnTo>
                  <a:pt x="395" y="137"/>
                </a:lnTo>
                <a:lnTo>
                  <a:pt x="410" y="113"/>
                </a:lnTo>
                <a:lnTo>
                  <a:pt x="410" y="108"/>
                </a:lnTo>
                <a:lnTo>
                  <a:pt x="390" y="106"/>
                </a:lnTo>
                <a:lnTo>
                  <a:pt x="381" y="118"/>
                </a:lnTo>
                <a:lnTo>
                  <a:pt x="379" y="136"/>
                </a:lnTo>
                <a:lnTo>
                  <a:pt x="375" y="149"/>
                </a:lnTo>
                <a:lnTo>
                  <a:pt x="356" y="150"/>
                </a:lnTo>
                <a:lnTo>
                  <a:pt x="358" y="137"/>
                </a:lnTo>
                <a:lnTo>
                  <a:pt x="368" y="122"/>
                </a:lnTo>
                <a:lnTo>
                  <a:pt x="369" y="109"/>
                </a:lnTo>
                <a:lnTo>
                  <a:pt x="379" y="105"/>
                </a:lnTo>
                <a:lnTo>
                  <a:pt x="383" y="99"/>
                </a:lnTo>
                <a:lnTo>
                  <a:pt x="376" y="89"/>
                </a:lnTo>
                <a:lnTo>
                  <a:pt x="365" y="89"/>
                </a:lnTo>
                <a:lnTo>
                  <a:pt x="368" y="68"/>
                </a:lnTo>
                <a:lnTo>
                  <a:pt x="352" y="51"/>
                </a:lnTo>
                <a:lnTo>
                  <a:pt x="322" y="18"/>
                </a:lnTo>
                <a:lnTo>
                  <a:pt x="307" y="18"/>
                </a:lnTo>
                <a:lnTo>
                  <a:pt x="291" y="40"/>
                </a:lnTo>
                <a:lnTo>
                  <a:pt x="288" y="17"/>
                </a:lnTo>
                <a:lnTo>
                  <a:pt x="277" y="14"/>
                </a:lnTo>
                <a:lnTo>
                  <a:pt x="274" y="4"/>
                </a:lnTo>
                <a:lnTo>
                  <a:pt x="261" y="0"/>
                </a:lnTo>
                <a:lnTo>
                  <a:pt x="253" y="33"/>
                </a:lnTo>
                <a:lnTo>
                  <a:pt x="241" y="58"/>
                </a:lnTo>
                <a:lnTo>
                  <a:pt x="246" y="71"/>
                </a:lnTo>
                <a:lnTo>
                  <a:pt x="240" y="82"/>
                </a:lnTo>
                <a:lnTo>
                  <a:pt x="240" y="94"/>
                </a:lnTo>
                <a:lnTo>
                  <a:pt x="224" y="108"/>
                </a:lnTo>
                <a:lnTo>
                  <a:pt x="223" y="125"/>
                </a:lnTo>
                <a:lnTo>
                  <a:pt x="202" y="146"/>
                </a:lnTo>
                <a:lnTo>
                  <a:pt x="209" y="154"/>
                </a:lnTo>
                <a:lnTo>
                  <a:pt x="203" y="160"/>
                </a:lnTo>
                <a:lnTo>
                  <a:pt x="197" y="181"/>
                </a:lnTo>
                <a:lnTo>
                  <a:pt x="173" y="208"/>
                </a:lnTo>
                <a:lnTo>
                  <a:pt x="163" y="231"/>
                </a:lnTo>
                <a:lnTo>
                  <a:pt x="160" y="247"/>
                </a:lnTo>
                <a:lnTo>
                  <a:pt x="138" y="258"/>
                </a:lnTo>
                <a:lnTo>
                  <a:pt x="135" y="273"/>
                </a:lnTo>
                <a:lnTo>
                  <a:pt x="108" y="300"/>
                </a:lnTo>
                <a:lnTo>
                  <a:pt x="92" y="300"/>
                </a:lnTo>
                <a:lnTo>
                  <a:pt x="50" y="339"/>
                </a:lnTo>
                <a:lnTo>
                  <a:pt x="0" y="370"/>
                </a:lnTo>
                <a:lnTo>
                  <a:pt x="13" y="373"/>
                </a:lnTo>
                <a:lnTo>
                  <a:pt x="24" y="368"/>
                </a:lnTo>
                <a:lnTo>
                  <a:pt x="31" y="357"/>
                </a:lnTo>
                <a:lnTo>
                  <a:pt x="44" y="356"/>
                </a:lnTo>
                <a:lnTo>
                  <a:pt x="57" y="361"/>
                </a:lnTo>
                <a:lnTo>
                  <a:pt x="81" y="363"/>
                </a:lnTo>
                <a:lnTo>
                  <a:pt x="91" y="378"/>
                </a:lnTo>
                <a:lnTo>
                  <a:pt x="105" y="380"/>
                </a:lnTo>
                <a:lnTo>
                  <a:pt x="116" y="387"/>
                </a:lnTo>
                <a:lnTo>
                  <a:pt x="116" y="397"/>
                </a:lnTo>
                <a:lnTo>
                  <a:pt x="115" y="411"/>
                </a:lnTo>
                <a:lnTo>
                  <a:pt x="125" y="446"/>
                </a:lnTo>
                <a:lnTo>
                  <a:pt x="119" y="470"/>
                </a:lnTo>
                <a:lnTo>
                  <a:pt x="112" y="497"/>
                </a:lnTo>
                <a:lnTo>
                  <a:pt x="111" y="514"/>
                </a:lnTo>
                <a:lnTo>
                  <a:pt x="102" y="527"/>
                </a:lnTo>
                <a:lnTo>
                  <a:pt x="91" y="530"/>
                </a:lnTo>
                <a:lnTo>
                  <a:pt x="101" y="545"/>
                </a:lnTo>
                <a:lnTo>
                  <a:pt x="114" y="547"/>
                </a:lnTo>
                <a:lnTo>
                  <a:pt x="111" y="557"/>
                </a:lnTo>
                <a:lnTo>
                  <a:pt x="155" y="612"/>
                </a:lnTo>
                <a:lnTo>
                  <a:pt x="168" y="612"/>
                </a:lnTo>
                <a:lnTo>
                  <a:pt x="170" y="609"/>
                </a:lnTo>
                <a:lnTo>
                  <a:pt x="175" y="608"/>
                </a:lnTo>
                <a:lnTo>
                  <a:pt x="177" y="606"/>
                </a:lnTo>
                <a:lnTo>
                  <a:pt x="180" y="605"/>
                </a:lnTo>
                <a:lnTo>
                  <a:pt x="185" y="605"/>
                </a:lnTo>
                <a:lnTo>
                  <a:pt x="189" y="604"/>
                </a:lnTo>
                <a:lnTo>
                  <a:pt x="192" y="602"/>
                </a:lnTo>
                <a:lnTo>
                  <a:pt x="196" y="602"/>
                </a:lnTo>
                <a:lnTo>
                  <a:pt x="202" y="612"/>
                </a:lnTo>
                <a:lnTo>
                  <a:pt x="196" y="647"/>
                </a:lnTo>
                <a:lnTo>
                  <a:pt x="177" y="647"/>
                </a:lnTo>
                <a:lnTo>
                  <a:pt x="168" y="652"/>
                </a:lnTo>
                <a:lnTo>
                  <a:pt x="163" y="680"/>
                </a:lnTo>
                <a:lnTo>
                  <a:pt x="149" y="696"/>
                </a:lnTo>
                <a:lnTo>
                  <a:pt x="152" y="703"/>
                </a:lnTo>
                <a:lnTo>
                  <a:pt x="163" y="704"/>
                </a:lnTo>
                <a:lnTo>
                  <a:pt x="163" y="720"/>
                </a:lnTo>
                <a:lnTo>
                  <a:pt x="173" y="734"/>
                </a:lnTo>
                <a:lnTo>
                  <a:pt x="185" y="735"/>
                </a:lnTo>
                <a:lnTo>
                  <a:pt x="192" y="740"/>
                </a:lnTo>
                <a:lnTo>
                  <a:pt x="190" y="747"/>
                </a:lnTo>
                <a:lnTo>
                  <a:pt x="182" y="755"/>
                </a:lnTo>
                <a:lnTo>
                  <a:pt x="182" y="765"/>
                </a:lnTo>
                <a:lnTo>
                  <a:pt x="195" y="778"/>
                </a:lnTo>
                <a:lnTo>
                  <a:pt x="196" y="789"/>
                </a:lnTo>
                <a:lnTo>
                  <a:pt x="206" y="803"/>
                </a:lnTo>
                <a:lnTo>
                  <a:pt x="226" y="806"/>
                </a:lnTo>
                <a:lnTo>
                  <a:pt x="257" y="816"/>
                </a:lnTo>
                <a:lnTo>
                  <a:pt x="251" y="791"/>
                </a:lnTo>
                <a:lnTo>
                  <a:pt x="257" y="742"/>
                </a:lnTo>
                <a:lnTo>
                  <a:pt x="248" y="731"/>
                </a:lnTo>
                <a:lnTo>
                  <a:pt x="251" y="718"/>
                </a:lnTo>
                <a:lnTo>
                  <a:pt x="246" y="690"/>
                </a:lnTo>
                <a:lnTo>
                  <a:pt x="267" y="667"/>
                </a:lnTo>
                <a:lnTo>
                  <a:pt x="267" y="652"/>
                </a:lnTo>
                <a:lnTo>
                  <a:pt x="285" y="626"/>
                </a:lnTo>
                <a:lnTo>
                  <a:pt x="287" y="594"/>
                </a:lnTo>
                <a:lnTo>
                  <a:pt x="315" y="568"/>
                </a:lnTo>
                <a:lnTo>
                  <a:pt x="337" y="571"/>
                </a:lnTo>
                <a:lnTo>
                  <a:pt x="346" y="558"/>
                </a:lnTo>
                <a:lnTo>
                  <a:pt x="355" y="562"/>
                </a:lnTo>
                <a:lnTo>
                  <a:pt x="386" y="536"/>
                </a:lnTo>
                <a:lnTo>
                  <a:pt x="398" y="541"/>
                </a:lnTo>
                <a:lnTo>
                  <a:pt x="432" y="507"/>
                </a:lnTo>
                <a:lnTo>
                  <a:pt x="460" y="503"/>
                </a:lnTo>
                <a:lnTo>
                  <a:pt x="477" y="524"/>
                </a:lnTo>
                <a:lnTo>
                  <a:pt x="488" y="513"/>
                </a:lnTo>
                <a:lnTo>
                  <a:pt x="508" y="514"/>
                </a:lnTo>
                <a:lnTo>
                  <a:pt x="527" y="500"/>
                </a:lnTo>
                <a:lnTo>
                  <a:pt x="525" y="489"/>
                </a:lnTo>
                <a:lnTo>
                  <a:pt x="528" y="472"/>
                </a:lnTo>
                <a:lnTo>
                  <a:pt x="518" y="466"/>
                </a:lnTo>
                <a:lnTo>
                  <a:pt x="510" y="451"/>
                </a:lnTo>
                <a:lnTo>
                  <a:pt x="513" y="414"/>
                </a:lnTo>
                <a:lnTo>
                  <a:pt x="537" y="387"/>
                </a:lnTo>
                <a:lnTo>
                  <a:pt x="534" y="351"/>
                </a:lnTo>
                <a:lnTo>
                  <a:pt x="524" y="340"/>
                </a:lnTo>
                <a:lnTo>
                  <a:pt x="524" y="330"/>
                </a:lnTo>
                <a:lnTo>
                  <a:pt x="532" y="320"/>
                </a:lnTo>
                <a:lnTo>
                  <a:pt x="534" y="310"/>
                </a:lnTo>
                <a:lnTo>
                  <a:pt x="524" y="305"/>
                </a:lnTo>
                <a:lnTo>
                  <a:pt x="524" y="302"/>
                </a:lnTo>
                <a:lnTo>
                  <a:pt x="524" y="299"/>
                </a:lnTo>
                <a:lnTo>
                  <a:pt x="524" y="296"/>
                </a:lnTo>
                <a:lnTo>
                  <a:pt x="524" y="292"/>
                </a:lnTo>
                <a:lnTo>
                  <a:pt x="524" y="290"/>
                </a:lnTo>
                <a:lnTo>
                  <a:pt x="524" y="286"/>
                </a:lnTo>
                <a:lnTo>
                  <a:pt x="524" y="285"/>
                </a:lnTo>
                <a:lnTo>
                  <a:pt x="524" y="282"/>
                </a:lnTo>
                <a:lnTo>
                  <a:pt x="551" y="248"/>
                </a:lnTo>
                <a:lnTo>
                  <a:pt x="555" y="237"/>
                </a:lnTo>
                <a:lnTo>
                  <a:pt x="568" y="215"/>
                </a:lnTo>
                <a:lnTo>
                  <a:pt x="595" y="215"/>
                </a:lnTo>
                <a:lnTo>
                  <a:pt x="613" y="198"/>
                </a:lnTo>
                <a:lnTo>
                  <a:pt x="629" y="169"/>
                </a:lnTo>
                <a:lnTo>
                  <a:pt x="629" y="166"/>
                </a:lnTo>
                <a:lnTo>
                  <a:pt x="629" y="163"/>
                </a:lnTo>
                <a:lnTo>
                  <a:pt x="629" y="159"/>
                </a:lnTo>
                <a:lnTo>
                  <a:pt x="629" y="156"/>
                </a:lnTo>
              </a:path>
            </a:pathLst>
          </a:custGeom>
          <a:solidFill>
            <a:srgbClr val="FF6600"/>
          </a:solidFill>
          <a:ln w="317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37" name="Freeform 9"/>
          <p:cNvSpPr>
            <a:spLocks/>
          </p:cNvSpPr>
          <p:nvPr/>
        </p:nvSpPr>
        <p:spPr bwMode="auto">
          <a:xfrm>
            <a:off x="2568144" y="1693907"/>
            <a:ext cx="155064" cy="99582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93" y="7"/>
              </a:cxn>
              <a:cxn ang="0">
                <a:pos x="127" y="0"/>
              </a:cxn>
              <a:cxn ang="0">
                <a:pos x="171" y="1"/>
              </a:cxn>
              <a:cxn ang="0">
                <a:pos x="211" y="9"/>
              </a:cxn>
              <a:cxn ang="0">
                <a:pos x="210" y="60"/>
              </a:cxn>
              <a:cxn ang="0">
                <a:pos x="174" y="107"/>
              </a:cxn>
              <a:cxn ang="0">
                <a:pos x="146" y="112"/>
              </a:cxn>
              <a:cxn ang="0">
                <a:pos x="139" y="131"/>
              </a:cxn>
              <a:cxn ang="0">
                <a:pos x="118" y="139"/>
              </a:cxn>
              <a:cxn ang="0">
                <a:pos x="50" y="145"/>
              </a:cxn>
              <a:cxn ang="0">
                <a:pos x="6" y="117"/>
              </a:cxn>
              <a:cxn ang="0">
                <a:pos x="0" y="75"/>
              </a:cxn>
              <a:cxn ang="0">
                <a:pos x="8" y="37"/>
              </a:cxn>
              <a:cxn ang="0">
                <a:pos x="41" y="0"/>
              </a:cxn>
            </a:cxnLst>
            <a:rect l="0" t="0" r="r" b="b"/>
            <a:pathLst>
              <a:path w="212" h="146">
                <a:moveTo>
                  <a:pt x="41" y="0"/>
                </a:moveTo>
                <a:lnTo>
                  <a:pt x="93" y="7"/>
                </a:lnTo>
                <a:lnTo>
                  <a:pt x="127" y="0"/>
                </a:lnTo>
                <a:lnTo>
                  <a:pt x="171" y="1"/>
                </a:lnTo>
                <a:lnTo>
                  <a:pt x="211" y="9"/>
                </a:lnTo>
                <a:lnTo>
                  <a:pt x="210" y="60"/>
                </a:lnTo>
                <a:lnTo>
                  <a:pt x="174" y="107"/>
                </a:lnTo>
                <a:lnTo>
                  <a:pt x="146" y="112"/>
                </a:lnTo>
                <a:lnTo>
                  <a:pt x="139" y="131"/>
                </a:lnTo>
                <a:lnTo>
                  <a:pt x="118" y="139"/>
                </a:lnTo>
                <a:lnTo>
                  <a:pt x="50" y="145"/>
                </a:lnTo>
                <a:lnTo>
                  <a:pt x="6" y="117"/>
                </a:lnTo>
                <a:lnTo>
                  <a:pt x="0" y="75"/>
                </a:lnTo>
                <a:lnTo>
                  <a:pt x="8" y="37"/>
                </a:lnTo>
                <a:lnTo>
                  <a:pt x="41" y="0"/>
                </a:lnTo>
              </a:path>
            </a:pathLst>
          </a:custGeom>
          <a:solidFill>
            <a:srgbClr val="FF6600"/>
          </a:solidFill>
          <a:ln w="317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38" name="Freeform 11"/>
          <p:cNvSpPr>
            <a:spLocks/>
          </p:cNvSpPr>
          <p:nvPr/>
        </p:nvSpPr>
        <p:spPr bwMode="auto">
          <a:xfrm>
            <a:off x="1080097" y="1569430"/>
            <a:ext cx="1130261" cy="763940"/>
          </a:xfrm>
          <a:custGeom>
            <a:avLst/>
            <a:gdLst/>
            <a:ahLst/>
            <a:cxnLst>
              <a:cxn ang="0">
                <a:pos x="1344" y="961"/>
              </a:cxn>
              <a:cxn ang="0">
                <a:pos x="1350" y="899"/>
              </a:cxn>
              <a:cxn ang="0">
                <a:pos x="1367" y="866"/>
              </a:cxn>
              <a:cxn ang="0">
                <a:pos x="1360" y="808"/>
              </a:cxn>
              <a:cxn ang="0">
                <a:pos x="1539" y="420"/>
              </a:cxn>
              <a:cxn ang="0">
                <a:pos x="1557" y="383"/>
              </a:cxn>
              <a:cxn ang="0">
                <a:pos x="1514" y="390"/>
              </a:cxn>
              <a:cxn ang="0">
                <a:pos x="1476" y="374"/>
              </a:cxn>
              <a:cxn ang="0">
                <a:pos x="1442" y="350"/>
              </a:cxn>
              <a:cxn ang="0">
                <a:pos x="1381" y="343"/>
              </a:cxn>
              <a:cxn ang="0">
                <a:pos x="1318" y="181"/>
              </a:cxn>
              <a:cxn ang="0">
                <a:pos x="1208" y="194"/>
              </a:cxn>
              <a:cxn ang="0">
                <a:pos x="1175" y="244"/>
              </a:cxn>
              <a:cxn ang="0">
                <a:pos x="1159" y="275"/>
              </a:cxn>
              <a:cxn ang="0">
                <a:pos x="1105" y="248"/>
              </a:cxn>
              <a:cxn ang="0">
                <a:pos x="1075" y="289"/>
              </a:cxn>
              <a:cxn ang="0">
                <a:pos x="989" y="272"/>
              </a:cxn>
              <a:cxn ang="0">
                <a:pos x="989" y="109"/>
              </a:cxn>
              <a:cxn ang="0">
                <a:pos x="938" y="10"/>
              </a:cxn>
              <a:cxn ang="0">
                <a:pos x="904" y="13"/>
              </a:cxn>
              <a:cxn ang="0">
                <a:pos x="845" y="37"/>
              </a:cxn>
              <a:cxn ang="0">
                <a:pos x="845" y="50"/>
              </a:cxn>
              <a:cxn ang="0">
                <a:pos x="841" y="61"/>
              </a:cxn>
              <a:cxn ang="0">
                <a:pos x="837" y="69"/>
              </a:cxn>
              <a:cxn ang="0">
                <a:pos x="830" y="77"/>
              </a:cxn>
              <a:cxn ang="0">
                <a:pos x="788" y="86"/>
              </a:cxn>
              <a:cxn ang="0">
                <a:pos x="777" y="101"/>
              </a:cxn>
              <a:cxn ang="0">
                <a:pos x="761" y="112"/>
              </a:cxn>
              <a:cxn ang="0">
                <a:pos x="744" y="122"/>
              </a:cxn>
              <a:cxn ang="0">
                <a:pos x="726" y="109"/>
              </a:cxn>
              <a:cxn ang="0">
                <a:pos x="678" y="126"/>
              </a:cxn>
              <a:cxn ang="0">
                <a:pos x="619" y="95"/>
              </a:cxn>
              <a:cxn ang="0">
                <a:pos x="594" y="58"/>
              </a:cxn>
              <a:cxn ang="0">
                <a:pos x="561" y="7"/>
              </a:cxn>
              <a:cxn ang="0">
                <a:pos x="527" y="34"/>
              </a:cxn>
              <a:cxn ang="0">
                <a:pos x="503" y="18"/>
              </a:cxn>
              <a:cxn ang="0">
                <a:pos x="473" y="45"/>
              </a:cxn>
              <a:cxn ang="0">
                <a:pos x="345" y="60"/>
              </a:cxn>
              <a:cxn ang="0">
                <a:pos x="345" y="109"/>
              </a:cxn>
              <a:cxn ang="0">
                <a:pos x="379" y="135"/>
              </a:cxn>
              <a:cxn ang="0">
                <a:pos x="324" y="154"/>
              </a:cxn>
              <a:cxn ang="0">
                <a:pos x="348" y="265"/>
              </a:cxn>
              <a:cxn ang="0">
                <a:pos x="368" y="316"/>
              </a:cxn>
              <a:cxn ang="0">
                <a:pos x="331" y="592"/>
              </a:cxn>
              <a:cxn ang="0">
                <a:pos x="300" y="587"/>
              </a:cxn>
              <a:cxn ang="0">
                <a:pos x="233" y="615"/>
              </a:cxn>
              <a:cxn ang="0">
                <a:pos x="68" y="696"/>
              </a:cxn>
              <a:cxn ang="0">
                <a:pos x="51" y="754"/>
              </a:cxn>
              <a:cxn ang="0">
                <a:pos x="50" y="818"/>
              </a:cxn>
              <a:cxn ang="0">
                <a:pos x="0" y="884"/>
              </a:cxn>
              <a:cxn ang="0">
                <a:pos x="284" y="954"/>
              </a:cxn>
              <a:cxn ang="0">
                <a:pos x="609" y="1090"/>
              </a:cxn>
              <a:cxn ang="0">
                <a:pos x="727" y="1063"/>
              </a:cxn>
              <a:cxn ang="0">
                <a:pos x="770" y="1062"/>
              </a:cxn>
              <a:cxn ang="0">
                <a:pos x="780" y="1028"/>
              </a:cxn>
              <a:cxn ang="0">
                <a:pos x="804" y="1022"/>
              </a:cxn>
              <a:cxn ang="0">
                <a:pos x="867" y="954"/>
              </a:cxn>
              <a:cxn ang="0">
                <a:pos x="908" y="914"/>
              </a:cxn>
              <a:cxn ang="0">
                <a:pos x="1023" y="970"/>
              </a:cxn>
              <a:cxn ang="0">
                <a:pos x="1350" y="978"/>
              </a:cxn>
            </a:cxnLst>
            <a:rect l="0" t="0" r="r" b="b"/>
            <a:pathLst>
              <a:path w="1558" h="1091">
                <a:moveTo>
                  <a:pt x="1350" y="978"/>
                </a:moveTo>
                <a:lnTo>
                  <a:pt x="1344" y="961"/>
                </a:lnTo>
                <a:lnTo>
                  <a:pt x="1357" y="933"/>
                </a:lnTo>
                <a:lnTo>
                  <a:pt x="1350" y="899"/>
                </a:lnTo>
                <a:lnTo>
                  <a:pt x="1367" y="886"/>
                </a:lnTo>
                <a:lnTo>
                  <a:pt x="1367" y="866"/>
                </a:lnTo>
                <a:lnTo>
                  <a:pt x="1372" y="848"/>
                </a:lnTo>
                <a:lnTo>
                  <a:pt x="1360" y="808"/>
                </a:lnTo>
                <a:lnTo>
                  <a:pt x="1374" y="788"/>
                </a:lnTo>
                <a:lnTo>
                  <a:pt x="1539" y="420"/>
                </a:lnTo>
                <a:lnTo>
                  <a:pt x="1527" y="405"/>
                </a:lnTo>
                <a:lnTo>
                  <a:pt x="1557" y="383"/>
                </a:lnTo>
                <a:lnTo>
                  <a:pt x="1546" y="371"/>
                </a:lnTo>
                <a:lnTo>
                  <a:pt x="1514" y="390"/>
                </a:lnTo>
                <a:lnTo>
                  <a:pt x="1492" y="371"/>
                </a:lnTo>
                <a:lnTo>
                  <a:pt x="1476" y="374"/>
                </a:lnTo>
                <a:lnTo>
                  <a:pt x="1452" y="340"/>
                </a:lnTo>
                <a:lnTo>
                  <a:pt x="1442" y="350"/>
                </a:lnTo>
                <a:lnTo>
                  <a:pt x="1405" y="347"/>
                </a:lnTo>
                <a:lnTo>
                  <a:pt x="1381" y="343"/>
                </a:lnTo>
                <a:lnTo>
                  <a:pt x="1328" y="262"/>
                </a:lnTo>
                <a:lnTo>
                  <a:pt x="1318" y="181"/>
                </a:lnTo>
                <a:lnTo>
                  <a:pt x="1229" y="177"/>
                </a:lnTo>
                <a:lnTo>
                  <a:pt x="1208" y="194"/>
                </a:lnTo>
                <a:lnTo>
                  <a:pt x="1210" y="217"/>
                </a:lnTo>
                <a:lnTo>
                  <a:pt x="1175" y="244"/>
                </a:lnTo>
                <a:lnTo>
                  <a:pt x="1185" y="264"/>
                </a:lnTo>
                <a:lnTo>
                  <a:pt x="1159" y="275"/>
                </a:lnTo>
                <a:lnTo>
                  <a:pt x="1119" y="247"/>
                </a:lnTo>
                <a:lnTo>
                  <a:pt x="1105" y="248"/>
                </a:lnTo>
                <a:lnTo>
                  <a:pt x="1073" y="272"/>
                </a:lnTo>
                <a:lnTo>
                  <a:pt x="1075" y="289"/>
                </a:lnTo>
                <a:lnTo>
                  <a:pt x="1067" y="323"/>
                </a:lnTo>
                <a:lnTo>
                  <a:pt x="989" y="272"/>
                </a:lnTo>
                <a:lnTo>
                  <a:pt x="1006" y="258"/>
                </a:lnTo>
                <a:lnTo>
                  <a:pt x="989" y="109"/>
                </a:lnTo>
                <a:lnTo>
                  <a:pt x="953" y="54"/>
                </a:lnTo>
                <a:lnTo>
                  <a:pt x="938" y="10"/>
                </a:lnTo>
                <a:lnTo>
                  <a:pt x="909" y="0"/>
                </a:lnTo>
                <a:lnTo>
                  <a:pt x="904" y="13"/>
                </a:lnTo>
                <a:lnTo>
                  <a:pt x="868" y="21"/>
                </a:lnTo>
                <a:lnTo>
                  <a:pt x="845" y="37"/>
                </a:lnTo>
                <a:lnTo>
                  <a:pt x="845" y="44"/>
                </a:lnTo>
                <a:lnTo>
                  <a:pt x="845" y="50"/>
                </a:lnTo>
                <a:lnTo>
                  <a:pt x="844" y="57"/>
                </a:lnTo>
                <a:lnTo>
                  <a:pt x="841" y="61"/>
                </a:lnTo>
                <a:lnTo>
                  <a:pt x="840" y="67"/>
                </a:lnTo>
                <a:lnTo>
                  <a:pt x="837" y="69"/>
                </a:lnTo>
                <a:lnTo>
                  <a:pt x="834" y="74"/>
                </a:lnTo>
                <a:lnTo>
                  <a:pt x="830" y="77"/>
                </a:lnTo>
                <a:lnTo>
                  <a:pt x="793" y="79"/>
                </a:lnTo>
                <a:lnTo>
                  <a:pt x="788" y="86"/>
                </a:lnTo>
                <a:lnTo>
                  <a:pt x="784" y="94"/>
                </a:lnTo>
                <a:lnTo>
                  <a:pt x="777" y="101"/>
                </a:lnTo>
                <a:lnTo>
                  <a:pt x="770" y="106"/>
                </a:lnTo>
                <a:lnTo>
                  <a:pt x="761" y="112"/>
                </a:lnTo>
                <a:lnTo>
                  <a:pt x="753" y="118"/>
                </a:lnTo>
                <a:lnTo>
                  <a:pt x="744" y="122"/>
                </a:lnTo>
                <a:lnTo>
                  <a:pt x="734" y="126"/>
                </a:lnTo>
                <a:lnTo>
                  <a:pt x="726" y="109"/>
                </a:lnTo>
                <a:lnTo>
                  <a:pt x="700" y="112"/>
                </a:lnTo>
                <a:lnTo>
                  <a:pt x="678" y="126"/>
                </a:lnTo>
                <a:lnTo>
                  <a:pt x="653" y="129"/>
                </a:lnTo>
                <a:lnTo>
                  <a:pt x="619" y="95"/>
                </a:lnTo>
                <a:lnTo>
                  <a:pt x="602" y="91"/>
                </a:lnTo>
                <a:lnTo>
                  <a:pt x="594" y="58"/>
                </a:lnTo>
                <a:lnTo>
                  <a:pt x="582" y="18"/>
                </a:lnTo>
                <a:lnTo>
                  <a:pt x="561" y="7"/>
                </a:lnTo>
                <a:lnTo>
                  <a:pt x="551" y="11"/>
                </a:lnTo>
                <a:lnTo>
                  <a:pt x="527" y="34"/>
                </a:lnTo>
                <a:lnTo>
                  <a:pt x="510" y="34"/>
                </a:lnTo>
                <a:lnTo>
                  <a:pt x="503" y="18"/>
                </a:lnTo>
                <a:lnTo>
                  <a:pt x="479" y="24"/>
                </a:lnTo>
                <a:lnTo>
                  <a:pt x="473" y="45"/>
                </a:lnTo>
                <a:lnTo>
                  <a:pt x="368" y="43"/>
                </a:lnTo>
                <a:lnTo>
                  <a:pt x="345" y="60"/>
                </a:lnTo>
                <a:lnTo>
                  <a:pt x="345" y="91"/>
                </a:lnTo>
                <a:lnTo>
                  <a:pt x="345" y="109"/>
                </a:lnTo>
                <a:lnTo>
                  <a:pt x="389" y="128"/>
                </a:lnTo>
                <a:lnTo>
                  <a:pt x="379" y="135"/>
                </a:lnTo>
                <a:lnTo>
                  <a:pt x="367" y="133"/>
                </a:lnTo>
                <a:lnTo>
                  <a:pt x="324" y="154"/>
                </a:lnTo>
                <a:lnTo>
                  <a:pt x="322" y="241"/>
                </a:lnTo>
                <a:lnTo>
                  <a:pt x="348" y="265"/>
                </a:lnTo>
                <a:lnTo>
                  <a:pt x="351" y="295"/>
                </a:lnTo>
                <a:lnTo>
                  <a:pt x="368" y="316"/>
                </a:lnTo>
                <a:lnTo>
                  <a:pt x="365" y="378"/>
                </a:lnTo>
                <a:lnTo>
                  <a:pt x="331" y="592"/>
                </a:lnTo>
                <a:lnTo>
                  <a:pt x="307" y="592"/>
                </a:lnTo>
                <a:lnTo>
                  <a:pt x="300" y="587"/>
                </a:lnTo>
                <a:lnTo>
                  <a:pt x="266" y="587"/>
                </a:lnTo>
                <a:lnTo>
                  <a:pt x="233" y="615"/>
                </a:lnTo>
                <a:lnTo>
                  <a:pt x="159" y="622"/>
                </a:lnTo>
                <a:lnTo>
                  <a:pt x="68" y="696"/>
                </a:lnTo>
                <a:lnTo>
                  <a:pt x="65" y="734"/>
                </a:lnTo>
                <a:lnTo>
                  <a:pt x="51" y="754"/>
                </a:lnTo>
                <a:lnTo>
                  <a:pt x="45" y="781"/>
                </a:lnTo>
                <a:lnTo>
                  <a:pt x="50" y="818"/>
                </a:lnTo>
                <a:lnTo>
                  <a:pt x="0" y="846"/>
                </a:lnTo>
                <a:lnTo>
                  <a:pt x="0" y="884"/>
                </a:lnTo>
                <a:lnTo>
                  <a:pt x="129" y="933"/>
                </a:lnTo>
                <a:lnTo>
                  <a:pt x="284" y="954"/>
                </a:lnTo>
                <a:lnTo>
                  <a:pt x="435" y="1025"/>
                </a:lnTo>
                <a:lnTo>
                  <a:pt x="609" y="1090"/>
                </a:lnTo>
                <a:lnTo>
                  <a:pt x="655" y="1057"/>
                </a:lnTo>
                <a:lnTo>
                  <a:pt x="727" y="1063"/>
                </a:lnTo>
                <a:lnTo>
                  <a:pt x="750" y="1049"/>
                </a:lnTo>
                <a:lnTo>
                  <a:pt x="770" y="1062"/>
                </a:lnTo>
                <a:lnTo>
                  <a:pt x="784" y="1052"/>
                </a:lnTo>
                <a:lnTo>
                  <a:pt x="780" y="1028"/>
                </a:lnTo>
                <a:lnTo>
                  <a:pt x="794" y="1016"/>
                </a:lnTo>
                <a:lnTo>
                  <a:pt x="804" y="1022"/>
                </a:lnTo>
                <a:lnTo>
                  <a:pt x="848" y="994"/>
                </a:lnTo>
                <a:lnTo>
                  <a:pt x="867" y="954"/>
                </a:lnTo>
                <a:lnTo>
                  <a:pt x="891" y="944"/>
                </a:lnTo>
                <a:lnTo>
                  <a:pt x="908" y="914"/>
                </a:lnTo>
                <a:lnTo>
                  <a:pt x="975" y="918"/>
                </a:lnTo>
                <a:lnTo>
                  <a:pt x="1023" y="970"/>
                </a:lnTo>
                <a:lnTo>
                  <a:pt x="1102" y="987"/>
                </a:lnTo>
                <a:lnTo>
                  <a:pt x="1350" y="978"/>
                </a:lnTo>
              </a:path>
            </a:pathLst>
          </a:custGeom>
          <a:solidFill>
            <a:srgbClr val="002060"/>
          </a:solidFill>
          <a:ln w="317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39" name="Freeform 12"/>
          <p:cNvSpPr>
            <a:spLocks/>
          </p:cNvSpPr>
          <p:nvPr/>
        </p:nvSpPr>
        <p:spPr bwMode="auto">
          <a:xfrm>
            <a:off x="1069427" y="2185418"/>
            <a:ext cx="483686" cy="249667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145" y="50"/>
              </a:cxn>
              <a:cxn ang="0">
                <a:pos x="300" y="71"/>
              </a:cxn>
              <a:cxn ang="0">
                <a:pos x="449" y="142"/>
              </a:cxn>
              <a:cxn ang="0">
                <a:pos x="626" y="210"/>
              </a:cxn>
              <a:cxn ang="0">
                <a:pos x="664" y="236"/>
              </a:cxn>
              <a:cxn ang="0">
                <a:pos x="626" y="283"/>
              </a:cxn>
              <a:cxn ang="0">
                <a:pos x="597" y="279"/>
              </a:cxn>
              <a:cxn ang="0">
                <a:pos x="572" y="309"/>
              </a:cxn>
              <a:cxn ang="0">
                <a:pos x="542" y="310"/>
              </a:cxn>
              <a:cxn ang="0">
                <a:pos x="512" y="338"/>
              </a:cxn>
              <a:cxn ang="0">
                <a:pos x="493" y="354"/>
              </a:cxn>
              <a:cxn ang="0">
                <a:pos x="476" y="340"/>
              </a:cxn>
              <a:cxn ang="0">
                <a:pos x="455" y="331"/>
              </a:cxn>
              <a:cxn ang="0">
                <a:pos x="432" y="329"/>
              </a:cxn>
              <a:cxn ang="0">
                <a:pos x="408" y="334"/>
              </a:cxn>
              <a:cxn ang="0">
                <a:pos x="375" y="346"/>
              </a:cxn>
              <a:cxn ang="0">
                <a:pos x="346" y="344"/>
              </a:cxn>
              <a:cxn ang="0">
                <a:pos x="318" y="341"/>
              </a:cxn>
              <a:cxn ang="0">
                <a:pos x="301" y="225"/>
              </a:cxn>
              <a:cxn ang="0">
                <a:pos x="269" y="258"/>
              </a:cxn>
              <a:cxn ang="0">
                <a:pos x="179" y="262"/>
              </a:cxn>
              <a:cxn ang="0">
                <a:pos x="172" y="235"/>
              </a:cxn>
              <a:cxn ang="0">
                <a:pos x="131" y="211"/>
              </a:cxn>
              <a:cxn ang="0">
                <a:pos x="85" y="207"/>
              </a:cxn>
              <a:cxn ang="0">
                <a:pos x="82" y="150"/>
              </a:cxn>
              <a:cxn ang="0">
                <a:pos x="30" y="96"/>
              </a:cxn>
              <a:cxn ang="0">
                <a:pos x="27" y="54"/>
              </a:cxn>
              <a:cxn ang="0">
                <a:pos x="4" y="35"/>
              </a:cxn>
              <a:cxn ang="0">
                <a:pos x="0" y="20"/>
              </a:cxn>
              <a:cxn ang="0">
                <a:pos x="14" y="0"/>
              </a:cxn>
            </a:cxnLst>
            <a:rect l="0" t="0" r="r" b="b"/>
            <a:pathLst>
              <a:path w="665" h="355">
                <a:moveTo>
                  <a:pt x="14" y="0"/>
                </a:moveTo>
                <a:lnTo>
                  <a:pt x="145" y="50"/>
                </a:lnTo>
                <a:lnTo>
                  <a:pt x="300" y="71"/>
                </a:lnTo>
                <a:lnTo>
                  <a:pt x="449" y="142"/>
                </a:lnTo>
                <a:lnTo>
                  <a:pt x="626" y="210"/>
                </a:lnTo>
                <a:lnTo>
                  <a:pt x="664" y="236"/>
                </a:lnTo>
                <a:lnTo>
                  <a:pt x="626" y="283"/>
                </a:lnTo>
                <a:lnTo>
                  <a:pt x="597" y="279"/>
                </a:lnTo>
                <a:lnTo>
                  <a:pt x="572" y="309"/>
                </a:lnTo>
                <a:lnTo>
                  <a:pt x="542" y="310"/>
                </a:lnTo>
                <a:lnTo>
                  <a:pt x="512" y="338"/>
                </a:lnTo>
                <a:lnTo>
                  <a:pt x="493" y="354"/>
                </a:lnTo>
                <a:lnTo>
                  <a:pt x="476" y="340"/>
                </a:lnTo>
                <a:lnTo>
                  <a:pt x="455" y="331"/>
                </a:lnTo>
                <a:lnTo>
                  <a:pt x="432" y="329"/>
                </a:lnTo>
                <a:lnTo>
                  <a:pt x="408" y="334"/>
                </a:lnTo>
                <a:lnTo>
                  <a:pt x="375" y="346"/>
                </a:lnTo>
                <a:lnTo>
                  <a:pt x="346" y="344"/>
                </a:lnTo>
                <a:lnTo>
                  <a:pt x="318" y="341"/>
                </a:lnTo>
                <a:lnTo>
                  <a:pt x="301" y="225"/>
                </a:lnTo>
                <a:lnTo>
                  <a:pt x="269" y="258"/>
                </a:lnTo>
                <a:lnTo>
                  <a:pt x="179" y="262"/>
                </a:lnTo>
                <a:lnTo>
                  <a:pt x="172" y="235"/>
                </a:lnTo>
                <a:lnTo>
                  <a:pt x="131" y="211"/>
                </a:lnTo>
                <a:lnTo>
                  <a:pt x="85" y="207"/>
                </a:lnTo>
                <a:lnTo>
                  <a:pt x="82" y="150"/>
                </a:lnTo>
                <a:lnTo>
                  <a:pt x="30" y="96"/>
                </a:lnTo>
                <a:lnTo>
                  <a:pt x="27" y="54"/>
                </a:lnTo>
                <a:lnTo>
                  <a:pt x="4" y="35"/>
                </a:lnTo>
                <a:lnTo>
                  <a:pt x="0" y="20"/>
                </a:lnTo>
                <a:lnTo>
                  <a:pt x="14" y="0"/>
                </a:lnTo>
              </a:path>
            </a:pathLst>
          </a:custGeom>
          <a:solidFill>
            <a:srgbClr val="FF6600"/>
          </a:solidFill>
          <a:ln w="317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40" name="Freeform 13"/>
          <p:cNvSpPr>
            <a:spLocks/>
          </p:cNvSpPr>
          <p:nvPr/>
        </p:nvSpPr>
        <p:spPr bwMode="auto">
          <a:xfrm>
            <a:off x="1859685" y="2164079"/>
            <a:ext cx="716994" cy="672182"/>
          </a:xfrm>
          <a:custGeom>
            <a:avLst/>
            <a:gdLst/>
            <a:ahLst/>
            <a:cxnLst>
              <a:cxn ang="0">
                <a:pos x="953" y="507"/>
              </a:cxn>
              <a:cxn ang="0">
                <a:pos x="927" y="596"/>
              </a:cxn>
              <a:cxn ang="0">
                <a:pos x="910" y="650"/>
              </a:cxn>
              <a:cxn ang="0">
                <a:pos x="881" y="682"/>
              </a:cxn>
              <a:cxn ang="0">
                <a:pos x="850" y="726"/>
              </a:cxn>
              <a:cxn ang="0">
                <a:pos x="796" y="766"/>
              </a:cxn>
              <a:cxn ang="0">
                <a:pos x="786" y="800"/>
              </a:cxn>
              <a:cxn ang="0">
                <a:pos x="769" y="824"/>
              </a:cxn>
              <a:cxn ang="0">
                <a:pos x="715" y="902"/>
              </a:cxn>
              <a:cxn ang="0">
                <a:pos x="722" y="964"/>
              </a:cxn>
              <a:cxn ang="0">
                <a:pos x="691" y="917"/>
              </a:cxn>
              <a:cxn ang="0">
                <a:pos x="671" y="892"/>
              </a:cxn>
              <a:cxn ang="0">
                <a:pos x="583" y="917"/>
              </a:cxn>
              <a:cxn ang="0">
                <a:pos x="550" y="917"/>
              </a:cxn>
              <a:cxn ang="0">
                <a:pos x="523" y="896"/>
              </a:cxn>
              <a:cxn ang="0">
                <a:pos x="455" y="888"/>
              </a:cxn>
              <a:cxn ang="0">
                <a:pos x="380" y="934"/>
              </a:cxn>
              <a:cxn ang="0">
                <a:pos x="338" y="936"/>
              </a:cxn>
              <a:cxn ang="0">
                <a:pos x="326" y="916"/>
              </a:cxn>
              <a:cxn ang="0">
                <a:pos x="297" y="900"/>
              </a:cxn>
              <a:cxn ang="0">
                <a:pos x="284" y="893"/>
              </a:cxn>
              <a:cxn ang="0">
                <a:pos x="277" y="882"/>
              </a:cxn>
              <a:cxn ang="0">
                <a:pos x="272" y="866"/>
              </a:cxn>
              <a:cxn ang="0">
                <a:pos x="276" y="851"/>
              </a:cxn>
              <a:cxn ang="0">
                <a:pos x="280" y="839"/>
              </a:cxn>
              <a:cxn ang="0">
                <a:pos x="282" y="831"/>
              </a:cxn>
              <a:cxn ang="0">
                <a:pos x="280" y="822"/>
              </a:cxn>
              <a:cxn ang="0">
                <a:pos x="121" y="814"/>
              </a:cxn>
              <a:cxn ang="0">
                <a:pos x="88" y="704"/>
              </a:cxn>
              <a:cxn ang="0">
                <a:pos x="94" y="668"/>
              </a:cxn>
              <a:cxn ang="0">
                <a:pos x="91" y="621"/>
              </a:cxn>
              <a:cxn ang="0">
                <a:pos x="60" y="587"/>
              </a:cxn>
              <a:cxn ang="0">
                <a:pos x="109" y="518"/>
              </a:cxn>
              <a:cxn ang="0">
                <a:pos x="159" y="463"/>
              </a:cxn>
              <a:cxn ang="0">
                <a:pos x="155" y="437"/>
              </a:cxn>
              <a:cxn ang="0">
                <a:pos x="127" y="398"/>
              </a:cxn>
              <a:cxn ang="0">
                <a:pos x="146" y="371"/>
              </a:cxn>
              <a:cxn ang="0">
                <a:pos x="60" y="350"/>
              </a:cxn>
              <a:cxn ang="0">
                <a:pos x="33" y="286"/>
              </a:cxn>
              <a:cxn ang="0">
                <a:pos x="16" y="219"/>
              </a:cxn>
              <a:cxn ang="0">
                <a:pos x="10" y="137"/>
              </a:cxn>
              <a:cxn ang="0">
                <a:pos x="254" y="113"/>
              </a:cxn>
              <a:cxn ang="0">
                <a:pos x="266" y="86"/>
              </a:cxn>
              <a:cxn ang="0">
                <a:pos x="276" y="38"/>
              </a:cxn>
              <a:cxn ang="0">
                <a:pos x="282" y="0"/>
              </a:cxn>
              <a:cxn ang="0">
                <a:pos x="326" y="125"/>
              </a:cxn>
              <a:cxn ang="0">
                <a:pos x="981" y="214"/>
              </a:cxn>
              <a:cxn ang="0">
                <a:pos x="948" y="321"/>
              </a:cxn>
              <a:cxn ang="0">
                <a:pos x="934" y="364"/>
              </a:cxn>
              <a:cxn ang="0">
                <a:pos x="938" y="398"/>
              </a:cxn>
              <a:cxn ang="0">
                <a:pos x="934" y="422"/>
              </a:cxn>
              <a:cxn ang="0">
                <a:pos x="937" y="469"/>
              </a:cxn>
            </a:cxnLst>
            <a:rect l="0" t="0" r="r" b="b"/>
            <a:pathLst>
              <a:path w="982" h="965">
                <a:moveTo>
                  <a:pt x="953" y="486"/>
                </a:moveTo>
                <a:lnTo>
                  <a:pt x="953" y="507"/>
                </a:lnTo>
                <a:lnTo>
                  <a:pt x="924" y="570"/>
                </a:lnTo>
                <a:lnTo>
                  <a:pt x="927" y="596"/>
                </a:lnTo>
                <a:lnTo>
                  <a:pt x="913" y="612"/>
                </a:lnTo>
                <a:lnTo>
                  <a:pt x="910" y="650"/>
                </a:lnTo>
                <a:lnTo>
                  <a:pt x="897" y="681"/>
                </a:lnTo>
                <a:lnTo>
                  <a:pt x="881" y="682"/>
                </a:lnTo>
                <a:lnTo>
                  <a:pt x="853" y="695"/>
                </a:lnTo>
                <a:lnTo>
                  <a:pt x="850" y="726"/>
                </a:lnTo>
                <a:lnTo>
                  <a:pt x="829" y="754"/>
                </a:lnTo>
                <a:lnTo>
                  <a:pt x="796" y="766"/>
                </a:lnTo>
                <a:lnTo>
                  <a:pt x="788" y="781"/>
                </a:lnTo>
                <a:lnTo>
                  <a:pt x="786" y="800"/>
                </a:lnTo>
                <a:lnTo>
                  <a:pt x="766" y="805"/>
                </a:lnTo>
                <a:lnTo>
                  <a:pt x="769" y="824"/>
                </a:lnTo>
                <a:lnTo>
                  <a:pt x="741" y="845"/>
                </a:lnTo>
                <a:lnTo>
                  <a:pt x="715" y="902"/>
                </a:lnTo>
                <a:lnTo>
                  <a:pt x="735" y="956"/>
                </a:lnTo>
                <a:lnTo>
                  <a:pt x="722" y="964"/>
                </a:lnTo>
                <a:lnTo>
                  <a:pt x="685" y="943"/>
                </a:lnTo>
                <a:lnTo>
                  <a:pt x="691" y="917"/>
                </a:lnTo>
                <a:lnTo>
                  <a:pt x="688" y="895"/>
                </a:lnTo>
                <a:lnTo>
                  <a:pt x="671" y="892"/>
                </a:lnTo>
                <a:lnTo>
                  <a:pt x="645" y="914"/>
                </a:lnTo>
                <a:lnTo>
                  <a:pt x="583" y="917"/>
                </a:lnTo>
                <a:lnTo>
                  <a:pt x="566" y="927"/>
                </a:lnTo>
                <a:lnTo>
                  <a:pt x="550" y="917"/>
                </a:lnTo>
                <a:lnTo>
                  <a:pt x="540" y="916"/>
                </a:lnTo>
                <a:lnTo>
                  <a:pt x="523" y="896"/>
                </a:lnTo>
                <a:lnTo>
                  <a:pt x="476" y="875"/>
                </a:lnTo>
                <a:lnTo>
                  <a:pt x="455" y="888"/>
                </a:lnTo>
                <a:lnTo>
                  <a:pt x="421" y="879"/>
                </a:lnTo>
                <a:lnTo>
                  <a:pt x="380" y="934"/>
                </a:lnTo>
                <a:lnTo>
                  <a:pt x="348" y="944"/>
                </a:lnTo>
                <a:lnTo>
                  <a:pt x="338" y="936"/>
                </a:lnTo>
                <a:lnTo>
                  <a:pt x="341" y="922"/>
                </a:lnTo>
                <a:lnTo>
                  <a:pt x="326" y="916"/>
                </a:lnTo>
                <a:lnTo>
                  <a:pt x="306" y="905"/>
                </a:lnTo>
                <a:lnTo>
                  <a:pt x="297" y="900"/>
                </a:lnTo>
                <a:lnTo>
                  <a:pt x="290" y="897"/>
                </a:lnTo>
                <a:lnTo>
                  <a:pt x="284" y="893"/>
                </a:lnTo>
                <a:lnTo>
                  <a:pt x="280" y="888"/>
                </a:lnTo>
                <a:lnTo>
                  <a:pt x="277" y="882"/>
                </a:lnTo>
                <a:lnTo>
                  <a:pt x="273" y="873"/>
                </a:lnTo>
                <a:lnTo>
                  <a:pt x="272" y="866"/>
                </a:lnTo>
                <a:lnTo>
                  <a:pt x="272" y="855"/>
                </a:lnTo>
                <a:lnTo>
                  <a:pt x="276" y="851"/>
                </a:lnTo>
                <a:lnTo>
                  <a:pt x="277" y="845"/>
                </a:lnTo>
                <a:lnTo>
                  <a:pt x="280" y="839"/>
                </a:lnTo>
                <a:lnTo>
                  <a:pt x="282" y="835"/>
                </a:lnTo>
                <a:lnTo>
                  <a:pt x="282" y="831"/>
                </a:lnTo>
                <a:lnTo>
                  <a:pt x="282" y="825"/>
                </a:lnTo>
                <a:lnTo>
                  <a:pt x="280" y="822"/>
                </a:lnTo>
                <a:lnTo>
                  <a:pt x="279" y="817"/>
                </a:lnTo>
                <a:lnTo>
                  <a:pt x="121" y="814"/>
                </a:lnTo>
                <a:lnTo>
                  <a:pt x="112" y="732"/>
                </a:lnTo>
                <a:lnTo>
                  <a:pt x="88" y="704"/>
                </a:lnTo>
                <a:lnTo>
                  <a:pt x="109" y="692"/>
                </a:lnTo>
                <a:lnTo>
                  <a:pt x="94" y="668"/>
                </a:lnTo>
                <a:lnTo>
                  <a:pt x="88" y="640"/>
                </a:lnTo>
                <a:lnTo>
                  <a:pt x="91" y="621"/>
                </a:lnTo>
                <a:lnTo>
                  <a:pt x="90" y="612"/>
                </a:lnTo>
                <a:lnTo>
                  <a:pt x="60" y="587"/>
                </a:lnTo>
                <a:lnTo>
                  <a:pt x="100" y="552"/>
                </a:lnTo>
                <a:lnTo>
                  <a:pt x="109" y="518"/>
                </a:lnTo>
                <a:lnTo>
                  <a:pt x="127" y="508"/>
                </a:lnTo>
                <a:lnTo>
                  <a:pt x="159" y="463"/>
                </a:lnTo>
                <a:lnTo>
                  <a:pt x="149" y="453"/>
                </a:lnTo>
                <a:lnTo>
                  <a:pt x="155" y="437"/>
                </a:lnTo>
                <a:lnTo>
                  <a:pt x="144" y="403"/>
                </a:lnTo>
                <a:lnTo>
                  <a:pt x="127" y="398"/>
                </a:lnTo>
                <a:lnTo>
                  <a:pt x="127" y="375"/>
                </a:lnTo>
                <a:lnTo>
                  <a:pt x="146" y="371"/>
                </a:lnTo>
                <a:lnTo>
                  <a:pt x="131" y="348"/>
                </a:lnTo>
                <a:lnTo>
                  <a:pt x="60" y="350"/>
                </a:lnTo>
                <a:lnTo>
                  <a:pt x="21" y="330"/>
                </a:lnTo>
                <a:lnTo>
                  <a:pt x="33" y="286"/>
                </a:lnTo>
                <a:lnTo>
                  <a:pt x="0" y="260"/>
                </a:lnTo>
                <a:lnTo>
                  <a:pt x="16" y="219"/>
                </a:lnTo>
                <a:lnTo>
                  <a:pt x="10" y="136"/>
                </a:lnTo>
                <a:lnTo>
                  <a:pt x="10" y="137"/>
                </a:lnTo>
                <a:lnTo>
                  <a:pt x="257" y="129"/>
                </a:lnTo>
                <a:lnTo>
                  <a:pt x="254" y="113"/>
                </a:lnTo>
                <a:lnTo>
                  <a:pt x="260" y="99"/>
                </a:lnTo>
                <a:lnTo>
                  <a:pt x="266" y="86"/>
                </a:lnTo>
                <a:lnTo>
                  <a:pt x="260" y="52"/>
                </a:lnTo>
                <a:lnTo>
                  <a:pt x="276" y="38"/>
                </a:lnTo>
                <a:lnTo>
                  <a:pt x="276" y="18"/>
                </a:lnTo>
                <a:lnTo>
                  <a:pt x="282" y="0"/>
                </a:lnTo>
                <a:lnTo>
                  <a:pt x="323" y="69"/>
                </a:lnTo>
                <a:lnTo>
                  <a:pt x="326" y="125"/>
                </a:lnTo>
                <a:lnTo>
                  <a:pt x="394" y="177"/>
                </a:lnTo>
                <a:lnTo>
                  <a:pt x="981" y="214"/>
                </a:lnTo>
                <a:lnTo>
                  <a:pt x="954" y="303"/>
                </a:lnTo>
                <a:lnTo>
                  <a:pt x="948" y="321"/>
                </a:lnTo>
                <a:lnTo>
                  <a:pt x="948" y="343"/>
                </a:lnTo>
                <a:lnTo>
                  <a:pt x="934" y="364"/>
                </a:lnTo>
                <a:lnTo>
                  <a:pt x="945" y="385"/>
                </a:lnTo>
                <a:lnTo>
                  <a:pt x="938" y="398"/>
                </a:lnTo>
                <a:lnTo>
                  <a:pt x="944" y="413"/>
                </a:lnTo>
                <a:lnTo>
                  <a:pt x="934" y="422"/>
                </a:lnTo>
                <a:lnTo>
                  <a:pt x="945" y="459"/>
                </a:lnTo>
                <a:lnTo>
                  <a:pt x="937" y="469"/>
                </a:lnTo>
                <a:lnTo>
                  <a:pt x="953" y="486"/>
                </a:lnTo>
              </a:path>
            </a:pathLst>
          </a:custGeom>
          <a:solidFill>
            <a:srgbClr val="FF6600"/>
          </a:solidFill>
          <a:ln w="317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41" name="Freeform 14"/>
          <p:cNvSpPr>
            <a:spLocks/>
          </p:cNvSpPr>
          <p:nvPr/>
        </p:nvSpPr>
        <p:spPr bwMode="auto">
          <a:xfrm>
            <a:off x="2381071" y="2481320"/>
            <a:ext cx="464482" cy="447410"/>
          </a:xfrm>
          <a:custGeom>
            <a:avLst/>
            <a:gdLst/>
            <a:ahLst/>
            <a:cxnLst>
              <a:cxn ang="0">
                <a:pos x="211" y="612"/>
              </a:cxn>
              <a:cxn ang="0">
                <a:pos x="244" y="577"/>
              </a:cxn>
              <a:cxn ang="0">
                <a:pos x="316" y="555"/>
              </a:cxn>
              <a:cxn ang="0">
                <a:pos x="338" y="554"/>
              </a:cxn>
              <a:cxn ang="0">
                <a:pos x="369" y="536"/>
              </a:cxn>
              <a:cxn ang="0">
                <a:pos x="459" y="547"/>
              </a:cxn>
              <a:cxn ang="0">
                <a:pos x="520" y="513"/>
              </a:cxn>
              <a:cxn ang="0">
                <a:pos x="520" y="483"/>
              </a:cxn>
              <a:cxn ang="0">
                <a:pos x="499" y="458"/>
              </a:cxn>
              <a:cxn ang="0">
                <a:pos x="535" y="417"/>
              </a:cxn>
              <a:cxn ang="0">
                <a:pos x="513" y="373"/>
              </a:cxn>
              <a:cxn ang="0">
                <a:pos x="525" y="339"/>
              </a:cxn>
              <a:cxn ang="0">
                <a:pos x="559" y="327"/>
              </a:cxn>
              <a:cxn ang="0">
                <a:pos x="570" y="300"/>
              </a:cxn>
              <a:cxn ang="0">
                <a:pos x="570" y="273"/>
              </a:cxn>
              <a:cxn ang="0">
                <a:pos x="594" y="245"/>
              </a:cxn>
              <a:cxn ang="0">
                <a:pos x="620" y="228"/>
              </a:cxn>
              <a:cxn ang="0">
                <a:pos x="632" y="237"/>
              </a:cxn>
              <a:cxn ang="0">
                <a:pos x="637" y="184"/>
              </a:cxn>
              <a:cxn ang="0">
                <a:pos x="624" y="115"/>
              </a:cxn>
              <a:cxn ang="0">
                <a:pos x="627" y="79"/>
              </a:cxn>
              <a:cxn ang="0">
                <a:pos x="634" y="60"/>
              </a:cxn>
              <a:cxn ang="0">
                <a:pos x="627" y="45"/>
              </a:cxn>
              <a:cxn ang="0">
                <a:pos x="604" y="35"/>
              </a:cxn>
              <a:cxn ang="0">
                <a:pos x="549" y="61"/>
              </a:cxn>
              <a:cxn ang="0">
                <a:pos x="498" y="68"/>
              </a:cxn>
              <a:cxn ang="0">
                <a:pos x="491" y="89"/>
              </a:cxn>
              <a:cxn ang="0">
                <a:pos x="471" y="84"/>
              </a:cxn>
              <a:cxn ang="0">
                <a:pos x="440" y="81"/>
              </a:cxn>
              <a:cxn ang="0">
                <a:pos x="427" y="75"/>
              </a:cxn>
              <a:cxn ang="0">
                <a:pos x="416" y="47"/>
              </a:cxn>
              <a:cxn ang="0">
                <a:pos x="384" y="43"/>
              </a:cxn>
              <a:cxn ang="0">
                <a:pos x="377" y="74"/>
              </a:cxn>
              <a:cxn ang="0">
                <a:pos x="342" y="54"/>
              </a:cxn>
              <a:cxn ang="0">
                <a:pos x="265" y="34"/>
              </a:cxn>
              <a:cxn ang="0">
                <a:pos x="267" y="7"/>
              </a:cxn>
              <a:cxn ang="0">
                <a:pos x="254" y="3"/>
              </a:cxn>
              <a:cxn ang="0">
                <a:pos x="237" y="35"/>
              </a:cxn>
              <a:cxn ang="0">
                <a:pos x="210" y="122"/>
              </a:cxn>
              <a:cxn ang="0">
                <a:pos x="197" y="163"/>
              </a:cxn>
              <a:cxn ang="0">
                <a:pos x="182" y="231"/>
              </a:cxn>
              <a:cxn ang="0">
                <a:pos x="138" y="248"/>
              </a:cxn>
              <a:cxn ang="0">
                <a:pos x="113" y="303"/>
              </a:cxn>
              <a:cxn ang="0">
                <a:pos x="69" y="333"/>
              </a:cxn>
              <a:cxn ang="0">
                <a:pos x="52" y="358"/>
              </a:cxn>
              <a:cxn ang="0">
                <a:pos x="24" y="398"/>
              </a:cxn>
              <a:cxn ang="0">
                <a:pos x="20" y="506"/>
              </a:cxn>
              <a:cxn ang="0">
                <a:pos x="14" y="538"/>
              </a:cxn>
              <a:cxn ang="0">
                <a:pos x="35" y="544"/>
              </a:cxn>
              <a:cxn ang="0">
                <a:pos x="30" y="561"/>
              </a:cxn>
              <a:cxn ang="0">
                <a:pos x="122" y="595"/>
              </a:cxn>
              <a:cxn ang="0">
                <a:pos x="166" y="619"/>
              </a:cxn>
              <a:cxn ang="0">
                <a:pos x="177" y="623"/>
              </a:cxn>
              <a:cxn ang="0">
                <a:pos x="183" y="628"/>
              </a:cxn>
              <a:cxn ang="0">
                <a:pos x="189" y="632"/>
              </a:cxn>
              <a:cxn ang="0">
                <a:pos x="199" y="639"/>
              </a:cxn>
            </a:cxnLst>
            <a:rect l="0" t="0" r="r" b="b"/>
            <a:pathLst>
              <a:path w="642" h="640">
                <a:moveTo>
                  <a:pt x="199" y="639"/>
                </a:moveTo>
                <a:lnTo>
                  <a:pt x="211" y="612"/>
                </a:lnTo>
                <a:lnTo>
                  <a:pt x="240" y="591"/>
                </a:lnTo>
                <a:lnTo>
                  <a:pt x="244" y="577"/>
                </a:lnTo>
                <a:lnTo>
                  <a:pt x="267" y="555"/>
                </a:lnTo>
                <a:lnTo>
                  <a:pt x="316" y="555"/>
                </a:lnTo>
                <a:lnTo>
                  <a:pt x="328" y="541"/>
                </a:lnTo>
                <a:lnTo>
                  <a:pt x="338" y="554"/>
                </a:lnTo>
                <a:lnTo>
                  <a:pt x="349" y="554"/>
                </a:lnTo>
                <a:lnTo>
                  <a:pt x="369" y="536"/>
                </a:lnTo>
                <a:lnTo>
                  <a:pt x="442" y="538"/>
                </a:lnTo>
                <a:lnTo>
                  <a:pt x="459" y="547"/>
                </a:lnTo>
                <a:lnTo>
                  <a:pt x="474" y="547"/>
                </a:lnTo>
                <a:lnTo>
                  <a:pt x="520" y="513"/>
                </a:lnTo>
                <a:lnTo>
                  <a:pt x="512" y="494"/>
                </a:lnTo>
                <a:lnTo>
                  <a:pt x="520" y="483"/>
                </a:lnTo>
                <a:lnTo>
                  <a:pt x="518" y="465"/>
                </a:lnTo>
                <a:lnTo>
                  <a:pt x="499" y="458"/>
                </a:lnTo>
                <a:lnTo>
                  <a:pt x="512" y="436"/>
                </a:lnTo>
                <a:lnTo>
                  <a:pt x="535" y="417"/>
                </a:lnTo>
                <a:lnTo>
                  <a:pt x="526" y="383"/>
                </a:lnTo>
                <a:lnTo>
                  <a:pt x="513" y="373"/>
                </a:lnTo>
                <a:lnTo>
                  <a:pt x="523" y="349"/>
                </a:lnTo>
                <a:lnTo>
                  <a:pt x="525" y="339"/>
                </a:lnTo>
                <a:lnTo>
                  <a:pt x="540" y="322"/>
                </a:lnTo>
                <a:lnTo>
                  <a:pt x="559" y="327"/>
                </a:lnTo>
                <a:lnTo>
                  <a:pt x="570" y="317"/>
                </a:lnTo>
                <a:lnTo>
                  <a:pt x="570" y="300"/>
                </a:lnTo>
                <a:lnTo>
                  <a:pt x="559" y="282"/>
                </a:lnTo>
                <a:lnTo>
                  <a:pt x="570" y="273"/>
                </a:lnTo>
                <a:lnTo>
                  <a:pt x="570" y="245"/>
                </a:lnTo>
                <a:lnTo>
                  <a:pt x="594" y="245"/>
                </a:lnTo>
                <a:lnTo>
                  <a:pt x="594" y="220"/>
                </a:lnTo>
                <a:lnTo>
                  <a:pt x="620" y="228"/>
                </a:lnTo>
                <a:lnTo>
                  <a:pt x="620" y="238"/>
                </a:lnTo>
                <a:lnTo>
                  <a:pt x="632" y="237"/>
                </a:lnTo>
                <a:lnTo>
                  <a:pt x="641" y="221"/>
                </a:lnTo>
                <a:lnTo>
                  <a:pt x="637" y="184"/>
                </a:lnTo>
                <a:lnTo>
                  <a:pt x="620" y="153"/>
                </a:lnTo>
                <a:lnTo>
                  <a:pt x="624" y="115"/>
                </a:lnTo>
                <a:lnTo>
                  <a:pt x="635" y="89"/>
                </a:lnTo>
                <a:lnTo>
                  <a:pt x="627" y="79"/>
                </a:lnTo>
                <a:lnTo>
                  <a:pt x="625" y="67"/>
                </a:lnTo>
                <a:lnTo>
                  <a:pt x="634" y="60"/>
                </a:lnTo>
                <a:lnTo>
                  <a:pt x="628" y="58"/>
                </a:lnTo>
                <a:lnTo>
                  <a:pt x="627" y="45"/>
                </a:lnTo>
                <a:lnTo>
                  <a:pt x="611" y="41"/>
                </a:lnTo>
                <a:lnTo>
                  <a:pt x="604" y="35"/>
                </a:lnTo>
                <a:lnTo>
                  <a:pt x="593" y="51"/>
                </a:lnTo>
                <a:lnTo>
                  <a:pt x="549" y="61"/>
                </a:lnTo>
                <a:lnTo>
                  <a:pt x="523" y="77"/>
                </a:lnTo>
                <a:lnTo>
                  <a:pt x="498" y="68"/>
                </a:lnTo>
                <a:lnTo>
                  <a:pt x="489" y="74"/>
                </a:lnTo>
                <a:lnTo>
                  <a:pt x="491" y="89"/>
                </a:lnTo>
                <a:lnTo>
                  <a:pt x="484" y="94"/>
                </a:lnTo>
                <a:lnTo>
                  <a:pt x="471" y="84"/>
                </a:lnTo>
                <a:lnTo>
                  <a:pt x="444" y="75"/>
                </a:lnTo>
                <a:lnTo>
                  <a:pt x="440" y="81"/>
                </a:lnTo>
                <a:lnTo>
                  <a:pt x="431" y="81"/>
                </a:lnTo>
                <a:lnTo>
                  <a:pt x="427" y="75"/>
                </a:lnTo>
                <a:lnTo>
                  <a:pt x="424" y="57"/>
                </a:lnTo>
                <a:lnTo>
                  <a:pt x="416" y="47"/>
                </a:lnTo>
                <a:lnTo>
                  <a:pt x="403" y="52"/>
                </a:lnTo>
                <a:lnTo>
                  <a:pt x="384" y="43"/>
                </a:lnTo>
                <a:lnTo>
                  <a:pt x="376" y="55"/>
                </a:lnTo>
                <a:lnTo>
                  <a:pt x="377" y="74"/>
                </a:lnTo>
                <a:lnTo>
                  <a:pt x="366" y="74"/>
                </a:lnTo>
                <a:lnTo>
                  <a:pt x="342" y="54"/>
                </a:lnTo>
                <a:lnTo>
                  <a:pt x="292" y="44"/>
                </a:lnTo>
                <a:lnTo>
                  <a:pt x="265" y="34"/>
                </a:lnTo>
                <a:lnTo>
                  <a:pt x="261" y="21"/>
                </a:lnTo>
                <a:lnTo>
                  <a:pt x="267" y="7"/>
                </a:lnTo>
                <a:lnTo>
                  <a:pt x="264" y="0"/>
                </a:lnTo>
                <a:lnTo>
                  <a:pt x="254" y="3"/>
                </a:lnTo>
                <a:lnTo>
                  <a:pt x="244" y="30"/>
                </a:lnTo>
                <a:lnTo>
                  <a:pt x="237" y="35"/>
                </a:lnTo>
                <a:lnTo>
                  <a:pt x="238" y="52"/>
                </a:lnTo>
                <a:lnTo>
                  <a:pt x="210" y="122"/>
                </a:lnTo>
                <a:lnTo>
                  <a:pt x="210" y="146"/>
                </a:lnTo>
                <a:lnTo>
                  <a:pt x="197" y="163"/>
                </a:lnTo>
                <a:lnTo>
                  <a:pt x="194" y="200"/>
                </a:lnTo>
                <a:lnTo>
                  <a:pt x="182" y="231"/>
                </a:lnTo>
                <a:lnTo>
                  <a:pt x="163" y="234"/>
                </a:lnTo>
                <a:lnTo>
                  <a:pt x="138" y="248"/>
                </a:lnTo>
                <a:lnTo>
                  <a:pt x="135" y="275"/>
                </a:lnTo>
                <a:lnTo>
                  <a:pt x="113" y="303"/>
                </a:lnTo>
                <a:lnTo>
                  <a:pt x="81" y="317"/>
                </a:lnTo>
                <a:lnTo>
                  <a:pt x="69" y="333"/>
                </a:lnTo>
                <a:lnTo>
                  <a:pt x="72" y="347"/>
                </a:lnTo>
                <a:lnTo>
                  <a:pt x="52" y="358"/>
                </a:lnTo>
                <a:lnTo>
                  <a:pt x="52" y="374"/>
                </a:lnTo>
                <a:lnTo>
                  <a:pt x="24" y="398"/>
                </a:lnTo>
                <a:lnTo>
                  <a:pt x="0" y="451"/>
                </a:lnTo>
                <a:lnTo>
                  <a:pt x="20" y="506"/>
                </a:lnTo>
                <a:lnTo>
                  <a:pt x="7" y="514"/>
                </a:lnTo>
                <a:lnTo>
                  <a:pt x="14" y="538"/>
                </a:lnTo>
                <a:lnTo>
                  <a:pt x="30" y="536"/>
                </a:lnTo>
                <a:lnTo>
                  <a:pt x="35" y="544"/>
                </a:lnTo>
                <a:lnTo>
                  <a:pt x="28" y="555"/>
                </a:lnTo>
                <a:lnTo>
                  <a:pt x="30" y="561"/>
                </a:lnTo>
                <a:lnTo>
                  <a:pt x="47" y="564"/>
                </a:lnTo>
                <a:lnTo>
                  <a:pt x="122" y="595"/>
                </a:lnTo>
                <a:lnTo>
                  <a:pt x="140" y="602"/>
                </a:lnTo>
                <a:lnTo>
                  <a:pt x="166" y="619"/>
                </a:lnTo>
                <a:lnTo>
                  <a:pt x="176" y="622"/>
                </a:lnTo>
                <a:lnTo>
                  <a:pt x="177" y="623"/>
                </a:lnTo>
                <a:lnTo>
                  <a:pt x="179" y="625"/>
                </a:lnTo>
                <a:lnTo>
                  <a:pt x="183" y="628"/>
                </a:lnTo>
                <a:lnTo>
                  <a:pt x="186" y="629"/>
                </a:lnTo>
                <a:lnTo>
                  <a:pt x="189" y="632"/>
                </a:lnTo>
                <a:lnTo>
                  <a:pt x="194" y="636"/>
                </a:lnTo>
                <a:lnTo>
                  <a:pt x="199" y="639"/>
                </a:lnTo>
              </a:path>
            </a:pathLst>
          </a:custGeom>
          <a:solidFill>
            <a:srgbClr val="FF6600"/>
          </a:solidFill>
          <a:ln w="317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42" name="Freeform 15"/>
          <p:cNvSpPr>
            <a:spLocks/>
          </p:cNvSpPr>
          <p:nvPr/>
        </p:nvSpPr>
        <p:spPr bwMode="auto">
          <a:xfrm>
            <a:off x="2088014" y="2765841"/>
            <a:ext cx="440297" cy="432472"/>
          </a:xfrm>
          <a:custGeom>
            <a:avLst/>
            <a:gdLst/>
            <a:ahLst/>
            <a:cxnLst>
              <a:cxn ang="0">
                <a:pos x="36" y="45"/>
              </a:cxn>
              <a:cxn ang="0">
                <a:pos x="43" y="68"/>
              </a:cxn>
              <a:cxn ang="0">
                <a:pos x="116" y="3"/>
              </a:cxn>
              <a:cxn ang="0">
                <a:pos x="170" y="0"/>
              </a:cxn>
              <a:cxn ang="0">
                <a:pos x="234" y="38"/>
              </a:cxn>
              <a:cxn ang="0">
                <a:pos x="261" y="51"/>
              </a:cxn>
              <a:cxn ang="0">
                <a:pos x="340" y="38"/>
              </a:cxn>
              <a:cxn ang="0">
                <a:pos x="382" y="18"/>
              </a:cxn>
              <a:cxn ang="0">
                <a:pos x="379" y="65"/>
              </a:cxn>
              <a:cxn ang="0">
                <a:pos x="423" y="112"/>
              </a:cxn>
              <a:cxn ang="0">
                <a:pos x="446" y="118"/>
              </a:cxn>
              <a:cxn ang="0">
                <a:pos x="440" y="135"/>
              </a:cxn>
              <a:cxn ang="0">
                <a:pos x="551" y="177"/>
              </a:cxn>
              <a:cxn ang="0">
                <a:pos x="591" y="200"/>
              </a:cxn>
              <a:cxn ang="0">
                <a:pos x="608" y="255"/>
              </a:cxn>
              <a:cxn ang="0">
                <a:pos x="584" y="272"/>
              </a:cxn>
              <a:cxn ang="0">
                <a:pos x="554" y="326"/>
              </a:cxn>
              <a:cxn ang="0">
                <a:pos x="534" y="362"/>
              </a:cxn>
              <a:cxn ang="0">
                <a:pos x="511" y="377"/>
              </a:cxn>
              <a:cxn ang="0">
                <a:pos x="487" y="432"/>
              </a:cxn>
              <a:cxn ang="0">
                <a:pos x="423" y="478"/>
              </a:cxn>
              <a:cxn ang="0">
                <a:pos x="371" y="536"/>
              </a:cxn>
              <a:cxn ang="0">
                <a:pos x="372" y="560"/>
              </a:cxn>
              <a:cxn ang="0">
                <a:pos x="344" y="607"/>
              </a:cxn>
              <a:cxn ang="0">
                <a:pos x="321" y="621"/>
              </a:cxn>
              <a:cxn ang="0">
                <a:pos x="284" y="598"/>
              </a:cxn>
              <a:cxn ang="0">
                <a:pos x="241" y="594"/>
              </a:cxn>
              <a:cxn ang="0">
                <a:pos x="202" y="481"/>
              </a:cxn>
              <a:cxn ang="0">
                <a:pos x="162" y="466"/>
              </a:cxn>
              <a:cxn ang="0">
                <a:pos x="41" y="462"/>
              </a:cxn>
              <a:cxn ang="0">
                <a:pos x="13" y="400"/>
              </a:cxn>
              <a:cxn ang="0">
                <a:pos x="18" y="330"/>
              </a:cxn>
              <a:cxn ang="0">
                <a:pos x="14" y="257"/>
              </a:cxn>
              <a:cxn ang="0">
                <a:pos x="20" y="181"/>
              </a:cxn>
              <a:cxn ang="0">
                <a:pos x="30" y="113"/>
              </a:cxn>
              <a:cxn ang="0">
                <a:pos x="27" y="77"/>
              </a:cxn>
            </a:cxnLst>
            <a:rect l="0" t="0" r="r" b="b"/>
            <a:pathLst>
              <a:path w="609" h="622">
                <a:moveTo>
                  <a:pt x="18" y="40"/>
                </a:moveTo>
                <a:lnTo>
                  <a:pt x="36" y="45"/>
                </a:lnTo>
                <a:lnTo>
                  <a:pt x="36" y="62"/>
                </a:lnTo>
                <a:lnTo>
                  <a:pt x="43" y="68"/>
                </a:lnTo>
                <a:lnTo>
                  <a:pt x="74" y="62"/>
                </a:lnTo>
                <a:lnTo>
                  <a:pt x="116" y="3"/>
                </a:lnTo>
                <a:lnTo>
                  <a:pt x="149" y="11"/>
                </a:lnTo>
                <a:lnTo>
                  <a:pt x="170" y="0"/>
                </a:lnTo>
                <a:lnTo>
                  <a:pt x="217" y="20"/>
                </a:lnTo>
                <a:lnTo>
                  <a:pt x="234" y="38"/>
                </a:lnTo>
                <a:lnTo>
                  <a:pt x="246" y="40"/>
                </a:lnTo>
                <a:lnTo>
                  <a:pt x="261" y="51"/>
                </a:lnTo>
                <a:lnTo>
                  <a:pt x="278" y="41"/>
                </a:lnTo>
                <a:lnTo>
                  <a:pt x="340" y="38"/>
                </a:lnTo>
                <a:lnTo>
                  <a:pt x="367" y="17"/>
                </a:lnTo>
                <a:lnTo>
                  <a:pt x="382" y="18"/>
                </a:lnTo>
                <a:lnTo>
                  <a:pt x="385" y="41"/>
                </a:lnTo>
                <a:lnTo>
                  <a:pt x="379" y="65"/>
                </a:lnTo>
                <a:lnTo>
                  <a:pt x="418" y="88"/>
                </a:lnTo>
                <a:lnTo>
                  <a:pt x="423" y="112"/>
                </a:lnTo>
                <a:lnTo>
                  <a:pt x="440" y="109"/>
                </a:lnTo>
                <a:lnTo>
                  <a:pt x="446" y="118"/>
                </a:lnTo>
                <a:lnTo>
                  <a:pt x="439" y="130"/>
                </a:lnTo>
                <a:lnTo>
                  <a:pt x="440" y="135"/>
                </a:lnTo>
                <a:lnTo>
                  <a:pt x="456" y="136"/>
                </a:lnTo>
                <a:lnTo>
                  <a:pt x="551" y="177"/>
                </a:lnTo>
                <a:lnTo>
                  <a:pt x="575" y="193"/>
                </a:lnTo>
                <a:lnTo>
                  <a:pt x="591" y="200"/>
                </a:lnTo>
                <a:lnTo>
                  <a:pt x="607" y="213"/>
                </a:lnTo>
                <a:lnTo>
                  <a:pt x="608" y="255"/>
                </a:lnTo>
                <a:lnTo>
                  <a:pt x="601" y="268"/>
                </a:lnTo>
                <a:lnTo>
                  <a:pt x="584" y="272"/>
                </a:lnTo>
                <a:lnTo>
                  <a:pt x="554" y="309"/>
                </a:lnTo>
                <a:lnTo>
                  <a:pt x="554" y="326"/>
                </a:lnTo>
                <a:lnTo>
                  <a:pt x="530" y="345"/>
                </a:lnTo>
                <a:lnTo>
                  <a:pt x="534" y="362"/>
                </a:lnTo>
                <a:lnTo>
                  <a:pt x="523" y="376"/>
                </a:lnTo>
                <a:lnTo>
                  <a:pt x="511" y="377"/>
                </a:lnTo>
                <a:lnTo>
                  <a:pt x="511" y="393"/>
                </a:lnTo>
                <a:lnTo>
                  <a:pt x="487" y="432"/>
                </a:lnTo>
                <a:lnTo>
                  <a:pt x="432" y="464"/>
                </a:lnTo>
                <a:lnTo>
                  <a:pt x="423" y="478"/>
                </a:lnTo>
                <a:lnTo>
                  <a:pt x="374" y="515"/>
                </a:lnTo>
                <a:lnTo>
                  <a:pt x="371" y="536"/>
                </a:lnTo>
                <a:lnTo>
                  <a:pt x="368" y="544"/>
                </a:lnTo>
                <a:lnTo>
                  <a:pt x="372" y="560"/>
                </a:lnTo>
                <a:lnTo>
                  <a:pt x="357" y="574"/>
                </a:lnTo>
                <a:lnTo>
                  <a:pt x="344" y="607"/>
                </a:lnTo>
                <a:lnTo>
                  <a:pt x="335" y="621"/>
                </a:lnTo>
                <a:lnTo>
                  <a:pt x="321" y="621"/>
                </a:lnTo>
                <a:lnTo>
                  <a:pt x="307" y="607"/>
                </a:lnTo>
                <a:lnTo>
                  <a:pt x="284" y="598"/>
                </a:lnTo>
                <a:lnTo>
                  <a:pt x="263" y="608"/>
                </a:lnTo>
                <a:lnTo>
                  <a:pt x="241" y="594"/>
                </a:lnTo>
                <a:lnTo>
                  <a:pt x="224" y="556"/>
                </a:lnTo>
                <a:lnTo>
                  <a:pt x="202" y="481"/>
                </a:lnTo>
                <a:lnTo>
                  <a:pt x="182" y="478"/>
                </a:lnTo>
                <a:lnTo>
                  <a:pt x="162" y="466"/>
                </a:lnTo>
                <a:lnTo>
                  <a:pt x="97" y="466"/>
                </a:lnTo>
                <a:lnTo>
                  <a:pt x="41" y="462"/>
                </a:lnTo>
                <a:lnTo>
                  <a:pt x="14" y="455"/>
                </a:lnTo>
                <a:lnTo>
                  <a:pt x="13" y="400"/>
                </a:lnTo>
                <a:lnTo>
                  <a:pt x="26" y="352"/>
                </a:lnTo>
                <a:lnTo>
                  <a:pt x="18" y="330"/>
                </a:lnTo>
                <a:lnTo>
                  <a:pt x="3" y="281"/>
                </a:lnTo>
                <a:lnTo>
                  <a:pt x="14" y="257"/>
                </a:lnTo>
                <a:lnTo>
                  <a:pt x="0" y="238"/>
                </a:lnTo>
                <a:lnTo>
                  <a:pt x="20" y="181"/>
                </a:lnTo>
                <a:lnTo>
                  <a:pt x="30" y="167"/>
                </a:lnTo>
                <a:lnTo>
                  <a:pt x="30" y="113"/>
                </a:lnTo>
                <a:lnTo>
                  <a:pt x="41" y="89"/>
                </a:lnTo>
                <a:lnTo>
                  <a:pt x="27" y="77"/>
                </a:lnTo>
                <a:lnTo>
                  <a:pt x="18" y="40"/>
                </a:lnTo>
              </a:path>
            </a:pathLst>
          </a:custGeom>
          <a:solidFill>
            <a:srgbClr val="FF6600"/>
          </a:solidFill>
          <a:ln w="317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43" name="Freeform 16"/>
          <p:cNvSpPr>
            <a:spLocks/>
          </p:cNvSpPr>
          <p:nvPr/>
        </p:nvSpPr>
        <p:spPr bwMode="auto">
          <a:xfrm>
            <a:off x="2128558" y="3391788"/>
            <a:ext cx="463770" cy="424649"/>
          </a:xfrm>
          <a:custGeom>
            <a:avLst/>
            <a:gdLst/>
            <a:ahLst/>
            <a:cxnLst>
              <a:cxn ang="0">
                <a:pos x="377" y="552"/>
              </a:cxn>
              <a:cxn ang="0">
                <a:pos x="402" y="493"/>
              </a:cxn>
              <a:cxn ang="0">
                <a:pos x="411" y="455"/>
              </a:cxn>
              <a:cxn ang="0">
                <a:pos x="424" y="438"/>
              </a:cxn>
              <a:cxn ang="0">
                <a:pos x="422" y="426"/>
              </a:cxn>
              <a:cxn ang="0">
                <a:pos x="444" y="414"/>
              </a:cxn>
              <a:cxn ang="0">
                <a:pos x="456" y="375"/>
              </a:cxn>
              <a:cxn ang="0">
                <a:pos x="483" y="357"/>
              </a:cxn>
              <a:cxn ang="0">
                <a:pos x="510" y="293"/>
              </a:cxn>
              <a:cxn ang="0">
                <a:pos x="529" y="290"/>
              </a:cxn>
              <a:cxn ang="0">
                <a:pos x="553" y="282"/>
              </a:cxn>
              <a:cxn ang="0">
                <a:pos x="543" y="326"/>
              </a:cxn>
              <a:cxn ang="0">
                <a:pos x="505" y="357"/>
              </a:cxn>
              <a:cxn ang="0">
                <a:pos x="469" y="418"/>
              </a:cxn>
              <a:cxn ang="0">
                <a:pos x="438" y="429"/>
              </a:cxn>
              <a:cxn ang="0">
                <a:pos x="461" y="432"/>
              </a:cxn>
              <a:cxn ang="0">
                <a:pos x="554" y="331"/>
              </a:cxn>
              <a:cxn ang="0">
                <a:pos x="591" y="249"/>
              </a:cxn>
              <a:cxn ang="0">
                <a:pos x="634" y="190"/>
              </a:cxn>
              <a:cxn ang="0">
                <a:pos x="607" y="188"/>
              </a:cxn>
              <a:cxn ang="0">
                <a:pos x="594" y="200"/>
              </a:cxn>
              <a:cxn ang="0">
                <a:pos x="583" y="191"/>
              </a:cxn>
              <a:cxn ang="0">
                <a:pos x="600" y="178"/>
              </a:cxn>
              <a:cxn ang="0">
                <a:pos x="608" y="149"/>
              </a:cxn>
              <a:cxn ang="0">
                <a:pos x="616" y="119"/>
              </a:cxn>
              <a:cxn ang="0">
                <a:pos x="552" y="112"/>
              </a:cxn>
              <a:cxn ang="0">
                <a:pos x="527" y="78"/>
              </a:cxn>
              <a:cxn ang="0">
                <a:pos x="498" y="41"/>
              </a:cxn>
              <a:cxn ang="0">
                <a:pos x="461" y="40"/>
              </a:cxn>
              <a:cxn ang="0">
                <a:pos x="446" y="25"/>
              </a:cxn>
              <a:cxn ang="0">
                <a:pos x="395" y="13"/>
              </a:cxn>
              <a:cxn ang="0">
                <a:pos x="361" y="0"/>
              </a:cxn>
              <a:cxn ang="0">
                <a:pos x="350" y="6"/>
              </a:cxn>
              <a:cxn ang="0">
                <a:pos x="333" y="0"/>
              </a:cxn>
              <a:cxn ang="0">
                <a:pos x="294" y="6"/>
              </a:cxn>
              <a:cxn ang="0">
                <a:pos x="272" y="6"/>
              </a:cxn>
              <a:cxn ang="0">
                <a:pos x="219" y="38"/>
              </a:cxn>
              <a:cxn ang="0">
                <a:pos x="183" y="62"/>
              </a:cxn>
              <a:cxn ang="0">
                <a:pos x="138" y="98"/>
              </a:cxn>
              <a:cxn ang="0">
                <a:pos x="119" y="139"/>
              </a:cxn>
              <a:cxn ang="0">
                <a:pos x="84" y="178"/>
              </a:cxn>
              <a:cxn ang="0">
                <a:pos x="61" y="205"/>
              </a:cxn>
              <a:cxn ang="0">
                <a:pos x="23" y="259"/>
              </a:cxn>
              <a:cxn ang="0">
                <a:pos x="7" y="297"/>
              </a:cxn>
              <a:cxn ang="0">
                <a:pos x="53" y="285"/>
              </a:cxn>
              <a:cxn ang="0">
                <a:pos x="117" y="337"/>
              </a:cxn>
              <a:cxn ang="0">
                <a:pos x="139" y="363"/>
              </a:cxn>
              <a:cxn ang="0">
                <a:pos x="165" y="348"/>
              </a:cxn>
              <a:cxn ang="0">
                <a:pos x="202" y="381"/>
              </a:cxn>
              <a:cxn ang="0">
                <a:pos x="250" y="414"/>
              </a:cxn>
              <a:cxn ang="0">
                <a:pos x="284" y="435"/>
              </a:cxn>
              <a:cxn ang="0">
                <a:pos x="330" y="503"/>
              </a:cxn>
              <a:cxn ang="0">
                <a:pos x="307" y="552"/>
              </a:cxn>
            </a:cxnLst>
            <a:rect l="0" t="0" r="r" b="b"/>
            <a:pathLst>
              <a:path w="635" h="603">
                <a:moveTo>
                  <a:pt x="321" y="602"/>
                </a:moveTo>
                <a:lnTo>
                  <a:pt x="377" y="552"/>
                </a:lnTo>
                <a:lnTo>
                  <a:pt x="391" y="524"/>
                </a:lnTo>
                <a:lnTo>
                  <a:pt x="402" y="493"/>
                </a:lnTo>
                <a:lnTo>
                  <a:pt x="415" y="465"/>
                </a:lnTo>
                <a:lnTo>
                  <a:pt x="411" y="455"/>
                </a:lnTo>
                <a:lnTo>
                  <a:pt x="415" y="445"/>
                </a:lnTo>
                <a:lnTo>
                  <a:pt x="424" y="438"/>
                </a:lnTo>
                <a:lnTo>
                  <a:pt x="425" y="432"/>
                </a:lnTo>
                <a:lnTo>
                  <a:pt x="422" y="426"/>
                </a:lnTo>
                <a:lnTo>
                  <a:pt x="432" y="416"/>
                </a:lnTo>
                <a:lnTo>
                  <a:pt x="444" y="414"/>
                </a:lnTo>
                <a:lnTo>
                  <a:pt x="441" y="395"/>
                </a:lnTo>
                <a:lnTo>
                  <a:pt x="456" y="375"/>
                </a:lnTo>
                <a:lnTo>
                  <a:pt x="468" y="373"/>
                </a:lnTo>
                <a:lnTo>
                  <a:pt x="483" y="357"/>
                </a:lnTo>
                <a:lnTo>
                  <a:pt x="502" y="297"/>
                </a:lnTo>
                <a:lnTo>
                  <a:pt x="510" y="293"/>
                </a:lnTo>
                <a:lnTo>
                  <a:pt x="516" y="293"/>
                </a:lnTo>
                <a:lnTo>
                  <a:pt x="529" y="290"/>
                </a:lnTo>
                <a:lnTo>
                  <a:pt x="544" y="276"/>
                </a:lnTo>
                <a:lnTo>
                  <a:pt x="553" y="282"/>
                </a:lnTo>
                <a:lnTo>
                  <a:pt x="543" y="303"/>
                </a:lnTo>
                <a:lnTo>
                  <a:pt x="543" y="326"/>
                </a:lnTo>
                <a:lnTo>
                  <a:pt x="517" y="354"/>
                </a:lnTo>
                <a:lnTo>
                  <a:pt x="505" y="357"/>
                </a:lnTo>
                <a:lnTo>
                  <a:pt x="506" y="380"/>
                </a:lnTo>
                <a:lnTo>
                  <a:pt x="469" y="418"/>
                </a:lnTo>
                <a:lnTo>
                  <a:pt x="452" y="426"/>
                </a:lnTo>
                <a:lnTo>
                  <a:pt x="438" y="429"/>
                </a:lnTo>
                <a:lnTo>
                  <a:pt x="428" y="456"/>
                </a:lnTo>
                <a:lnTo>
                  <a:pt x="461" y="432"/>
                </a:lnTo>
                <a:lnTo>
                  <a:pt x="510" y="392"/>
                </a:lnTo>
                <a:lnTo>
                  <a:pt x="554" y="331"/>
                </a:lnTo>
                <a:lnTo>
                  <a:pt x="576" y="299"/>
                </a:lnTo>
                <a:lnTo>
                  <a:pt x="591" y="249"/>
                </a:lnTo>
                <a:lnTo>
                  <a:pt x="616" y="215"/>
                </a:lnTo>
                <a:lnTo>
                  <a:pt x="634" y="190"/>
                </a:lnTo>
                <a:lnTo>
                  <a:pt x="617" y="194"/>
                </a:lnTo>
                <a:lnTo>
                  <a:pt x="607" y="188"/>
                </a:lnTo>
                <a:lnTo>
                  <a:pt x="594" y="193"/>
                </a:lnTo>
                <a:lnTo>
                  <a:pt x="594" y="200"/>
                </a:lnTo>
                <a:lnTo>
                  <a:pt x="589" y="200"/>
                </a:lnTo>
                <a:lnTo>
                  <a:pt x="583" y="191"/>
                </a:lnTo>
                <a:lnTo>
                  <a:pt x="586" y="183"/>
                </a:lnTo>
                <a:lnTo>
                  <a:pt x="600" y="178"/>
                </a:lnTo>
                <a:lnTo>
                  <a:pt x="606" y="160"/>
                </a:lnTo>
                <a:lnTo>
                  <a:pt x="608" y="149"/>
                </a:lnTo>
                <a:lnTo>
                  <a:pt x="621" y="130"/>
                </a:lnTo>
                <a:lnTo>
                  <a:pt x="616" y="119"/>
                </a:lnTo>
                <a:lnTo>
                  <a:pt x="586" y="122"/>
                </a:lnTo>
                <a:lnTo>
                  <a:pt x="552" y="112"/>
                </a:lnTo>
                <a:lnTo>
                  <a:pt x="529" y="89"/>
                </a:lnTo>
                <a:lnTo>
                  <a:pt x="527" y="78"/>
                </a:lnTo>
                <a:lnTo>
                  <a:pt x="496" y="52"/>
                </a:lnTo>
                <a:lnTo>
                  <a:pt x="498" y="41"/>
                </a:lnTo>
                <a:lnTo>
                  <a:pt x="468" y="34"/>
                </a:lnTo>
                <a:lnTo>
                  <a:pt x="461" y="40"/>
                </a:lnTo>
                <a:lnTo>
                  <a:pt x="452" y="34"/>
                </a:lnTo>
                <a:lnTo>
                  <a:pt x="446" y="25"/>
                </a:lnTo>
                <a:lnTo>
                  <a:pt x="407" y="8"/>
                </a:lnTo>
                <a:lnTo>
                  <a:pt x="395" y="13"/>
                </a:lnTo>
                <a:lnTo>
                  <a:pt x="361" y="6"/>
                </a:lnTo>
                <a:lnTo>
                  <a:pt x="361" y="0"/>
                </a:lnTo>
                <a:lnTo>
                  <a:pt x="353" y="0"/>
                </a:lnTo>
                <a:lnTo>
                  <a:pt x="350" y="6"/>
                </a:lnTo>
                <a:lnTo>
                  <a:pt x="340" y="7"/>
                </a:lnTo>
                <a:lnTo>
                  <a:pt x="333" y="0"/>
                </a:lnTo>
                <a:lnTo>
                  <a:pt x="320" y="8"/>
                </a:lnTo>
                <a:lnTo>
                  <a:pt x="294" y="6"/>
                </a:lnTo>
                <a:lnTo>
                  <a:pt x="283" y="6"/>
                </a:lnTo>
                <a:lnTo>
                  <a:pt x="272" y="6"/>
                </a:lnTo>
                <a:lnTo>
                  <a:pt x="245" y="20"/>
                </a:lnTo>
                <a:lnTo>
                  <a:pt x="219" y="38"/>
                </a:lnTo>
                <a:lnTo>
                  <a:pt x="205" y="52"/>
                </a:lnTo>
                <a:lnTo>
                  <a:pt x="183" y="62"/>
                </a:lnTo>
                <a:lnTo>
                  <a:pt x="158" y="86"/>
                </a:lnTo>
                <a:lnTo>
                  <a:pt x="138" y="98"/>
                </a:lnTo>
                <a:lnTo>
                  <a:pt x="131" y="116"/>
                </a:lnTo>
                <a:lnTo>
                  <a:pt x="119" y="139"/>
                </a:lnTo>
                <a:lnTo>
                  <a:pt x="95" y="164"/>
                </a:lnTo>
                <a:lnTo>
                  <a:pt x="84" y="178"/>
                </a:lnTo>
                <a:lnTo>
                  <a:pt x="77" y="193"/>
                </a:lnTo>
                <a:lnTo>
                  <a:pt x="61" y="205"/>
                </a:lnTo>
                <a:lnTo>
                  <a:pt x="44" y="228"/>
                </a:lnTo>
                <a:lnTo>
                  <a:pt x="23" y="259"/>
                </a:lnTo>
                <a:lnTo>
                  <a:pt x="0" y="286"/>
                </a:lnTo>
                <a:lnTo>
                  <a:pt x="7" y="297"/>
                </a:lnTo>
                <a:lnTo>
                  <a:pt x="38" y="297"/>
                </a:lnTo>
                <a:lnTo>
                  <a:pt x="53" y="285"/>
                </a:lnTo>
                <a:lnTo>
                  <a:pt x="67" y="293"/>
                </a:lnTo>
                <a:lnTo>
                  <a:pt x="117" y="337"/>
                </a:lnTo>
                <a:lnTo>
                  <a:pt x="121" y="351"/>
                </a:lnTo>
                <a:lnTo>
                  <a:pt x="139" y="363"/>
                </a:lnTo>
                <a:lnTo>
                  <a:pt x="149" y="351"/>
                </a:lnTo>
                <a:lnTo>
                  <a:pt x="165" y="348"/>
                </a:lnTo>
                <a:lnTo>
                  <a:pt x="178" y="358"/>
                </a:lnTo>
                <a:lnTo>
                  <a:pt x="202" y="381"/>
                </a:lnTo>
                <a:lnTo>
                  <a:pt x="223" y="388"/>
                </a:lnTo>
                <a:lnTo>
                  <a:pt x="250" y="414"/>
                </a:lnTo>
                <a:lnTo>
                  <a:pt x="259" y="431"/>
                </a:lnTo>
                <a:lnTo>
                  <a:pt x="284" y="435"/>
                </a:lnTo>
                <a:lnTo>
                  <a:pt x="318" y="480"/>
                </a:lnTo>
                <a:lnTo>
                  <a:pt x="330" y="503"/>
                </a:lnTo>
                <a:lnTo>
                  <a:pt x="311" y="530"/>
                </a:lnTo>
                <a:lnTo>
                  <a:pt x="307" y="552"/>
                </a:lnTo>
                <a:lnTo>
                  <a:pt x="321" y="602"/>
                </a:lnTo>
              </a:path>
            </a:pathLst>
          </a:custGeom>
          <a:solidFill>
            <a:srgbClr val="002060"/>
          </a:solidFill>
          <a:ln w="317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44" name="Freeform 17"/>
          <p:cNvSpPr>
            <a:spLocks/>
          </p:cNvSpPr>
          <p:nvPr/>
        </p:nvSpPr>
        <p:spPr bwMode="auto">
          <a:xfrm>
            <a:off x="2291447" y="3105845"/>
            <a:ext cx="407577" cy="263182"/>
          </a:xfrm>
          <a:custGeom>
            <a:avLst/>
            <a:gdLst/>
            <a:ahLst/>
            <a:cxnLst>
              <a:cxn ang="0">
                <a:pos x="506" y="294"/>
              </a:cxn>
              <a:cxn ang="0">
                <a:pos x="490" y="287"/>
              </a:cxn>
              <a:cxn ang="0">
                <a:pos x="502" y="282"/>
              </a:cxn>
              <a:cxn ang="0">
                <a:pos x="500" y="273"/>
              </a:cxn>
              <a:cxn ang="0">
                <a:pos x="517" y="267"/>
              </a:cxn>
              <a:cxn ang="0">
                <a:pos x="517" y="279"/>
              </a:cxn>
              <a:cxn ang="0">
                <a:pos x="560" y="252"/>
              </a:cxn>
              <a:cxn ang="0">
                <a:pos x="517" y="231"/>
              </a:cxn>
              <a:cxn ang="0">
                <a:pos x="488" y="231"/>
              </a:cxn>
              <a:cxn ang="0">
                <a:pos x="495" y="209"/>
              </a:cxn>
              <a:cxn ang="0">
                <a:pos x="462" y="207"/>
              </a:cxn>
              <a:cxn ang="0">
                <a:pos x="432" y="201"/>
              </a:cxn>
              <a:cxn ang="0">
                <a:pos x="432" y="184"/>
              </a:cxn>
              <a:cxn ang="0">
                <a:pos x="434" y="167"/>
              </a:cxn>
              <a:cxn ang="0">
                <a:pos x="415" y="134"/>
              </a:cxn>
              <a:cxn ang="0">
                <a:pos x="378" y="40"/>
              </a:cxn>
              <a:cxn ang="0">
                <a:pos x="307" y="33"/>
              </a:cxn>
              <a:cxn ang="0">
                <a:pos x="256" y="16"/>
              </a:cxn>
              <a:cxn ang="0">
                <a:pos x="203" y="0"/>
              </a:cxn>
              <a:cxn ang="0">
                <a:pos x="196" y="13"/>
              </a:cxn>
              <a:cxn ang="0">
                <a:pos x="135" y="3"/>
              </a:cxn>
              <a:cxn ang="0">
                <a:pos x="74" y="45"/>
              </a:cxn>
              <a:cxn ang="0">
                <a:pos x="68" y="75"/>
              </a:cxn>
              <a:cxn ang="0">
                <a:pos x="55" y="106"/>
              </a:cxn>
              <a:cxn ang="0">
                <a:pos x="24" y="153"/>
              </a:cxn>
              <a:cxn ang="0">
                <a:pos x="18" y="166"/>
              </a:cxn>
              <a:cxn ang="0">
                <a:pos x="16" y="174"/>
              </a:cxn>
              <a:cxn ang="0">
                <a:pos x="14" y="183"/>
              </a:cxn>
              <a:cxn ang="0">
                <a:pos x="14" y="191"/>
              </a:cxn>
              <a:cxn ang="0">
                <a:pos x="13" y="228"/>
              </a:cxn>
              <a:cxn ang="0">
                <a:pos x="0" y="274"/>
              </a:cxn>
              <a:cxn ang="0">
                <a:pos x="7" y="289"/>
              </a:cxn>
              <a:cxn ang="0">
                <a:pos x="26" y="286"/>
              </a:cxn>
              <a:cxn ang="0">
                <a:pos x="63" y="289"/>
              </a:cxn>
              <a:cxn ang="0">
                <a:pos x="68" y="318"/>
              </a:cxn>
              <a:cxn ang="0">
                <a:pos x="95" y="345"/>
              </a:cxn>
              <a:cxn ang="0">
                <a:pos x="117" y="341"/>
              </a:cxn>
              <a:cxn ang="0">
                <a:pos x="162" y="349"/>
              </a:cxn>
              <a:cxn ang="0">
                <a:pos x="196" y="357"/>
              </a:cxn>
              <a:cxn ang="0">
                <a:pos x="262" y="369"/>
              </a:cxn>
              <a:cxn ang="0">
                <a:pos x="277" y="368"/>
              </a:cxn>
              <a:cxn ang="0">
                <a:pos x="281" y="341"/>
              </a:cxn>
              <a:cxn ang="0">
                <a:pos x="311" y="335"/>
              </a:cxn>
              <a:cxn ang="0">
                <a:pos x="328" y="318"/>
              </a:cxn>
              <a:cxn ang="0">
                <a:pos x="348" y="325"/>
              </a:cxn>
              <a:cxn ang="0">
                <a:pos x="370" y="321"/>
              </a:cxn>
              <a:cxn ang="0">
                <a:pos x="401" y="334"/>
              </a:cxn>
              <a:cxn ang="0">
                <a:pos x="439" y="320"/>
              </a:cxn>
              <a:cxn ang="0">
                <a:pos x="480" y="313"/>
              </a:cxn>
              <a:cxn ang="0">
                <a:pos x="492" y="310"/>
              </a:cxn>
            </a:cxnLst>
            <a:rect l="0" t="0" r="r" b="b"/>
            <a:pathLst>
              <a:path w="561" h="383">
                <a:moveTo>
                  <a:pt x="492" y="310"/>
                </a:moveTo>
                <a:lnTo>
                  <a:pt x="506" y="294"/>
                </a:lnTo>
                <a:lnTo>
                  <a:pt x="506" y="290"/>
                </a:lnTo>
                <a:lnTo>
                  <a:pt x="490" y="287"/>
                </a:lnTo>
                <a:lnTo>
                  <a:pt x="492" y="283"/>
                </a:lnTo>
                <a:lnTo>
                  <a:pt x="502" y="282"/>
                </a:lnTo>
                <a:lnTo>
                  <a:pt x="505" y="274"/>
                </a:lnTo>
                <a:lnTo>
                  <a:pt x="500" y="273"/>
                </a:lnTo>
                <a:lnTo>
                  <a:pt x="503" y="265"/>
                </a:lnTo>
                <a:lnTo>
                  <a:pt x="517" y="267"/>
                </a:lnTo>
                <a:lnTo>
                  <a:pt x="522" y="273"/>
                </a:lnTo>
                <a:lnTo>
                  <a:pt x="517" y="279"/>
                </a:lnTo>
                <a:lnTo>
                  <a:pt x="522" y="283"/>
                </a:lnTo>
                <a:lnTo>
                  <a:pt x="560" y="252"/>
                </a:lnTo>
                <a:lnTo>
                  <a:pt x="522" y="253"/>
                </a:lnTo>
                <a:lnTo>
                  <a:pt x="517" y="231"/>
                </a:lnTo>
                <a:lnTo>
                  <a:pt x="499" y="238"/>
                </a:lnTo>
                <a:lnTo>
                  <a:pt x="488" y="231"/>
                </a:lnTo>
                <a:lnTo>
                  <a:pt x="488" y="219"/>
                </a:lnTo>
                <a:lnTo>
                  <a:pt x="495" y="209"/>
                </a:lnTo>
                <a:lnTo>
                  <a:pt x="489" y="207"/>
                </a:lnTo>
                <a:lnTo>
                  <a:pt x="462" y="207"/>
                </a:lnTo>
                <a:lnTo>
                  <a:pt x="451" y="199"/>
                </a:lnTo>
                <a:lnTo>
                  <a:pt x="432" y="201"/>
                </a:lnTo>
                <a:lnTo>
                  <a:pt x="428" y="195"/>
                </a:lnTo>
                <a:lnTo>
                  <a:pt x="432" y="184"/>
                </a:lnTo>
                <a:lnTo>
                  <a:pt x="442" y="175"/>
                </a:lnTo>
                <a:lnTo>
                  <a:pt x="434" y="167"/>
                </a:lnTo>
                <a:lnTo>
                  <a:pt x="431" y="150"/>
                </a:lnTo>
                <a:lnTo>
                  <a:pt x="415" y="134"/>
                </a:lnTo>
                <a:lnTo>
                  <a:pt x="412" y="82"/>
                </a:lnTo>
                <a:lnTo>
                  <a:pt x="378" y="40"/>
                </a:lnTo>
                <a:lnTo>
                  <a:pt x="318" y="44"/>
                </a:lnTo>
                <a:lnTo>
                  <a:pt x="307" y="33"/>
                </a:lnTo>
                <a:lnTo>
                  <a:pt x="267" y="14"/>
                </a:lnTo>
                <a:lnTo>
                  <a:pt x="256" y="16"/>
                </a:lnTo>
                <a:lnTo>
                  <a:pt x="217" y="3"/>
                </a:lnTo>
                <a:lnTo>
                  <a:pt x="203" y="0"/>
                </a:lnTo>
                <a:lnTo>
                  <a:pt x="202" y="10"/>
                </a:lnTo>
                <a:lnTo>
                  <a:pt x="196" y="13"/>
                </a:lnTo>
                <a:lnTo>
                  <a:pt x="190" y="4"/>
                </a:lnTo>
                <a:lnTo>
                  <a:pt x="135" y="3"/>
                </a:lnTo>
                <a:lnTo>
                  <a:pt x="124" y="10"/>
                </a:lnTo>
                <a:lnTo>
                  <a:pt x="74" y="45"/>
                </a:lnTo>
                <a:lnTo>
                  <a:pt x="71" y="69"/>
                </a:lnTo>
                <a:lnTo>
                  <a:pt x="68" y="75"/>
                </a:lnTo>
                <a:lnTo>
                  <a:pt x="72" y="92"/>
                </a:lnTo>
                <a:lnTo>
                  <a:pt x="55" y="106"/>
                </a:lnTo>
                <a:lnTo>
                  <a:pt x="36" y="153"/>
                </a:lnTo>
                <a:lnTo>
                  <a:pt x="24" y="153"/>
                </a:lnTo>
                <a:lnTo>
                  <a:pt x="18" y="161"/>
                </a:lnTo>
                <a:lnTo>
                  <a:pt x="18" y="166"/>
                </a:lnTo>
                <a:lnTo>
                  <a:pt x="17" y="170"/>
                </a:lnTo>
                <a:lnTo>
                  <a:pt x="16" y="174"/>
                </a:lnTo>
                <a:lnTo>
                  <a:pt x="14" y="177"/>
                </a:lnTo>
                <a:lnTo>
                  <a:pt x="14" y="183"/>
                </a:lnTo>
                <a:lnTo>
                  <a:pt x="14" y="187"/>
                </a:lnTo>
                <a:lnTo>
                  <a:pt x="14" y="191"/>
                </a:lnTo>
                <a:lnTo>
                  <a:pt x="14" y="197"/>
                </a:lnTo>
                <a:lnTo>
                  <a:pt x="13" y="228"/>
                </a:lnTo>
                <a:lnTo>
                  <a:pt x="13" y="241"/>
                </a:lnTo>
                <a:lnTo>
                  <a:pt x="0" y="274"/>
                </a:lnTo>
                <a:lnTo>
                  <a:pt x="0" y="289"/>
                </a:lnTo>
                <a:lnTo>
                  <a:pt x="7" y="289"/>
                </a:lnTo>
                <a:lnTo>
                  <a:pt x="17" y="293"/>
                </a:lnTo>
                <a:lnTo>
                  <a:pt x="26" y="286"/>
                </a:lnTo>
                <a:lnTo>
                  <a:pt x="41" y="286"/>
                </a:lnTo>
                <a:lnTo>
                  <a:pt x="63" y="289"/>
                </a:lnTo>
                <a:lnTo>
                  <a:pt x="68" y="296"/>
                </a:lnTo>
                <a:lnTo>
                  <a:pt x="68" y="318"/>
                </a:lnTo>
                <a:lnTo>
                  <a:pt x="82" y="341"/>
                </a:lnTo>
                <a:lnTo>
                  <a:pt x="95" y="345"/>
                </a:lnTo>
                <a:lnTo>
                  <a:pt x="105" y="341"/>
                </a:lnTo>
                <a:lnTo>
                  <a:pt x="117" y="341"/>
                </a:lnTo>
                <a:lnTo>
                  <a:pt x="128" y="351"/>
                </a:lnTo>
                <a:lnTo>
                  <a:pt x="162" y="349"/>
                </a:lnTo>
                <a:lnTo>
                  <a:pt x="179" y="357"/>
                </a:lnTo>
                <a:lnTo>
                  <a:pt x="196" y="357"/>
                </a:lnTo>
                <a:lnTo>
                  <a:pt x="219" y="368"/>
                </a:lnTo>
                <a:lnTo>
                  <a:pt x="262" y="369"/>
                </a:lnTo>
                <a:lnTo>
                  <a:pt x="264" y="382"/>
                </a:lnTo>
                <a:lnTo>
                  <a:pt x="277" y="368"/>
                </a:lnTo>
                <a:lnTo>
                  <a:pt x="276" y="358"/>
                </a:lnTo>
                <a:lnTo>
                  <a:pt x="281" y="341"/>
                </a:lnTo>
                <a:lnTo>
                  <a:pt x="304" y="340"/>
                </a:lnTo>
                <a:lnTo>
                  <a:pt x="311" y="335"/>
                </a:lnTo>
                <a:lnTo>
                  <a:pt x="318" y="337"/>
                </a:lnTo>
                <a:lnTo>
                  <a:pt x="328" y="318"/>
                </a:lnTo>
                <a:lnTo>
                  <a:pt x="343" y="318"/>
                </a:lnTo>
                <a:lnTo>
                  <a:pt x="348" y="325"/>
                </a:lnTo>
                <a:lnTo>
                  <a:pt x="358" y="318"/>
                </a:lnTo>
                <a:lnTo>
                  <a:pt x="370" y="321"/>
                </a:lnTo>
                <a:lnTo>
                  <a:pt x="388" y="318"/>
                </a:lnTo>
                <a:lnTo>
                  <a:pt x="401" y="334"/>
                </a:lnTo>
                <a:lnTo>
                  <a:pt x="425" y="334"/>
                </a:lnTo>
                <a:lnTo>
                  <a:pt x="439" y="320"/>
                </a:lnTo>
                <a:lnTo>
                  <a:pt x="473" y="317"/>
                </a:lnTo>
                <a:lnTo>
                  <a:pt x="480" y="313"/>
                </a:lnTo>
                <a:lnTo>
                  <a:pt x="490" y="316"/>
                </a:lnTo>
                <a:lnTo>
                  <a:pt x="492" y="310"/>
                </a:lnTo>
              </a:path>
            </a:pathLst>
          </a:custGeom>
          <a:solidFill>
            <a:srgbClr val="002060"/>
          </a:solidFill>
          <a:ln w="317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45" name="Freeform 18"/>
          <p:cNvSpPr>
            <a:spLocks/>
          </p:cNvSpPr>
          <p:nvPr/>
        </p:nvSpPr>
        <p:spPr bwMode="auto">
          <a:xfrm>
            <a:off x="2519775" y="2612200"/>
            <a:ext cx="708458" cy="532055"/>
          </a:xfrm>
          <a:custGeom>
            <a:avLst/>
            <a:gdLst/>
            <a:ahLst/>
            <a:cxnLst>
              <a:cxn ang="0">
                <a:pos x="870" y="350"/>
              </a:cxn>
              <a:cxn ang="0">
                <a:pos x="844" y="387"/>
              </a:cxn>
              <a:cxn ang="0">
                <a:pos x="866" y="427"/>
              </a:cxn>
              <a:cxn ang="0">
                <a:pos x="838" y="435"/>
              </a:cxn>
              <a:cxn ang="0">
                <a:pos x="855" y="481"/>
              </a:cxn>
              <a:cxn ang="0">
                <a:pos x="832" y="522"/>
              </a:cxn>
              <a:cxn ang="0">
                <a:pos x="781" y="557"/>
              </a:cxn>
              <a:cxn ang="0">
                <a:pos x="767" y="604"/>
              </a:cxn>
              <a:cxn ang="0">
                <a:pos x="734" y="652"/>
              </a:cxn>
              <a:cxn ang="0">
                <a:pos x="720" y="676"/>
              </a:cxn>
              <a:cxn ang="0">
                <a:pos x="714" y="686"/>
              </a:cxn>
              <a:cxn ang="0">
                <a:pos x="628" y="708"/>
              </a:cxn>
              <a:cxn ang="0">
                <a:pos x="561" y="719"/>
              </a:cxn>
              <a:cxn ang="0">
                <a:pos x="486" y="737"/>
              </a:cxn>
              <a:cxn ang="0">
                <a:pos x="443" y="750"/>
              </a:cxn>
              <a:cxn ang="0">
                <a:pos x="430" y="763"/>
              </a:cxn>
              <a:cxn ang="0">
                <a:pos x="373" y="747"/>
              </a:cxn>
              <a:cxn ang="0">
                <a:pos x="356" y="708"/>
              </a:cxn>
              <a:cxn ang="0">
                <a:pos x="371" y="650"/>
              </a:cxn>
              <a:cxn ang="0">
                <a:pos x="338" y="634"/>
              </a:cxn>
              <a:cxn ang="0">
                <a:pos x="328" y="564"/>
              </a:cxn>
              <a:cxn ang="0">
                <a:pos x="318" y="522"/>
              </a:cxn>
              <a:cxn ang="0">
                <a:pos x="264" y="506"/>
              </a:cxn>
              <a:cxn ang="0">
                <a:pos x="224" y="508"/>
              </a:cxn>
              <a:cxn ang="0">
                <a:pos x="170" y="530"/>
              </a:cxn>
              <a:cxn ang="0">
                <a:pos x="158" y="518"/>
              </a:cxn>
              <a:cxn ang="0">
                <a:pos x="135" y="486"/>
              </a:cxn>
              <a:cxn ang="0">
                <a:pos x="48" y="471"/>
              </a:cxn>
              <a:cxn ang="0">
                <a:pos x="1" y="495"/>
              </a:cxn>
              <a:cxn ang="0">
                <a:pos x="44" y="406"/>
              </a:cxn>
              <a:cxn ang="0">
                <a:pos x="121" y="370"/>
              </a:cxn>
              <a:cxn ang="0">
                <a:pos x="151" y="369"/>
              </a:cxn>
              <a:cxn ang="0">
                <a:pos x="263" y="362"/>
              </a:cxn>
              <a:cxn ang="0">
                <a:pos x="315" y="309"/>
              </a:cxn>
              <a:cxn ang="0">
                <a:pos x="304" y="272"/>
              </a:cxn>
              <a:cxn ang="0">
                <a:pos x="332" y="197"/>
              </a:cxn>
              <a:cxn ang="0">
                <a:pos x="327" y="153"/>
              </a:cxn>
              <a:cxn ang="0">
                <a:pos x="375" y="133"/>
              </a:cxn>
              <a:cxn ang="0">
                <a:pos x="375" y="88"/>
              </a:cxn>
              <a:cxn ang="0">
                <a:pos x="399" y="60"/>
              </a:cxn>
              <a:cxn ang="0">
                <a:pos x="425" y="52"/>
              </a:cxn>
              <a:cxn ang="0">
                <a:pos x="440" y="68"/>
              </a:cxn>
              <a:cxn ang="0">
                <a:pos x="486" y="54"/>
              </a:cxn>
              <a:cxn ang="0">
                <a:pos x="589" y="0"/>
              </a:cxn>
              <a:cxn ang="0">
                <a:pos x="667" y="52"/>
              </a:cxn>
              <a:cxn ang="0">
                <a:pos x="782" y="89"/>
              </a:cxn>
              <a:cxn ang="0">
                <a:pos x="851" y="126"/>
              </a:cxn>
              <a:cxn ang="0">
                <a:pos x="909" y="150"/>
              </a:cxn>
              <a:cxn ang="0">
                <a:pos x="970" y="186"/>
              </a:cxn>
              <a:cxn ang="0">
                <a:pos x="933" y="231"/>
              </a:cxn>
              <a:cxn ang="0">
                <a:pos x="902" y="303"/>
              </a:cxn>
              <a:cxn ang="0">
                <a:pos x="930" y="359"/>
              </a:cxn>
            </a:cxnLst>
            <a:rect l="0" t="0" r="r" b="b"/>
            <a:pathLst>
              <a:path w="978" h="764">
                <a:moveTo>
                  <a:pt x="930" y="359"/>
                </a:moveTo>
                <a:lnTo>
                  <a:pt x="909" y="350"/>
                </a:lnTo>
                <a:lnTo>
                  <a:pt x="870" y="350"/>
                </a:lnTo>
                <a:lnTo>
                  <a:pt x="878" y="369"/>
                </a:lnTo>
                <a:lnTo>
                  <a:pt x="868" y="369"/>
                </a:lnTo>
                <a:lnTo>
                  <a:pt x="844" y="387"/>
                </a:lnTo>
                <a:lnTo>
                  <a:pt x="855" y="396"/>
                </a:lnTo>
                <a:lnTo>
                  <a:pt x="853" y="416"/>
                </a:lnTo>
                <a:lnTo>
                  <a:pt x="866" y="427"/>
                </a:lnTo>
                <a:lnTo>
                  <a:pt x="862" y="437"/>
                </a:lnTo>
                <a:lnTo>
                  <a:pt x="851" y="428"/>
                </a:lnTo>
                <a:lnTo>
                  <a:pt x="838" y="435"/>
                </a:lnTo>
                <a:lnTo>
                  <a:pt x="851" y="447"/>
                </a:lnTo>
                <a:lnTo>
                  <a:pt x="858" y="465"/>
                </a:lnTo>
                <a:lnTo>
                  <a:pt x="855" y="481"/>
                </a:lnTo>
                <a:lnTo>
                  <a:pt x="848" y="501"/>
                </a:lnTo>
                <a:lnTo>
                  <a:pt x="834" y="505"/>
                </a:lnTo>
                <a:lnTo>
                  <a:pt x="832" y="522"/>
                </a:lnTo>
                <a:lnTo>
                  <a:pt x="821" y="529"/>
                </a:lnTo>
                <a:lnTo>
                  <a:pt x="818" y="547"/>
                </a:lnTo>
                <a:lnTo>
                  <a:pt x="781" y="557"/>
                </a:lnTo>
                <a:lnTo>
                  <a:pt x="778" y="569"/>
                </a:lnTo>
                <a:lnTo>
                  <a:pt x="777" y="580"/>
                </a:lnTo>
                <a:lnTo>
                  <a:pt x="767" y="604"/>
                </a:lnTo>
                <a:lnTo>
                  <a:pt x="760" y="616"/>
                </a:lnTo>
                <a:lnTo>
                  <a:pt x="737" y="637"/>
                </a:lnTo>
                <a:lnTo>
                  <a:pt x="734" y="652"/>
                </a:lnTo>
                <a:lnTo>
                  <a:pt x="728" y="659"/>
                </a:lnTo>
                <a:lnTo>
                  <a:pt x="728" y="668"/>
                </a:lnTo>
                <a:lnTo>
                  <a:pt x="720" y="676"/>
                </a:lnTo>
                <a:lnTo>
                  <a:pt x="728" y="682"/>
                </a:lnTo>
                <a:lnTo>
                  <a:pt x="726" y="688"/>
                </a:lnTo>
                <a:lnTo>
                  <a:pt x="714" y="686"/>
                </a:lnTo>
                <a:lnTo>
                  <a:pt x="689" y="696"/>
                </a:lnTo>
                <a:lnTo>
                  <a:pt x="666" y="709"/>
                </a:lnTo>
                <a:lnTo>
                  <a:pt x="628" y="708"/>
                </a:lnTo>
                <a:lnTo>
                  <a:pt x="619" y="709"/>
                </a:lnTo>
                <a:lnTo>
                  <a:pt x="595" y="709"/>
                </a:lnTo>
                <a:lnTo>
                  <a:pt x="561" y="719"/>
                </a:lnTo>
                <a:lnTo>
                  <a:pt x="524" y="723"/>
                </a:lnTo>
                <a:lnTo>
                  <a:pt x="515" y="730"/>
                </a:lnTo>
                <a:lnTo>
                  <a:pt x="486" y="737"/>
                </a:lnTo>
                <a:lnTo>
                  <a:pt x="476" y="736"/>
                </a:lnTo>
                <a:lnTo>
                  <a:pt x="462" y="749"/>
                </a:lnTo>
                <a:lnTo>
                  <a:pt x="443" y="750"/>
                </a:lnTo>
                <a:lnTo>
                  <a:pt x="437" y="740"/>
                </a:lnTo>
                <a:lnTo>
                  <a:pt x="432" y="745"/>
                </a:lnTo>
                <a:lnTo>
                  <a:pt x="430" y="763"/>
                </a:lnTo>
                <a:lnTo>
                  <a:pt x="378" y="763"/>
                </a:lnTo>
                <a:lnTo>
                  <a:pt x="379" y="753"/>
                </a:lnTo>
                <a:lnTo>
                  <a:pt x="373" y="747"/>
                </a:lnTo>
                <a:lnTo>
                  <a:pt x="376" y="739"/>
                </a:lnTo>
                <a:lnTo>
                  <a:pt x="358" y="720"/>
                </a:lnTo>
                <a:lnTo>
                  <a:pt x="356" y="708"/>
                </a:lnTo>
                <a:lnTo>
                  <a:pt x="362" y="694"/>
                </a:lnTo>
                <a:lnTo>
                  <a:pt x="358" y="668"/>
                </a:lnTo>
                <a:lnTo>
                  <a:pt x="371" y="650"/>
                </a:lnTo>
                <a:lnTo>
                  <a:pt x="369" y="633"/>
                </a:lnTo>
                <a:lnTo>
                  <a:pt x="344" y="628"/>
                </a:lnTo>
                <a:lnTo>
                  <a:pt x="338" y="634"/>
                </a:lnTo>
                <a:lnTo>
                  <a:pt x="325" y="604"/>
                </a:lnTo>
                <a:lnTo>
                  <a:pt x="317" y="573"/>
                </a:lnTo>
                <a:lnTo>
                  <a:pt x="328" y="564"/>
                </a:lnTo>
                <a:lnTo>
                  <a:pt x="322" y="547"/>
                </a:lnTo>
                <a:lnTo>
                  <a:pt x="315" y="543"/>
                </a:lnTo>
                <a:lnTo>
                  <a:pt x="318" y="522"/>
                </a:lnTo>
                <a:lnTo>
                  <a:pt x="302" y="499"/>
                </a:lnTo>
                <a:lnTo>
                  <a:pt x="271" y="499"/>
                </a:lnTo>
                <a:lnTo>
                  <a:pt x="264" y="506"/>
                </a:lnTo>
                <a:lnTo>
                  <a:pt x="247" y="508"/>
                </a:lnTo>
                <a:lnTo>
                  <a:pt x="241" y="502"/>
                </a:lnTo>
                <a:lnTo>
                  <a:pt x="224" y="508"/>
                </a:lnTo>
                <a:lnTo>
                  <a:pt x="185" y="512"/>
                </a:lnTo>
                <a:lnTo>
                  <a:pt x="182" y="533"/>
                </a:lnTo>
                <a:lnTo>
                  <a:pt x="170" y="530"/>
                </a:lnTo>
                <a:lnTo>
                  <a:pt x="172" y="509"/>
                </a:lnTo>
                <a:lnTo>
                  <a:pt x="166" y="512"/>
                </a:lnTo>
                <a:lnTo>
                  <a:pt x="158" y="518"/>
                </a:lnTo>
                <a:lnTo>
                  <a:pt x="149" y="512"/>
                </a:lnTo>
                <a:lnTo>
                  <a:pt x="152" y="494"/>
                </a:lnTo>
                <a:lnTo>
                  <a:pt x="135" y="486"/>
                </a:lnTo>
                <a:lnTo>
                  <a:pt x="80" y="484"/>
                </a:lnTo>
                <a:lnTo>
                  <a:pt x="74" y="479"/>
                </a:lnTo>
                <a:lnTo>
                  <a:pt x="48" y="471"/>
                </a:lnTo>
                <a:lnTo>
                  <a:pt x="28" y="481"/>
                </a:lnTo>
                <a:lnTo>
                  <a:pt x="18" y="481"/>
                </a:lnTo>
                <a:lnTo>
                  <a:pt x="1" y="495"/>
                </a:lnTo>
                <a:lnTo>
                  <a:pt x="0" y="454"/>
                </a:lnTo>
                <a:lnTo>
                  <a:pt x="16" y="425"/>
                </a:lnTo>
                <a:lnTo>
                  <a:pt x="44" y="406"/>
                </a:lnTo>
                <a:lnTo>
                  <a:pt x="48" y="391"/>
                </a:lnTo>
                <a:lnTo>
                  <a:pt x="70" y="370"/>
                </a:lnTo>
                <a:lnTo>
                  <a:pt x="121" y="370"/>
                </a:lnTo>
                <a:lnTo>
                  <a:pt x="132" y="355"/>
                </a:lnTo>
                <a:lnTo>
                  <a:pt x="142" y="369"/>
                </a:lnTo>
                <a:lnTo>
                  <a:pt x="151" y="369"/>
                </a:lnTo>
                <a:lnTo>
                  <a:pt x="172" y="350"/>
                </a:lnTo>
                <a:lnTo>
                  <a:pt x="247" y="352"/>
                </a:lnTo>
                <a:lnTo>
                  <a:pt x="263" y="362"/>
                </a:lnTo>
                <a:lnTo>
                  <a:pt x="277" y="362"/>
                </a:lnTo>
                <a:lnTo>
                  <a:pt x="324" y="326"/>
                </a:lnTo>
                <a:lnTo>
                  <a:pt x="315" y="309"/>
                </a:lnTo>
                <a:lnTo>
                  <a:pt x="325" y="298"/>
                </a:lnTo>
                <a:lnTo>
                  <a:pt x="321" y="279"/>
                </a:lnTo>
                <a:lnTo>
                  <a:pt x="304" y="272"/>
                </a:lnTo>
                <a:lnTo>
                  <a:pt x="315" y="251"/>
                </a:lnTo>
                <a:lnTo>
                  <a:pt x="338" y="230"/>
                </a:lnTo>
                <a:lnTo>
                  <a:pt x="332" y="197"/>
                </a:lnTo>
                <a:lnTo>
                  <a:pt x="317" y="187"/>
                </a:lnTo>
                <a:lnTo>
                  <a:pt x="327" y="162"/>
                </a:lnTo>
                <a:lnTo>
                  <a:pt x="327" y="153"/>
                </a:lnTo>
                <a:lnTo>
                  <a:pt x="344" y="136"/>
                </a:lnTo>
                <a:lnTo>
                  <a:pt x="362" y="142"/>
                </a:lnTo>
                <a:lnTo>
                  <a:pt x="375" y="133"/>
                </a:lnTo>
                <a:lnTo>
                  <a:pt x="375" y="113"/>
                </a:lnTo>
                <a:lnTo>
                  <a:pt x="365" y="96"/>
                </a:lnTo>
                <a:lnTo>
                  <a:pt x="375" y="88"/>
                </a:lnTo>
                <a:lnTo>
                  <a:pt x="375" y="78"/>
                </a:lnTo>
                <a:lnTo>
                  <a:pt x="373" y="58"/>
                </a:lnTo>
                <a:lnTo>
                  <a:pt x="399" y="60"/>
                </a:lnTo>
                <a:lnTo>
                  <a:pt x="399" y="34"/>
                </a:lnTo>
                <a:lnTo>
                  <a:pt x="423" y="41"/>
                </a:lnTo>
                <a:lnTo>
                  <a:pt x="425" y="52"/>
                </a:lnTo>
                <a:lnTo>
                  <a:pt x="449" y="52"/>
                </a:lnTo>
                <a:lnTo>
                  <a:pt x="454" y="62"/>
                </a:lnTo>
                <a:lnTo>
                  <a:pt x="440" y="68"/>
                </a:lnTo>
                <a:lnTo>
                  <a:pt x="442" y="78"/>
                </a:lnTo>
                <a:lnTo>
                  <a:pt x="474" y="67"/>
                </a:lnTo>
                <a:lnTo>
                  <a:pt x="486" y="54"/>
                </a:lnTo>
                <a:lnTo>
                  <a:pt x="518" y="38"/>
                </a:lnTo>
                <a:lnTo>
                  <a:pt x="555" y="21"/>
                </a:lnTo>
                <a:lnTo>
                  <a:pt x="589" y="0"/>
                </a:lnTo>
                <a:lnTo>
                  <a:pt x="638" y="7"/>
                </a:lnTo>
                <a:lnTo>
                  <a:pt x="642" y="44"/>
                </a:lnTo>
                <a:lnTo>
                  <a:pt x="667" y="52"/>
                </a:lnTo>
                <a:lnTo>
                  <a:pt x="682" y="40"/>
                </a:lnTo>
                <a:lnTo>
                  <a:pt x="714" y="44"/>
                </a:lnTo>
                <a:lnTo>
                  <a:pt x="782" y="89"/>
                </a:lnTo>
                <a:lnTo>
                  <a:pt x="811" y="89"/>
                </a:lnTo>
                <a:lnTo>
                  <a:pt x="821" y="91"/>
                </a:lnTo>
                <a:lnTo>
                  <a:pt x="851" y="126"/>
                </a:lnTo>
                <a:lnTo>
                  <a:pt x="848" y="150"/>
                </a:lnTo>
                <a:lnTo>
                  <a:pt x="875" y="153"/>
                </a:lnTo>
                <a:lnTo>
                  <a:pt x="909" y="150"/>
                </a:lnTo>
                <a:lnTo>
                  <a:pt x="917" y="160"/>
                </a:lnTo>
                <a:lnTo>
                  <a:pt x="937" y="160"/>
                </a:lnTo>
                <a:lnTo>
                  <a:pt x="970" y="186"/>
                </a:lnTo>
                <a:lnTo>
                  <a:pt x="977" y="194"/>
                </a:lnTo>
                <a:lnTo>
                  <a:pt x="951" y="233"/>
                </a:lnTo>
                <a:lnTo>
                  <a:pt x="933" y="231"/>
                </a:lnTo>
                <a:lnTo>
                  <a:pt x="936" y="260"/>
                </a:lnTo>
                <a:lnTo>
                  <a:pt x="915" y="257"/>
                </a:lnTo>
                <a:lnTo>
                  <a:pt x="902" y="303"/>
                </a:lnTo>
                <a:lnTo>
                  <a:pt x="909" y="318"/>
                </a:lnTo>
                <a:lnTo>
                  <a:pt x="933" y="340"/>
                </a:lnTo>
                <a:lnTo>
                  <a:pt x="930" y="359"/>
                </a:lnTo>
              </a:path>
            </a:pathLst>
          </a:custGeom>
          <a:solidFill>
            <a:srgbClr val="002060"/>
          </a:solidFill>
          <a:ln w="317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46" name="Freeform 19"/>
          <p:cNvSpPr>
            <a:spLocks/>
          </p:cNvSpPr>
          <p:nvPr/>
        </p:nvSpPr>
        <p:spPr bwMode="auto">
          <a:xfrm>
            <a:off x="2389606" y="2936555"/>
            <a:ext cx="537746" cy="347116"/>
          </a:xfrm>
          <a:custGeom>
            <a:avLst/>
            <a:gdLst/>
            <a:ahLst/>
            <a:cxnLst>
              <a:cxn ang="0">
                <a:pos x="658" y="268"/>
              </a:cxn>
              <a:cxn ang="0">
                <a:pos x="696" y="261"/>
              </a:cxn>
              <a:cxn ang="0">
                <a:pos x="709" y="275"/>
              </a:cxn>
              <a:cxn ang="0">
                <a:pos x="735" y="281"/>
              </a:cxn>
              <a:cxn ang="0">
                <a:pos x="746" y="292"/>
              </a:cxn>
              <a:cxn ang="0">
                <a:pos x="719" y="305"/>
              </a:cxn>
              <a:cxn ang="0">
                <a:pos x="696" y="311"/>
              </a:cxn>
              <a:cxn ang="0">
                <a:pos x="692" y="344"/>
              </a:cxn>
              <a:cxn ang="0">
                <a:pos x="667" y="352"/>
              </a:cxn>
              <a:cxn ang="0">
                <a:pos x="640" y="366"/>
              </a:cxn>
              <a:cxn ang="0">
                <a:pos x="593" y="393"/>
              </a:cxn>
              <a:cxn ang="0">
                <a:pos x="545" y="403"/>
              </a:cxn>
              <a:cxn ang="0">
                <a:pos x="506" y="436"/>
              </a:cxn>
              <a:cxn ang="0">
                <a:pos x="465" y="460"/>
              </a:cxn>
              <a:cxn ang="0">
                <a:pos x="444" y="476"/>
              </a:cxn>
              <a:cxn ang="0">
                <a:pos x="417" y="494"/>
              </a:cxn>
              <a:cxn ang="0">
                <a:pos x="396" y="493"/>
              </a:cxn>
              <a:cxn ang="0">
                <a:pos x="373" y="478"/>
              </a:cxn>
              <a:cxn ang="0">
                <a:pos x="366" y="459"/>
              </a:cxn>
              <a:cxn ang="0">
                <a:pos x="363" y="446"/>
              </a:cxn>
              <a:cxn ang="0">
                <a:pos x="326" y="439"/>
              </a:cxn>
              <a:cxn ang="0">
                <a:pos x="304" y="436"/>
              </a:cxn>
              <a:cxn ang="0">
                <a:pos x="316" y="416"/>
              </a:cxn>
              <a:cxn ang="0">
                <a:pos x="306" y="390"/>
              </a:cxn>
              <a:cxn ang="0">
                <a:pos x="288" y="324"/>
              </a:cxn>
              <a:cxn ang="0">
                <a:pos x="194" y="287"/>
              </a:cxn>
              <a:cxn ang="0">
                <a:pos x="143" y="253"/>
              </a:cxn>
              <a:cxn ang="0">
                <a:pos x="95" y="243"/>
              </a:cxn>
              <a:cxn ang="0">
                <a:pos x="78" y="250"/>
              </a:cxn>
              <a:cxn ang="0">
                <a:pos x="65" y="244"/>
              </a:cxn>
              <a:cxn ang="0">
                <a:pos x="13" y="243"/>
              </a:cxn>
              <a:cxn ang="0">
                <a:pos x="7" y="237"/>
              </a:cxn>
              <a:cxn ang="0">
                <a:pos x="61" y="207"/>
              </a:cxn>
              <a:cxn ang="0">
                <a:pos x="88" y="149"/>
              </a:cxn>
              <a:cxn ang="0">
                <a:pos x="109" y="135"/>
              </a:cxn>
              <a:cxn ang="0">
                <a:pos x="130" y="95"/>
              </a:cxn>
              <a:cxn ang="0">
                <a:pos x="160" y="44"/>
              </a:cxn>
              <a:cxn ang="0">
                <a:pos x="186" y="24"/>
              </a:cxn>
              <a:cxn ang="0">
                <a:pos x="208" y="11"/>
              </a:cxn>
              <a:cxn ang="0">
                <a:pos x="255" y="10"/>
              </a:cxn>
              <a:cxn ang="0">
                <a:pos x="319" y="17"/>
              </a:cxn>
              <a:cxn ang="0">
                <a:pos x="333" y="43"/>
              </a:cxn>
              <a:cxn ang="0">
                <a:pos x="349" y="40"/>
              </a:cxn>
              <a:cxn ang="0">
                <a:pos x="355" y="62"/>
              </a:cxn>
              <a:cxn ang="0">
                <a:pos x="369" y="41"/>
              </a:cxn>
              <a:cxn ang="0">
                <a:pos x="423" y="33"/>
              </a:cxn>
              <a:cxn ang="0">
                <a:pos x="445" y="37"/>
              </a:cxn>
              <a:cxn ang="0">
                <a:pos x="485" y="30"/>
              </a:cxn>
              <a:cxn ang="0">
                <a:pos x="499" y="74"/>
              </a:cxn>
              <a:cxn ang="0">
                <a:pos x="511" y="98"/>
              </a:cxn>
              <a:cxn ang="0">
                <a:pos x="506" y="135"/>
              </a:cxn>
              <a:cxn ang="0">
                <a:pos x="526" y="159"/>
              </a:cxn>
              <a:cxn ang="0">
                <a:pos x="552" y="183"/>
              </a:cxn>
              <a:cxn ang="0">
                <a:pos x="543" y="226"/>
              </a:cxn>
              <a:cxn ang="0">
                <a:pos x="540" y="251"/>
              </a:cxn>
              <a:cxn ang="0">
                <a:pos x="555" y="278"/>
              </a:cxn>
              <a:cxn ang="0">
                <a:pos x="560" y="294"/>
              </a:cxn>
              <a:cxn ang="0">
                <a:pos x="614" y="275"/>
              </a:cxn>
              <a:cxn ang="0">
                <a:pos x="624" y="281"/>
              </a:cxn>
            </a:cxnLst>
            <a:rect l="0" t="0" r="r" b="b"/>
            <a:pathLst>
              <a:path w="747" h="495">
                <a:moveTo>
                  <a:pt x="644" y="281"/>
                </a:moveTo>
                <a:lnTo>
                  <a:pt x="658" y="268"/>
                </a:lnTo>
                <a:lnTo>
                  <a:pt x="668" y="268"/>
                </a:lnTo>
                <a:lnTo>
                  <a:pt x="696" y="261"/>
                </a:lnTo>
                <a:lnTo>
                  <a:pt x="698" y="275"/>
                </a:lnTo>
                <a:lnTo>
                  <a:pt x="709" y="275"/>
                </a:lnTo>
                <a:lnTo>
                  <a:pt x="715" y="287"/>
                </a:lnTo>
                <a:lnTo>
                  <a:pt x="735" y="281"/>
                </a:lnTo>
                <a:lnTo>
                  <a:pt x="746" y="285"/>
                </a:lnTo>
                <a:lnTo>
                  <a:pt x="746" y="292"/>
                </a:lnTo>
                <a:lnTo>
                  <a:pt x="736" y="300"/>
                </a:lnTo>
                <a:lnTo>
                  <a:pt x="719" y="305"/>
                </a:lnTo>
                <a:lnTo>
                  <a:pt x="703" y="309"/>
                </a:lnTo>
                <a:lnTo>
                  <a:pt x="696" y="311"/>
                </a:lnTo>
                <a:lnTo>
                  <a:pt x="681" y="334"/>
                </a:lnTo>
                <a:lnTo>
                  <a:pt x="692" y="344"/>
                </a:lnTo>
                <a:lnTo>
                  <a:pt x="685" y="348"/>
                </a:lnTo>
                <a:lnTo>
                  <a:pt x="667" y="352"/>
                </a:lnTo>
                <a:lnTo>
                  <a:pt x="664" y="363"/>
                </a:lnTo>
                <a:lnTo>
                  <a:pt x="640" y="366"/>
                </a:lnTo>
                <a:lnTo>
                  <a:pt x="624" y="386"/>
                </a:lnTo>
                <a:lnTo>
                  <a:pt x="593" y="393"/>
                </a:lnTo>
                <a:lnTo>
                  <a:pt x="566" y="403"/>
                </a:lnTo>
                <a:lnTo>
                  <a:pt x="545" y="403"/>
                </a:lnTo>
                <a:lnTo>
                  <a:pt x="525" y="420"/>
                </a:lnTo>
                <a:lnTo>
                  <a:pt x="506" y="436"/>
                </a:lnTo>
                <a:lnTo>
                  <a:pt x="479" y="454"/>
                </a:lnTo>
                <a:lnTo>
                  <a:pt x="465" y="460"/>
                </a:lnTo>
                <a:lnTo>
                  <a:pt x="455" y="464"/>
                </a:lnTo>
                <a:lnTo>
                  <a:pt x="444" y="476"/>
                </a:lnTo>
                <a:lnTo>
                  <a:pt x="437" y="493"/>
                </a:lnTo>
                <a:lnTo>
                  <a:pt x="417" y="494"/>
                </a:lnTo>
                <a:lnTo>
                  <a:pt x="407" y="494"/>
                </a:lnTo>
                <a:lnTo>
                  <a:pt x="396" y="493"/>
                </a:lnTo>
                <a:lnTo>
                  <a:pt x="393" y="471"/>
                </a:lnTo>
                <a:lnTo>
                  <a:pt x="373" y="478"/>
                </a:lnTo>
                <a:lnTo>
                  <a:pt x="363" y="471"/>
                </a:lnTo>
                <a:lnTo>
                  <a:pt x="366" y="459"/>
                </a:lnTo>
                <a:lnTo>
                  <a:pt x="370" y="450"/>
                </a:lnTo>
                <a:lnTo>
                  <a:pt x="363" y="446"/>
                </a:lnTo>
                <a:lnTo>
                  <a:pt x="339" y="447"/>
                </a:lnTo>
                <a:lnTo>
                  <a:pt x="326" y="439"/>
                </a:lnTo>
                <a:lnTo>
                  <a:pt x="308" y="443"/>
                </a:lnTo>
                <a:lnTo>
                  <a:pt x="304" y="436"/>
                </a:lnTo>
                <a:lnTo>
                  <a:pt x="306" y="424"/>
                </a:lnTo>
                <a:lnTo>
                  <a:pt x="316" y="416"/>
                </a:lnTo>
                <a:lnTo>
                  <a:pt x="308" y="406"/>
                </a:lnTo>
                <a:lnTo>
                  <a:pt x="306" y="390"/>
                </a:lnTo>
                <a:lnTo>
                  <a:pt x="291" y="372"/>
                </a:lnTo>
                <a:lnTo>
                  <a:pt x="288" y="324"/>
                </a:lnTo>
                <a:lnTo>
                  <a:pt x="257" y="280"/>
                </a:lnTo>
                <a:lnTo>
                  <a:pt x="194" y="287"/>
                </a:lnTo>
                <a:lnTo>
                  <a:pt x="183" y="273"/>
                </a:lnTo>
                <a:lnTo>
                  <a:pt x="143" y="253"/>
                </a:lnTo>
                <a:lnTo>
                  <a:pt x="132" y="256"/>
                </a:lnTo>
                <a:lnTo>
                  <a:pt x="95" y="243"/>
                </a:lnTo>
                <a:lnTo>
                  <a:pt x="79" y="240"/>
                </a:lnTo>
                <a:lnTo>
                  <a:pt x="78" y="250"/>
                </a:lnTo>
                <a:lnTo>
                  <a:pt x="72" y="253"/>
                </a:lnTo>
                <a:lnTo>
                  <a:pt x="65" y="244"/>
                </a:lnTo>
                <a:lnTo>
                  <a:pt x="28" y="244"/>
                </a:lnTo>
                <a:lnTo>
                  <a:pt x="13" y="243"/>
                </a:lnTo>
                <a:lnTo>
                  <a:pt x="0" y="250"/>
                </a:lnTo>
                <a:lnTo>
                  <a:pt x="7" y="237"/>
                </a:lnTo>
                <a:lnTo>
                  <a:pt x="34" y="221"/>
                </a:lnTo>
                <a:lnTo>
                  <a:pt x="61" y="207"/>
                </a:lnTo>
                <a:lnTo>
                  <a:pt x="88" y="166"/>
                </a:lnTo>
                <a:lnTo>
                  <a:pt x="88" y="149"/>
                </a:lnTo>
                <a:lnTo>
                  <a:pt x="99" y="148"/>
                </a:lnTo>
                <a:lnTo>
                  <a:pt x="109" y="135"/>
                </a:lnTo>
                <a:lnTo>
                  <a:pt x="108" y="116"/>
                </a:lnTo>
                <a:lnTo>
                  <a:pt x="130" y="95"/>
                </a:lnTo>
                <a:lnTo>
                  <a:pt x="130" y="81"/>
                </a:lnTo>
                <a:lnTo>
                  <a:pt x="160" y="44"/>
                </a:lnTo>
                <a:lnTo>
                  <a:pt x="177" y="41"/>
                </a:lnTo>
                <a:lnTo>
                  <a:pt x="186" y="24"/>
                </a:lnTo>
                <a:lnTo>
                  <a:pt x="201" y="11"/>
                </a:lnTo>
                <a:lnTo>
                  <a:pt x="208" y="11"/>
                </a:lnTo>
                <a:lnTo>
                  <a:pt x="231" y="0"/>
                </a:lnTo>
                <a:lnTo>
                  <a:pt x="255" y="10"/>
                </a:lnTo>
                <a:lnTo>
                  <a:pt x="262" y="16"/>
                </a:lnTo>
                <a:lnTo>
                  <a:pt x="319" y="17"/>
                </a:lnTo>
                <a:lnTo>
                  <a:pt x="335" y="24"/>
                </a:lnTo>
                <a:lnTo>
                  <a:pt x="333" y="43"/>
                </a:lnTo>
                <a:lnTo>
                  <a:pt x="340" y="47"/>
                </a:lnTo>
                <a:lnTo>
                  <a:pt x="349" y="40"/>
                </a:lnTo>
                <a:lnTo>
                  <a:pt x="355" y="38"/>
                </a:lnTo>
                <a:lnTo>
                  <a:pt x="355" y="62"/>
                </a:lnTo>
                <a:lnTo>
                  <a:pt x="363" y="61"/>
                </a:lnTo>
                <a:lnTo>
                  <a:pt x="369" y="41"/>
                </a:lnTo>
                <a:lnTo>
                  <a:pt x="408" y="40"/>
                </a:lnTo>
                <a:lnTo>
                  <a:pt x="423" y="33"/>
                </a:lnTo>
                <a:lnTo>
                  <a:pt x="431" y="38"/>
                </a:lnTo>
                <a:lnTo>
                  <a:pt x="445" y="37"/>
                </a:lnTo>
                <a:lnTo>
                  <a:pt x="454" y="30"/>
                </a:lnTo>
                <a:lnTo>
                  <a:pt x="485" y="30"/>
                </a:lnTo>
                <a:lnTo>
                  <a:pt x="499" y="54"/>
                </a:lnTo>
                <a:lnTo>
                  <a:pt x="499" y="74"/>
                </a:lnTo>
                <a:lnTo>
                  <a:pt x="505" y="79"/>
                </a:lnTo>
                <a:lnTo>
                  <a:pt x="511" y="98"/>
                </a:lnTo>
                <a:lnTo>
                  <a:pt x="499" y="104"/>
                </a:lnTo>
                <a:lnTo>
                  <a:pt x="506" y="135"/>
                </a:lnTo>
                <a:lnTo>
                  <a:pt x="520" y="166"/>
                </a:lnTo>
                <a:lnTo>
                  <a:pt x="526" y="159"/>
                </a:lnTo>
                <a:lnTo>
                  <a:pt x="552" y="162"/>
                </a:lnTo>
                <a:lnTo>
                  <a:pt x="552" y="183"/>
                </a:lnTo>
                <a:lnTo>
                  <a:pt x="540" y="199"/>
                </a:lnTo>
                <a:lnTo>
                  <a:pt x="543" y="226"/>
                </a:lnTo>
                <a:lnTo>
                  <a:pt x="539" y="238"/>
                </a:lnTo>
                <a:lnTo>
                  <a:pt x="540" y="251"/>
                </a:lnTo>
                <a:lnTo>
                  <a:pt x="559" y="270"/>
                </a:lnTo>
                <a:lnTo>
                  <a:pt x="555" y="278"/>
                </a:lnTo>
                <a:lnTo>
                  <a:pt x="562" y="285"/>
                </a:lnTo>
                <a:lnTo>
                  <a:pt x="560" y="294"/>
                </a:lnTo>
                <a:lnTo>
                  <a:pt x="613" y="294"/>
                </a:lnTo>
                <a:lnTo>
                  <a:pt x="614" y="275"/>
                </a:lnTo>
                <a:lnTo>
                  <a:pt x="621" y="271"/>
                </a:lnTo>
                <a:lnTo>
                  <a:pt x="624" y="281"/>
                </a:lnTo>
                <a:lnTo>
                  <a:pt x="644" y="281"/>
                </a:lnTo>
              </a:path>
            </a:pathLst>
          </a:custGeom>
          <a:solidFill>
            <a:srgbClr val="002060"/>
          </a:solidFill>
          <a:ln w="317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47" name="Freeform 20"/>
          <p:cNvSpPr>
            <a:spLocks/>
          </p:cNvSpPr>
          <p:nvPr/>
        </p:nvSpPr>
        <p:spPr bwMode="auto">
          <a:xfrm>
            <a:off x="2821368" y="2264373"/>
            <a:ext cx="570466" cy="618123"/>
          </a:xfrm>
          <a:custGeom>
            <a:avLst/>
            <a:gdLst/>
            <a:ahLst/>
            <a:cxnLst>
              <a:cxn ang="0">
                <a:pos x="571" y="849"/>
              </a:cxn>
              <a:cxn ang="0">
                <a:pos x="604" y="734"/>
              </a:cxn>
              <a:cxn ang="0">
                <a:pos x="627" y="666"/>
              </a:cxn>
              <a:cxn ang="0">
                <a:pos x="624" y="567"/>
              </a:cxn>
              <a:cxn ang="0">
                <a:pos x="638" y="483"/>
              </a:cxn>
              <a:cxn ang="0">
                <a:pos x="634" y="438"/>
              </a:cxn>
              <a:cxn ang="0">
                <a:pos x="671" y="419"/>
              </a:cxn>
              <a:cxn ang="0">
                <a:pos x="752" y="333"/>
              </a:cxn>
              <a:cxn ang="0">
                <a:pos x="764" y="289"/>
              </a:cxn>
              <a:cxn ang="0">
                <a:pos x="746" y="252"/>
              </a:cxn>
              <a:cxn ang="0">
                <a:pos x="752" y="213"/>
              </a:cxn>
              <a:cxn ang="0">
                <a:pos x="754" y="136"/>
              </a:cxn>
              <a:cxn ang="0">
                <a:pos x="746" y="88"/>
              </a:cxn>
              <a:cxn ang="0">
                <a:pos x="722" y="47"/>
              </a:cxn>
              <a:cxn ang="0">
                <a:pos x="676" y="21"/>
              </a:cxn>
              <a:cxn ang="0">
                <a:pos x="621" y="10"/>
              </a:cxn>
              <a:cxn ang="0">
                <a:pos x="587" y="37"/>
              </a:cxn>
              <a:cxn ang="0">
                <a:pos x="548" y="64"/>
              </a:cxn>
              <a:cxn ang="0">
                <a:pos x="514" y="58"/>
              </a:cxn>
              <a:cxn ang="0">
                <a:pos x="476" y="11"/>
              </a:cxn>
              <a:cxn ang="0">
                <a:pos x="440" y="35"/>
              </a:cxn>
              <a:cxn ang="0">
                <a:pos x="411" y="58"/>
              </a:cxn>
              <a:cxn ang="0">
                <a:pos x="330" y="86"/>
              </a:cxn>
              <a:cxn ang="0">
                <a:pos x="271" y="47"/>
              </a:cxn>
              <a:cxn ang="0">
                <a:pos x="247" y="119"/>
              </a:cxn>
              <a:cxn ang="0">
                <a:pos x="212" y="169"/>
              </a:cxn>
              <a:cxn ang="0">
                <a:pos x="148" y="191"/>
              </a:cxn>
              <a:cxn ang="0">
                <a:pos x="94" y="157"/>
              </a:cxn>
              <a:cxn ang="0">
                <a:pos x="63" y="147"/>
              </a:cxn>
              <a:cxn ang="0">
                <a:pos x="4" y="196"/>
              </a:cxn>
              <a:cxn ang="0">
                <a:pos x="43" y="247"/>
              </a:cxn>
              <a:cxn ang="0">
                <a:pos x="23" y="285"/>
              </a:cxn>
              <a:cxn ang="0">
                <a:pos x="38" y="356"/>
              </a:cxn>
              <a:cxn ang="0">
                <a:pos x="10" y="387"/>
              </a:cxn>
              <a:cxn ang="0">
                <a:pos x="0" y="462"/>
              </a:cxn>
              <a:cxn ang="0">
                <a:pos x="24" y="531"/>
              </a:cxn>
              <a:cxn ang="0">
                <a:pos x="33" y="558"/>
              </a:cxn>
              <a:cxn ang="0">
                <a:pos x="44" y="565"/>
              </a:cxn>
              <a:cxn ang="0">
                <a:pos x="94" y="534"/>
              </a:cxn>
              <a:cxn ang="0">
                <a:pos x="216" y="503"/>
              </a:cxn>
              <a:cxn ang="0">
                <a:pos x="260" y="536"/>
              </a:cxn>
              <a:cxn ang="0">
                <a:pos x="389" y="585"/>
              </a:cxn>
              <a:cxn ang="0">
                <a:pos x="429" y="646"/>
              </a:cxn>
              <a:cxn ang="0">
                <a:pos x="499" y="656"/>
              </a:cxn>
              <a:cxn ang="0">
                <a:pos x="531" y="727"/>
              </a:cxn>
              <a:cxn ang="0">
                <a:pos x="494" y="752"/>
              </a:cxn>
              <a:cxn ang="0">
                <a:pos x="511" y="837"/>
              </a:cxn>
            </a:cxnLst>
            <a:rect l="0" t="0" r="r" b="b"/>
            <a:pathLst>
              <a:path w="781" h="888">
                <a:moveTo>
                  <a:pt x="551" y="887"/>
                </a:moveTo>
                <a:lnTo>
                  <a:pt x="550" y="867"/>
                </a:lnTo>
                <a:lnTo>
                  <a:pt x="571" y="849"/>
                </a:lnTo>
                <a:lnTo>
                  <a:pt x="590" y="826"/>
                </a:lnTo>
                <a:lnTo>
                  <a:pt x="585" y="792"/>
                </a:lnTo>
                <a:lnTo>
                  <a:pt x="604" y="734"/>
                </a:lnTo>
                <a:lnTo>
                  <a:pt x="611" y="725"/>
                </a:lnTo>
                <a:lnTo>
                  <a:pt x="617" y="706"/>
                </a:lnTo>
                <a:lnTo>
                  <a:pt x="627" y="666"/>
                </a:lnTo>
                <a:lnTo>
                  <a:pt x="619" y="650"/>
                </a:lnTo>
                <a:lnTo>
                  <a:pt x="622" y="589"/>
                </a:lnTo>
                <a:lnTo>
                  <a:pt x="624" y="567"/>
                </a:lnTo>
                <a:lnTo>
                  <a:pt x="628" y="530"/>
                </a:lnTo>
                <a:lnTo>
                  <a:pt x="632" y="490"/>
                </a:lnTo>
                <a:lnTo>
                  <a:pt x="638" y="483"/>
                </a:lnTo>
                <a:lnTo>
                  <a:pt x="634" y="462"/>
                </a:lnTo>
                <a:lnTo>
                  <a:pt x="639" y="451"/>
                </a:lnTo>
                <a:lnTo>
                  <a:pt x="634" y="438"/>
                </a:lnTo>
                <a:lnTo>
                  <a:pt x="638" y="425"/>
                </a:lnTo>
                <a:lnTo>
                  <a:pt x="665" y="412"/>
                </a:lnTo>
                <a:lnTo>
                  <a:pt x="671" y="419"/>
                </a:lnTo>
                <a:lnTo>
                  <a:pt x="692" y="421"/>
                </a:lnTo>
                <a:lnTo>
                  <a:pt x="730" y="364"/>
                </a:lnTo>
                <a:lnTo>
                  <a:pt x="752" y="333"/>
                </a:lnTo>
                <a:lnTo>
                  <a:pt x="764" y="310"/>
                </a:lnTo>
                <a:lnTo>
                  <a:pt x="780" y="286"/>
                </a:lnTo>
                <a:lnTo>
                  <a:pt x="764" y="289"/>
                </a:lnTo>
                <a:lnTo>
                  <a:pt x="757" y="271"/>
                </a:lnTo>
                <a:lnTo>
                  <a:pt x="747" y="273"/>
                </a:lnTo>
                <a:lnTo>
                  <a:pt x="746" y="252"/>
                </a:lnTo>
                <a:lnTo>
                  <a:pt x="730" y="224"/>
                </a:lnTo>
                <a:lnTo>
                  <a:pt x="733" y="210"/>
                </a:lnTo>
                <a:lnTo>
                  <a:pt x="752" y="213"/>
                </a:lnTo>
                <a:lnTo>
                  <a:pt x="770" y="205"/>
                </a:lnTo>
                <a:lnTo>
                  <a:pt x="771" y="149"/>
                </a:lnTo>
                <a:lnTo>
                  <a:pt x="754" y="136"/>
                </a:lnTo>
                <a:lnTo>
                  <a:pt x="750" y="116"/>
                </a:lnTo>
                <a:lnTo>
                  <a:pt x="759" y="99"/>
                </a:lnTo>
                <a:lnTo>
                  <a:pt x="746" y="88"/>
                </a:lnTo>
                <a:lnTo>
                  <a:pt x="737" y="68"/>
                </a:lnTo>
                <a:lnTo>
                  <a:pt x="737" y="50"/>
                </a:lnTo>
                <a:lnTo>
                  <a:pt x="722" y="47"/>
                </a:lnTo>
                <a:lnTo>
                  <a:pt x="722" y="34"/>
                </a:lnTo>
                <a:lnTo>
                  <a:pt x="709" y="37"/>
                </a:lnTo>
                <a:lnTo>
                  <a:pt x="676" y="21"/>
                </a:lnTo>
                <a:lnTo>
                  <a:pt x="658" y="17"/>
                </a:lnTo>
                <a:lnTo>
                  <a:pt x="645" y="0"/>
                </a:lnTo>
                <a:lnTo>
                  <a:pt x="621" y="10"/>
                </a:lnTo>
                <a:lnTo>
                  <a:pt x="611" y="28"/>
                </a:lnTo>
                <a:lnTo>
                  <a:pt x="591" y="27"/>
                </a:lnTo>
                <a:lnTo>
                  <a:pt x="587" y="37"/>
                </a:lnTo>
                <a:lnTo>
                  <a:pt x="577" y="51"/>
                </a:lnTo>
                <a:lnTo>
                  <a:pt x="553" y="47"/>
                </a:lnTo>
                <a:lnTo>
                  <a:pt x="548" y="64"/>
                </a:lnTo>
                <a:lnTo>
                  <a:pt x="521" y="82"/>
                </a:lnTo>
                <a:lnTo>
                  <a:pt x="514" y="79"/>
                </a:lnTo>
                <a:lnTo>
                  <a:pt x="514" y="58"/>
                </a:lnTo>
                <a:lnTo>
                  <a:pt x="504" y="52"/>
                </a:lnTo>
                <a:lnTo>
                  <a:pt x="502" y="28"/>
                </a:lnTo>
                <a:lnTo>
                  <a:pt x="476" y="11"/>
                </a:lnTo>
                <a:lnTo>
                  <a:pt x="463" y="17"/>
                </a:lnTo>
                <a:lnTo>
                  <a:pt x="456" y="6"/>
                </a:lnTo>
                <a:lnTo>
                  <a:pt x="440" y="35"/>
                </a:lnTo>
                <a:lnTo>
                  <a:pt x="423" y="34"/>
                </a:lnTo>
                <a:lnTo>
                  <a:pt x="423" y="48"/>
                </a:lnTo>
                <a:lnTo>
                  <a:pt x="411" y="58"/>
                </a:lnTo>
                <a:lnTo>
                  <a:pt x="398" y="55"/>
                </a:lnTo>
                <a:lnTo>
                  <a:pt x="338" y="86"/>
                </a:lnTo>
                <a:lnTo>
                  <a:pt x="330" y="86"/>
                </a:lnTo>
                <a:lnTo>
                  <a:pt x="304" y="64"/>
                </a:lnTo>
                <a:lnTo>
                  <a:pt x="274" y="67"/>
                </a:lnTo>
                <a:lnTo>
                  <a:pt x="271" y="47"/>
                </a:lnTo>
                <a:lnTo>
                  <a:pt x="237" y="74"/>
                </a:lnTo>
                <a:lnTo>
                  <a:pt x="249" y="94"/>
                </a:lnTo>
                <a:lnTo>
                  <a:pt x="247" y="119"/>
                </a:lnTo>
                <a:lnTo>
                  <a:pt x="239" y="120"/>
                </a:lnTo>
                <a:lnTo>
                  <a:pt x="227" y="150"/>
                </a:lnTo>
                <a:lnTo>
                  <a:pt x="212" y="169"/>
                </a:lnTo>
                <a:lnTo>
                  <a:pt x="180" y="167"/>
                </a:lnTo>
                <a:lnTo>
                  <a:pt x="146" y="183"/>
                </a:lnTo>
                <a:lnTo>
                  <a:pt x="148" y="191"/>
                </a:lnTo>
                <a:lnTo>
                  <a:pt x="122" y="191"/>
                </a:lnTo>
                <a:lnTo>
                  <a:pt x="94" y="173"/>
                </a:lnTo>
                <a:lnTo>
                  <a:pt x="94" y="157"/>
                </a:lnTo>
                <a:lnTo>
                  <a:pt x="77" y="137"/>
                </a:lnTo>
                <a:lnTo>
                  <a:pt x="64" y="136"/>
                </a:lnTo>
                <a:lnTo>
                  <a:pt x="63" y="147"/>
                </a:lnTo>
                <a:lnTo>
                  <a:pt x="34" y="157"/>
                </a:lnTo>
                <a:lnTo>
                  <a:pt x="30" y="180"/>
                </a:lnTo>
                <a:lnTo>
                  <a:pt x="4" y="196"/>
                </a:lnTo>
                <a:lnTo>
                  <a:pt x="3" y="227"/>
                </a:lnTo>
                <a:lnTo>
                  <a:pt x="23" y="227"/>
                </a:lnTo>
                <a:lnTo>
                  <a:pt x="43" y="247"/>
                </a:lnTo>
                <a:lnTo>
                  <a:pt x="38" y="258"/>
                </a:lnTo>
                <a:lnTo>
                  <a:pt x="44" y="273"/>
                </a:lnTo>
                <a:lnTo>
                  <a:pt x="23" y="285"/>
                </a:lnTo>
                <a:lnTo>
                  <a:pt x="23" y="319"/>
                </a:lnTo>
                <a:lnTo>
                  <a:pt x="37" y="330"/>
                </a:lnTo>
                <a:lnTo>
                  <a:pt x="38" y="356"/>
                </a:lnTo>
                <a:lnTo>
                  <a:pt x="18" y="368"/>
                </a:lnTo>
                <a:lnTo>
                  <a:pt x="9" y="378"/>
                </a:lnTo>
                <a:lnTo>
                  <a:pt x="10" y="387"/>
                </a:lnTo>
                <a:lnTo>
                  <a:pt x="18" y="400"/>
                </a:lnTo>
                <a:lnTo>
                  <a:pt x="4" y="426"/>
                </a:lnTo>
                <a:lnTo>
                  <a:pt x="0" y="462"/>
                </a:lnTo>
                <a:lnTo>
                  <a:pt x="20" y="492"/>
                </a:lnTo>
                <a:lnTo>
                  <a:pt x="21" y="514"/>
                </a:lnTo>
                <a:lnTo>
                  <a:pt x="24" y="531"/>
                </a:lnTo>
                <a:lnTo>
                  <a:pt x="16" y="548"/>
                </a:lnTo>
                <a:lnTo>
                  <a:pt x="27" y="550"/>
                </a:lnTo>
                <a:lnTo>
                  <a:pt x="33" y="558"/>
                </a:lnTo>
                <a:lnTo>
                  <a:pt x="18" y="565"/>
                </a:lnTo>
                <a:lnTo>
                  <a:pt x="20" y="572"/>
                </a:lnTo>
                <a:lnTo>
                  <a:pt x="44" y="565"/>
                </a:lnTo>
                <a:lnTo>
                  <a:pt x="53" y="564"/>
                </a:lnTo>
                <a:lnTo>
                  <a:pt x="63" y="550"/>
                </a:lnTo>
                <a:lnTo>
                  <a:pt x="94" y="534"/>
                </a:lnTo>
                <a:lnTo>
                  <a:pt x="132" y="517"/>
                </a:lnTo>
                <a:lnTo>
                  <a:pt x="166" y="497"/>
                </a:lnTo>
                <a:lnTo>
                  <a:pt x="216" y="503"/>
                </a:lnTo>
                <a:lnTo>
                  <a:pt x="220" y="540"/>
                </a:lnTo>
                <a:lnTo>
                  <a:pt x="247" y="548"/>
                </a:lnTo>
                <a:lnTo>
                  <a:pt x="260" y="536"/>
                </a:lnTo>
                <a:lnTo>
                  <a:pt x="293" y="538"/>
                </a:lnTo>
                <a:lnTo>
                  <a:pt x="361" y="584"/>
                </a:lnTo>
                <a:lnTo>
                  <a:pt x="389" y="585"/>
                </a:lnTo>
                <a:lnTo>
                  <a:pt x="402" y="588"/>
                </a:lnTo>
                <a:lnTo>
                  <a:pt x="429" y="625"/>
                </a:lnTo>
                <a:lnTo>
                  <a:pt x="429" y="646"/>
                </a:lnTo>
                <a:lnTo>
                  <a:pt x="450" y="650"/>
                </a:lnTo>
                <a:lnTo>
                  <a:pt x="486" y="645"/>
                </a:lnTo>
                <a:lnTo>
                  <a:pt x="499" y="656"/>
                </a:lnTo>
                <a:lnTo>
                  <a:pt x="514" y="657"/>
                </a:lnTo>
                <a:lnTo>
                  <a:pt x="556" y="690"/>
                </a:lnTo>
                <a:lnTo>
                  <a:pt x="531" y="727"/>
                </a:lnTo>
                <a:lnTo>
                  <a:pt x="514" y="727"/>
                </a:lnTo>
                <a:lnTo>
                  <a:pt x="511" y="755"/>
                </a:lnTo>
                <a:lnTo>
                  <a:pt x="494" y="752"/>
                </a:lnTo>
                <a:lnTo>
                  <a:pt x="480" y="799"/>
                </a:lnTo>
                <a:lnTo>
                  <a:pt x="490" y="815"/>
                </a:lnTo>
                <a:lnTo>
                  <a:pt x="511" y="837"/>
                </a:lnTo>
                <a:lnTo>
                  <a:pt x="510" y="853"/>
                </a:lnTo>
                <a:lnTo>
                  <a:pt x="551" y="887"/>
                </a:lnTo>
              </a:path>
            </a:pathLst>
          </a:custGeom>
          <a:solidFill>
            <a:srgbClr val="002060"/>
          </a:solidFill>
          <a:ln w="317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48" name="Freeform 21"/>
          <p:cNvSpPr>
            <a:spLocks/>
          </p:cNvSpPr>
          <p:nvPr/>
        </p:nvSpPr>
        <p:spPr bwMode="auto">
          <a:xfrm>
            <a:off x="3350578" y="2334081"/>
            <a:ext cx="114519" cy="131591"/>
          </a:xfrm>
          <a:custGeom>
            <a:avLst/>
            <a:gdLst/>
            <a:ahLst/>
            <a:cxnLst>
              <a:cxn ang="0">
                <a:pos x="51" y="184"/>
              </a:cxn>
              <a:cxn ang="0">
                <a:pos x="51" y="166"/>
              </a:cxn>
              <a:cxn ang="0">
                <a:pos x="57" y="164"/>
              </a:cxn>
              <a:cxn ang="0">
                <a:pos x="67" y="147"/>
              </a:cxn>
              <a:cxn ang="0">
                <a:pos x="85" y="147"/>
              </a:cxn>
              <a:cxn ang="0">
                <a:pos x="101" y="128"/>
              </a:cxn>
              <a:cxn ang="0">
                <a:pos x="102" y="128"/>
              </a:cxn>
              <a:cxn ang="0">
                <a:pos x="101" y="111"/>
              </a:cxn>
              <a:cxn ang="0">
                <a:pos x="120" y="106"/>
              </a:cxn>
              <a:cxn ang="0">
                <a:pos x="122" y="96"/>
              </a:cxn>
              <a:cxn ang="0">
                <a:pos x="138" y="94"/>
              </a:cxn>
              <a:cxn ang="0">
                <a:pos x="147" y="85"/>
              </a:cxn>
              <a:cxn ang="0">
                <a:pos x="158" y="78"/>
              </a:cxn>
              <a:cxn ang="0">
                <a:pos x="149" y="67"/>
              </a:cxn>
              <a:cxn ang="0">
                <a:pos x="132" y="64"/>
              </a:cxn>
              <a:cxn ang="0">
                <a:pos x="122" y="52"/>
              </a:cxn>
              <a:cxn ang="0">
                <a:pos x="121" y="40"/>
              </a:cxn>
              <a:cxn ang="0">
                <a:pos x="111" y="40"/>
              </a:cxn>
              <a:cxn ang="0">
                <a:pos x="88" y="20"/>
              </a:cxn>
              <a:cxn ang="0">
                <a:pos x="77" y="20"/>
              </a:cxn>
              <a:cxn ang="0">
                <a:pos x="31" y="0"/>
              </a:cxn>
              <a:cxn ang="0">
                <a:pos x="23" y="11"/>
              </a:cxn>
              <a:cxn ang="0">
                <a:pos x="21" y="17"/>
              </a:cxn>
              <a:cxn ang="0">
                <a:pos x="26" y="34"/>
              </a:cxn>
              <a:cxn ang="0">
                <a:pos x="43" y="47"/>
              </a:cxn>
              <a:cxn ang="0">
                <a:pos x="41" y="103"/>
              </a:cxn>
              <a:cxn ang="0">
                <a:pos x="23" y="111"/>
              </a:cxn>
              <a:cxn ang="0">
                <a:pos x="4" y="108"/>
              </a:cxn>
              <a:cxn ang="0">
                <a:pos x="0" y="125"/>
              </a:cxn>
              <a:cxn ang="0">
                <a:pos x="19" y="152"/>
              </a:cxn>
              <a:cxn ang="0">
                <a:pos x="19" y="170"/>
              </a:cxn>
              <a:cxn ang="0">
                <a:pos x="30" y="169"/>
              </a:cxn>
              <a:cxn ang="0">
                <a:pos x="36" y="187"/>
              </a:cxn>
              <a:cxn ang="0">
                <a:pos x="51" y="184"/>
              </a:cxn>
            </a:cxnLst>
            <a:rect l="0" t="0" r="r" b="b"/>
            <a:pathLst>
              <a:path w="159" h="188">
                <a:moveTo>
                  <a:pt x="51" y="184"/>
                </a:moveTo>
                <a:lnTo>
                  <a:pt x="51" y="166"/>
                </a:lnTo>
                <a:lnTo>
                  <a:pt x="57" y="164"/>
                </a:lnTo>
                <a:lnTo>
                  <a:pt x="67" y="147"/>
                </a:lnTo>
                <a:lnTo>
                  <a:pt x="85" y="147"/>
                </a:lnTo>
                <a:lnTo>
                  <a:pt x="101" y="128"/>
                </a:lnTo>
                <a:lnTo>
                  <a:pt x="102" y="128"/>
                </a:lnTo>
                <a:lnTo>
                  <a:pt x="101" y="111"/>
                </a:lnTo>
                <a:lnTo>
                  <a:pt x="120" y="106"/>
                </a:lnTo>
                <a:lnTo>
                  <a:pt x="122" y="96"/>
                </a:lnTo>
                <a:lnTo>
                  <a:pt x="138" y="94"/>
                </a:lnTo>
                <a:lnTo>
                  <a:pt x="147" y="85"/>
                </a:lnTo>
                <a:lnTo>
                  <a:pt x="158" y="78"/>
                </a:lnTo>
                <a:lnTo>
                  <a:pt x="149" y="67"/>
                </a:lnTo>
                <a:lnTo>
                  <a:pt x="132" y="64"/>
                </a:lnTo>
                <a:lnTo>
                  <a:pt x="122" y="52"/>
                </a:lnTo>
                <a:lnTo>
                  <a:pt x="121" y="40"/>
                </a:lnTo>
                <a:lnTo>
                  <a:pt x="111" y="40"/>
                </a:lnTo>
                <a:lnTo>
                  <a:pt x="88" y="20"/>
                </a:lnTo>
                <a:lnTo>
                  <a:pt x="77" y="20"/>
                </a:lnTo>
                <a:lnTo>
                  <a:pt x="31" y="0"/>
                </a:lnTo>
                <a:lnTo>
                  <a:pt x="23" y="11"/>
                </a:lnTo>
                <a:lnTo>
                  <a:pt x="21" y="17"/>
                </a:lnTo>
                <a:lnTo>
                  <a:pt x="26" y="34"/>
                </a:lnTo>
                <a:lnTo>
                  <a:pt x="43" y="47"/>
                </a:lnTo>
                <a:lnTo>
                  <a:pt x="41" y="103"/>
                </a:lnTo>
                <a:lnTo>
                  <a:pt x="23" y="111"/>
                </a:lnTo>
                <a:lnTo>
                  <a:pt x="4" y="108"/>
                </a:lnTo>
                <a:lnTo>
                  <a:pt x="0" y="125"/>
                </a:lnTo>
                <a:lnTo>
                  <a:pt x="19" y="152"/>
                </a:lnTo>
                <a:lnTo>
                  <a:pt x="19" y="170"/>
                </a:lnTo>
                <a:lnTo>
                  <a:pt x="30" y="169"/>
                </a:lnTo>
                <a:lnTo>
                  <a:pt x="36" y="187"/>
                </a:lnTo>
                <a:lnTo>
                  <a:pt x="51" y="184"/>
                </a:lnTo>
              </a:path>
            </a:pathLst>
          </a:custGeom>
          <a:solidFill>
            <a:srgbClr val="FF6600"/>
          </a:solidFill>
          <a:ln w="317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49" name="Freeform 22"/>
          <p:cNvSpPr>
            <a:spLocks/>
          </p:cNvSpPr>
          <p:nvPr/>
        </p:nvSpPr>
        <p:spPr bwMode="auto">
          <a:xfrm>
            <a:off x="3171329" y="1885960"/>
            <a:ext cx="277408" cy="340003"/>
          </a:xfrm>
          <a:custGeom>
            <a:avLst/>
            <a:gdLst/>
            <a:ahLst/>
            <a:cxnLst>
              <a:cxn ang="0">
                <a:pos x="383" y="209"/>
              </a:cxn>
              <a:cxn ang="0">
                <a:pos x="372" y="198"/>
              </a:cxn>
              <a:cxn ang="0">
                <a:pos x="337" y="198"/>
              </a:cxn>
              <a:cxn ang="0">
                <a:pos x="333" y="188"/>
              </a:cxn>
              <a:cxn ang="0">
                <a:pos x="261" y="132"/>
              </a:cxn>
              <a:cxn ang="0">
                <a:pos x="255" y="116"/>
              </a:cxn>
              <a:cxn ang="0">
                <a:pos x="238" y="93"/>
              </a:cxn>
              <a:cxn ang="0">
                <a:pos x="212" y="83"/>
              </a:cxn>
              <a:cxn ang="0">
                <a:pos x="162" y="47"/>
              </a:cxn>
              <a:cxn ang="0">
                <a:pos x="147" y="42"/>
              </a:cxn>
              <a:cxn ang="0">
                <a:pos x="135" y="37"/>
              </a:cxn>
              <a:cxn ang="0">
                <a:pos x="61" y="0"/>
              </a:cxn>
              <a:cxn ang="0">
                <a:pos x="27" y="7"/>
              </a:cxn>
              <a:cxn ang="0">
                <a:pos x="23" y="4"/>
              </a:cxn>
              <a:cxn ang="0">
                <a:pos x="6" y="4"/>
              </a:cxn>
              <a:cxn ang="0">
                <a:pos x="20" y="44"/>
              </a:cxn>
              <a:cxn ang="0">
                <a:pos x="17" y="50"/>
              </a:cxn>
              <a:cxn ang="0">
                <a:pos x="4" y="67"/>
              </a:cxn>
              <a:cxn ang="0">
                <a:pos x="0" y="79"/>
              </a:cxn>
              <a:cxn ang="0">
                <a:pos x="21" y="108"/>
              </a:cxn>
              <a:cxn ang="0">
                <a:pos x="33" y="113"/>
              </a:cxn>
              <a:cxn ang="0">
                <a:pos x="33" y="161"/>
              </a:cxn>
              <a:cxn ang="0">
                <a:pos x="43" y="177"/>
              </a:cxn>
              <a:cxn ang="0">
                <a:pos x="38" y="188"/>
              </a:cxn>
              <a:cxn ang="0">
                <a:pos x="34" y="217"/>
              </a:cxn>
              <a:cxn ang="0">
                <a:pos x="40" y="243"/>
              </a:cxn>
              <a:cxn ang="0">
                <a:pos x="34" y="258"/>
              </a:cxn>
              <a:cxn ang="0">
                <a:pos x="41" y="273"/>
              </a:cxn>
              <a:cxn ang="0">
                <a:pos x="43" y="299"/>
              </a:cxn>
              <a:cxn ang="0">
                <a:pos x="38" y="327"/>
              </a:cxn>
              <a:cxn ang="0">
                <a:pos x="54" y="369"/>
              </a:cxn>
              <a:cxn ang="0">
                <a:pos x="67" y="369"/>
              </a:cxn>
              <a:cxn ang="0">
                <a:pos x="77" y="389"/>
              </a:cxn>
              <a:cxn ang="0">
                <a:pos x="60" y="412"/>
              </a:cxn>
              <a:cxn ang="0">
                <a:pos x="64" y="432"/>
              </a:cxn>
              <a:cxn ang="0">
                <a:pos x="83" y="437"/>
              </a:cxn>
              <a:cxn ang="0">
                <a:pos x="117" y="440"/>
              </a:cxn>
              <a:cxn ang="0">
                <a:pos x="125" y="429"/>
              </a:cxn>
              <a:cxn ang="0">
                <a:pos x="149" y="434"/>
              </a:cxn>
              <a:cxn ang="0">
                <a:pos x="177" y="470"/>
              </a:cxn>
              <a:cxn ang="0">
                <a:pos x="188" y="473"/>
              </a:cxn>
              <a:cxn ang="0">
                <a:pos x="194" y="484"/>
              </a:cxn>
              <a:cxn ang="0">
                <a:pos x="216" y="468"/>
              </a:cxn>
              <a:cxn ang="0">
                <a:pos x="229" y="467"/>
              </a:cxn>
              <a:cxn ang="0">
                <a:pos x="232" y="449"/>
              </a:cxn>
              <a:cxn ang="0">
                <a:pos x="243" y="442"/>
              </a:cxn>
              <a:cxn ang="0">
                <a:pos x="241" y="433"/>
              </a:cxn>
              <a:cxn ang="0">
                <a:pos x="235" y="416"/>
              </a:cxn>
              <a:cxn ang="0">
                <a:pos x="225" y="413"/>
              </a:cxn>
              <a:cxn ang="0">
                <a:pos x="226" y="398"/>
              </a:cxn>
              <a:cxn ang="0">
                <a:pos x="238" y="386"/>
              </a:cxn>
              <a:cxn ang="0">
                <a:pos x="239" y="369"/>
              </a:cxn>
              <a:cxn ang="0">
                <a:pos x="251" y="354"/>
              </a:cxn>
              <a:cxn ang="0">
                <a:pos x="248" y="347"/>
              </a:cxn>
              <a:cxn ang="0">
                <a:pos x="261" y="328"/>
              </a:cxn>
              <a:cxn ang="0">
                <a:pos x="279" y="328"/>
              </a:cxn>
              <a:cxn ang="0">
                <a:pos x="336" y="226"/>
              </a:cxn>
              <a:cxn ang="0">
                <a:pos x="383" y="209"/>
              </a:cxn>
            </a:cxnLst>
            <a:rect l="0" t="0" r="r" b="b"/>
            <a:pathLst>
              <a:path w="384" h="485">
                <a:moveTo>
                  <a:pt x="383" y="209"/>
                </a:moveTo>
                <a:lnTo>
                  <a:pt x="372" y="198"/>
                </a:lnTo>
                <a:lnTo>
                  <a:pt x="337" y="198"/>
                </a:lnTo>
                <a:lnTo>
                  <a:pt x="333" y="188"/>
                </a:lnTo>
                <a:lnTo>
                  <a:pt x="261" y="132"/>
                </a:lnTo>
                <a:lnTo>
                  <a:pt x="255" y="116"/>
                </a:lnTo>
                <a:lnTo>
                  <a:pt x="238" y="93"/>
                </a:lnTo>
                <a:lnTo>
                  <a:pt x="212" y="83"/>
                </a:lnTo>
                <a:lnTo>
                  <a:pt x="162" y="47"/>
                </a:lnTo>
                <a:lnTo>
                  <a:pt x="147" y="42"/>
                </a:lnTo>
                <a:lnTo>
                  <a:pt x="135" y="37"/>
                </a:lnTo>
                <a:lnTo>
                  <a:pt x="61" y="0"/>
                </a:lnTo>
                <a:lnTo>
                  <a:pt x="27" y="7"/>
                </a:lnTo>
                <a:lnTo>
                  <a:pt x="23" y="4"/>
                </a:lnTo>
                <a:lnTo>
                  <a:pt x="6" y="4"/>
                </a:lnTo>
                <a:lnTo>
                  <a:pt x="20" y="44"/>
                </a:lnTo>
                <a:lnTo>
                  <a:pt x="17" y="50"/>
                </a:lnTo>
                <a:lnTo>
                  <a:pt x="4" y="67"/>
                </a:lnTo>
                <a:lnTo>
                  <a:pt x="0" y="79"/>
                </a:lnTo>
                <a:lnTo>
                  <a:pt x="21" y="108"/>
                </a:lnTo>
                <a:lnTo>
                  <a:pt x="33" y="113"/>
                </a:lnTo>
                <a:lnTo>
                  <a:pt x="33" y="161"/>
                </a:lnTo>
                <a:lnTo>
                  <a:pt x="43" y="177"/>
                </a:lnTo>
                <a:lnTo>
                  <a:pt x="38" y="188"/>
                </a:lnTo>
                <a:lnTo>
                  <a:pt x="34" y="217"/>
                </a:lnTo>
                <a:lnTo>
                  <a:pt x="40" y="243"/>
                </a:lnTo>
                <a:lnTo>
                  <a:pt x="34" y="258"/>
                </a:lnTo>
                <a:lnTo>
                  <a:pt x="41" y="273"/>
                </a:lnTo>
                <a:lnTo>
                  <a:pt x="43" y="299"/>
                </a:lnTo>
                <a:lnTo>
                  <a:pt x="38" y="327"/>
                </a:lnTo>
                <a:lnTo>
                  <a:pt x="54" y="369"/>
                </a:lnTo>
                <a:lnTo>
                  <a:pt x="67" y="369"/>
                </a:lnTo>
                <a:lnTo>
                  <a:pt x="77" y="389"/>
                </a:lnTo>
                <a:lnTo>
                  <a:pt x="60" y="412"/>
                </a:lnTo>
                <a:lnTo>
                  <a:pt x="64" y="432"/>
                </a:lnTo>
                <a:lnTo>
                  <a:pt x="83" y="437"/>
                </a:lnTo>
                <a:lnTo>
                  <a:pt x="117" y="440"/>
                </a:lnTo>
                <a:lnTo>
                  <a:pt x="125" y="429"/>
                </a:lnTo>
                <a:lnTo>
                  <a:pt x="149" y="434"/>
                </a:lnTo>
                <a:lnTo>
                  <a:pt x="177" y="470"/>
                </a:lnTo>
                <a:lnTo>
                  <a:pt x="188" y="473"/>
                </a:lnTo>
                <a:lnTo>
                  <a:pt x="194" y="484"/>
                </a:lnTo>
                <a:lnTo>
                  <a:pt x="216" y="468"/>
                </a:lnTo>
                <a:lnTo>
                  <a:pt x="229" y="467"/>
                </a:lnTo>
                <a:lnTo>
                  <a:pt x="232" y="449"/>
                </a:lnTo>
                <a:lnTo>
                  <a:pt x="243" y="442"/>
                </a:lnTo>
                <a:lnTo>
                  <a:pt x="241" y="433"/>
                </a:lnTo>
                <a:lnTo>
                  <a:pt x="235" y="416"/>
                </a:lnTo>
                <a:lnTo>
                  <a:pt x="225" y="413"/>
                </a:lnTo>
                <a:lnTo>
                  <a:pt x="226" y="398"/>
                </a:lnTo>
                <a:lnTo>
                  <a:pt x="238" y="386"/>
                </a:lnTo>
                <a:lnTo>
                  <a:pt x="239" y="369"/>
                </a:lnTo>
                <a:lnTo>
                  <a:pt x="251" y="354"/>
                </a:lnTo>
                <a:lnTo>
                  <a:pt x="248" y="347"/>
                </a:lnTo>
                <a:lnTo>
                  <a:pt x="261" y="328"/>
                </a:lnTo>
                <a:lnTo>
                  <a:pt x="279" y="328"/>
                </a:lnTo>
                <a:lnTo>
                  <a:pt x="336" y="226"/>
                </a:lnTo>
                <a:lnTo>
                  <a:pt x="383" y="209"/>
                </a:lnTo>
              </a:path>
            </a:pathLst>
          </a:custGeom>
          <a:solidFill>
            <a:srgbClr val="FF6600"/>
          </a:solidFill>
          <a:ln w="317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50" name="Freeform 23"/>
          <p:cNvSpPr>
            <a:spLocks/>
          </p:cNvSpPr>
          <p:nvPr/>
        </p:nvSpPr>
        <p:spPr bwMode="auto">
          <a:xfrm>
            <a:off x="2870448" y="1893783"/>
            <a:ext cx="357786" cy="501469"/>
          </a:xfrm>
          <a:custGeom>
            <a:avLst/>
            <a:gdLst/>
            <a:ahLst/>
            <a:cxnLst>
              <a:cxn ang="0">
                <a:pos x="395" y="13"/>
              </a:cxn>
              <a:cxn ang="0">
                <a:pos x="382" y="21"/>
              </a:cxn>
              <a:cxn ang="0">
                <a:pos x="350" y="66"/>
              </a:cxn>
              <a:cxn ang="0">
                <a:pos x="310" y="89"/>
              </a:cxn>
              <a:cxn ang="0">
                <a:pos x="279" y="134"/>
              </a:cxn>
              <a:cxn ang="0">
                <a:pos x="287" y="161"/>
              </a:cxn>
              <a:cxn ang="0">
                <a:pos x="279" y="181"/>
              </a:cxn>
              <a:cxn ang="0">
                <a:pos x="289" y="202"/>
              </a:cxn>
              <a:cxn ang="0">
                <a:pos x="267" y="265"/>
              </a:cxn>
              <a:cxn ang="0">
                <a:pos x="273" y="317"/>
              </a:cxn>
              <a:cxn ang="0">
                <a:pos x="280" y="334"/>
              </a:cxn>
              <a:cxn ang="0">
                <a:pos x="260" y="366"/>
              </a:cxn>
              <a:cxn ang="0">
                <a:pos x="232" y="375"/>
              </a:cxn>
              <a:cxn ang="0">
                <a:pos x="185" y="358"/>
              </a:cxn>
              <a:cxn ang="0">
                <a:pos x="142" y="388"/>
              </a:cxn>
              <a:cxn ang="0">
                <a:pos x="101" y="410"/>
              </a:cxn>
              <a:cxn ang="0">
                <a:pos x="71" y="419"/>
              </a:cxn>
              <a:cxn ang="0">
                <a:pos x="40" y="475"/>
              </a:cxn>
              <a:cxn ang="0">
                <a:pos x="21" y="518"/>
              </a:cxn>
              <a:cxn ang="0">
                <a:pos x="4" y="569"/>
              </a:cxn>
              <a:cxn ang="0">
                <a:pos x="11" y="593"/>
              </a:cxn>
              <a:cxn ang="0">
                <a:pos x="11" y="666"/>
              </a:cxn>
              <a:cxn ang="0">
                <a:pos x="41" y="686"/>
              </a:cxn>
              <a:cxn ang="0">
                <a:pos x="70" y="723"/>
              </a:cxn>
              <a:cxn ang="0">
                <a:pos x="97" y="715"/>
              </a:cxn>
              <a:cxn ang="0">
                <a:pos x="161" y="700"/>
              </a:cxn>
              <a:cxn ang="0">
                <a:pos x="188" y="651"/>
              </a:cxn>
              <a:cxn ang="0">
                <a:pos x="198" y="625"/>
              </a:cxn>
              <a:cxn ang="0">
                <a:pos x="220" y="579"/>
              </a:cxn>
              <a:cxn ang="0">
                <a:pos x="253" y="596"/>
              </a:cxn>
              <a:cxn ang="0">
                <a:pos x="286" y="618"/>
              </a:cxn>
              <a:cxn ang="0">
                <a:pos x="361" y="590"/>
              </a:cxn>
              <a:cxn ang="0">
                <a:pos x="372" y="566"/>
              </a:cxn>
              <a:cxn ang="0">
                <a:pos x="405" y="539"/>
              </a:cxn>
              <a:cxn ang="0">
                <a:pos x="436" y="519"/>
              </a:cxn>
              <a:cxn ang="0">
                <a:pos x="479" y="494"/>
              </a:cxn>
              <a:cxn ang="0">
                <a:pos x="479" y="464"/>
              </a:cxn>
              <a:cxn ang="0">
                <a:pos x="488" y="426"/>
              </a:cxn>
              <a:cxn ang="0">
                <a:pos x="499" y="382"/>
              </a:cxn>
              <a:cxn ang="0">
                <a:pos x="478" y="364"/>
              </a:cxn>
              <a:cxn ang="0">
                <a:pos x="466" y="296"/>
              </a:cxn>
              <a:cxn ang="0">
                <a:pos x="458" y="253"/>
              </a:cxn>
              <a:cxn ang="0">
                <a:pos x="458" y="209"/>
              </a:cxn>
              <a:cxn ang="0">
                <a:pos x="466" y="173"/>
              </a:cxn>
              <a:cxn ang="0">
                <a:pos x="456" y="108"/>
              </a:cxn>
              <a:cxn ang="0">
                <a:pos x="424" y="72"/>
              </a:cxn>
              <a:cxn ang="0">
                <a:pos x="442" y="38"/>
              </a:cxn>
            </a:cxnLst>
            <a:rect l="0" t="0" r="r" b="b"/>
            <a:pathLst>
              <a:path w="500" h="724">
                <a:moveTo>
                  <a:pt x="432" y="7"/>
                </a:moveTo>
                <a:lnTo>
                  <a:pt x="395" y="13"/>
                </a:lnTo>
                <a:lnTo>
                  <a:pt x="384" y="0"/>
                </a:lnTo>
                <a:lnTo>
                  <a:pt x="382" y="21"/>
                </a:lnTo>
                <a:lnTo>
                  <a:pt x="368" y="50"/>
                </a:lnTo>
                <a:lnTo>
                  <a:pt x="350" y="66"/>
                </a:lnTo>
                <a:lnTo>
                  <a:pt x="323" y="66"/>
                </a:lnTo>
                <a:lnTo>
                  <a:pt x="310" y="89"/>
                </a:lnTo>
                <a:lnTo>
                  <a:pt x="307" y="99"/>
                </a:lnTo>
                <a:lnTo>
                  <a:pt x="279" y="134"/>
                </a:lnTo>
                <a:lnTo>
                  <a:pt x="279" y="156"/>
                </a:lnTo>
                <a:lnTo>
                  <a:pt x="287" y="161"/>
                </a:lnTo>
                <a:lnTo>
                  <a:pt x="287" y="171"/>
                </a:lnTo>
                <a:lnTo>
                  <a:pt x="279" y="181"/>
                </a:lnTo>
                <a:lnTo>
                  <a:pt x="279" y="190"/>
                </a:lnTo>
                <a:lnTo>
                  <a:pt x="289" y="202"/>
                </a:lnTo>
                <a:lnTo>
                  <a:pt x="291" y="238"/>
                </a:lnTo>
                <a:lnTo>
                  <a:pt x="267" y="265"/>
                </a:lnTo>
                <a:lnTo>
                  <a:pt x="266" y="303"/>
                </a:lnTo>
                <a:lnTo>
                  <a:pt x="273" y="317"/>
                </a:lnTo>
                <a:lnTo>
                  <a:pt x="283" y="324"/>
                </a:lnTo>
                <a:lnTo>
                  <a:pt x="280" y="334"/>
                </a:lnTo>
                <a:lnTo>
                  <a:pt x="283" y="351"/>
                </a:lnTo>
                <a:lnTo>
                  <a:pt x="260" y="366"/>
                </a:lnTo>
                <a:lnTo>
                  <a:pt x="243" y="364"/>
                </a:lnTo>
                <a:lnTo>
                  <a:pt x="232" y="375"/>
                </a:lnTo>
                <a:lnTo>
                  <a:pt x="215" y="354"/>
                </a:lnTo>
                <a:lnTo>
                  <a:pt x="185" y="358"/>
                </a:lnTo>
                <a:lnTo>
                  <a:pt x="151" y="392"/>
                </a:lnTo>
                <a:lnTo>
                  <a:pt x="142" y="388"/>
                </a:lnTo>
                <a:lnTo>
                  <a:pt x="108" y="413"/>
                </a:lnTo>
                <a:lnTo>
                  <a:pt x="101" y="410"/>
                </a:lnTo>
                <a:lnTo>
                  <a:pt x="90" y="420"/>
                </a:lnTo>
                <a:lnTo>
                  <a:pt x="71" y="419"/>
                </a:lnTo>
                <a:lnTo>
                  <a:pt x="40" y="446"/>
                </a:lnTo>
                <a:lnTo>
                  <a:pt x="40" y="475"/>
                </a:lnTo>
                <a:lnTo>
                  <a:pt x="21" y="504"/>
                </a:lnTo>
                <a:lnTo>
                  <a:pt x="21" y="518"/>
                </a:lnTo>
                <a:lnTo>
                  <a:pt x="0" y="540"/>
                </a:lnTo>
                <a:lnTo>
                  <a:pt x="4" y="569"/>
                </a:lnTo>
                <a:lnTo>
                  <a:pt x="3" y="582"/>
                </a:lnTo>
                <a:lnTo>
                  <a:pt x="11" y="593"/>
                </a:lnTo>
                <a:lnTo>
                  <a:pt x="6" y="642"/>
                </a:lnTo>
                <a:lnTo>
                  <a:pt x="11" y="666"/>
                </a:lnTo>
                <a:lnTo>
                  <a:pt x="24" y="669"/>
                </a:lnTo>
                <a:lnTo>
                  <a:pt x="41" y="686"/>
                </a:lnTo>
                <a:lnTo>
                  <a:pt x="41" y="705"/>
                </a:lnTo>
                <a:lnTo>
                  <a:pt x="70" y="723"/>
                </a:lnTo>
                <a:lnTo>
                  <a:pt x="97" y="723"/>
                </a:lnTo>
                <a:lnTo>
                  <a:pt x="97" y="715"/>
                </a:lnTo>
                <a:lnTo>
                  <a:pt x="128" y="699"/>
                </a:lnTo>
                <a:lnTo>
                  <a:pt x="161" y="700"/>
                </a:lnTo>
                <a:lnTo>
                  <a:pt x="178" y="681"/>
                </a:lnTo>
                <a:lnTo>
                  <a:pt x="188" y="651"/>
                </a:lnTo>
                <a:lnTo>
                  <a:pt x="195" y="652"/>
                </a:lnTo>
                <a:lnTo>
                  <a:pt x="198" y="625"/>
                </a:lnTo>
                <a:lnTo>
                  <a:pt x="186" y="607"/>
                </a:lnTo>
                <a:lnTo>
                  <a:pt x="220" y="579"/>
                </a:lnTo>
                <a:lnTo>
                  <a:pt x="223" y="597"/>
                </a:lnTo>
                <a:lnTo>
                  <a:pt x="253" y="596"/>
                </a:lnTo>
                <a:lnTo>
                  <a:pt x="279" y="618"/>
                </a:lnTo>
                <a:lnTo>
                  <a:pt x="286" y="618"/>
                </a:lnTo>
                <a:lnTo>
                  <a:pt x="347" y="587"/>
                </a:lnTo>
                <a:lnTo>
                  <a:pt x="361" y="590"/>
                </a:lnTo>
                <a:lnTo>
                  <a:pt x="372" y="580"/>
                </a:lnTo>
                <a:lnTo>
                  <a:pt x="372" y="566"/>
                </a:lnTo>
                <a:lnTo>
                  <a:pt x="390" y="567"/>
                </a:lnTo>
                <a:lnTo>
                  <a:pt x="405" y="539"/>
                </a:lnTo>
                <a:lnTo>
                  <a:pt x="424" y="538"/>
                </a:lnTo>
                <a:lnTo>
                  <a:pt x="436" y="519"/>
                </a:lnTo>
                <a:lnTo>
                  <a:pt x="448" y="518"/>
                </a:lnTo>
                <a:lnTo>
                  <a:pt x="479" y="494"/>
                </a:lnTo>
                <a:lnTo>
                  <a:pt x="489" y="473"/>
                </a:lnTo>
                <a:lnTo>
                  <a:pt x="479" y="464"/>
                </a:lnTo>
                <a:lnTo>
                  <a:pt x="471" y="430"/>
                </a:lnTo>
                <a:lnTo>
                  <a:pt x="488" y="426"/>
                </a:lnTo>
                <a:lnTo>
                  <a:pt x="483" y="407"/>
                </a:lnTo>
                <a:lnTo>
                  <a:pt x="499" y="382"/>
                </a:lnTo>
                <a:lnTo>
                  <a:pt x="492" y="365"/>
                </a:lnTo>
                <a:lnTo>
                  <a:pt x="478" y="364"/>
                </a:lnTo>
                <a:lnTo>
                  <a:pt x="462" y="321"/>
                </a:lnTo>
                <a:lnTo>
                  <a:pt x="466" y="296"/>
                </a:lnTo>
                <a:lnTo>
                  <a:pt x="465" y="270"/>
                </a:lnTo>
                <a:lnTo>
                  <a:pt x="458" y="253"/>
                </a:lnTo>
                <a:lnTo>
                  <a:pt x="465" y="238"/>
                </a:lnTo>
                <a:lnTo>
                  <a:pt x="458" y="209"/>
                </a:lnTo>
                <a:lnTo>
                  <a:pt x="461" y="183"/>
                </a:lnTo>
                <a:lnTo>
                  <a:pt x="466" y="173"/>
                </a:lnTo>
                <a:lnTo>
                  <a:pt x="456" y="156"/>
                </a:lnTo>
                <a:lnTo>
                  <a:pt x="456" y="108"/>
                </a:lnTo>
                <a:lnTo>
                  <a:pt x="445" y="102"/>
                </a:lnTo>
                <a:lnTo>
                  <a:pt x="424" y="72"/>
                </a:lnTo>
                <a:lnTo>
                  <a:pt x="428" y="61"/>
                </a:lnTo>
                <a:lnTo>
                  <a:pt x="442" y="38"/>
                </a:lnTo>
                <a:lnTo>
                  <a:pt x="432" y="7"/>
                </a:lnTo>
              </a:path>
            </a:pathLst>
          </a:custGeom>
          <a:solidFill>
            <a:srgbClr val="FF6600"/>
          </a:solidFill>
          <a:ln w="317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51" name="Freeform 24"/>
          <p:cNvSpPr>
            <a:spLocks/>
          </p:cNvSpPr>
          <p:nvPr/>
        </p:nvSpPr>
        <p:spPr bwMode="auto">
          <a:xfrm>
            <a:off x="2536135" y="2033199"/>
            <a:ext cx="342137" cy="509293"/>
          </a:xfrm>
          <a:custGeom>
            <a:avLst/>
            <a:gdLst/>
            <a:ahLst/>
            <a:cxnLst>
              <a:cxn ang="0">
                <a:pos x="14" y="510"/>
              </a:cxn>
              <a:cxn ang="0">
                <a:pos x="0" y="553"/>
              </a:cxn>
              <a:cxn ang="0">
                <a:pos x="7" y="587"/>
              </a:cxn>
              <a:cxn ang="0">
                <a:pos x="0" y="611"/>
              </a:cxn>
              <a:cxn ang="0">
                <a:pos x="4" y="658"/>
              </a:cxn>
              <a:cxn ang="0">
                <a:pos x="26" y="669"/>
              </a:cxn>
              <a:cxn ang="0">
                <a:pos x="43" y="638"/>
              </a:cxn>
              <a:cxn ang="0">
                <a:pos x="43" y="659"/>
              </a:cxn>
              <a:cxn ang="0">
                <a:pos x="75" y="685"/>
              </a:cxn>
              <a:cxn ang="0">
                <a:pos x="148" y="713"/>
              </a:cxn>
              <a:cxn ang="0">
                <a:pos x="157" y="693"/>
              </a:cxn>
              <a:cxn ang="0">
                <a:pos x="182" y="692"/>
              </a:cxn>
              <a:cxn ang="0">
                <a:pos x="206" y="696"/>
              </a:cxn>
              <a:cxn ang="0">
                <a:pos x="213" y="722"/>
              </a:cxn>
              <a:cxn ang="0">
                <a:pos x="226" y="715"/>
              </a:cxn>
              <a:cxn ang="0">
                <a:pos x="265" y="733"/>
              </a:cxn>
              <a:cxn ang="0">
                <a:pos x="273" y="715"/>
              </a:cxn>
              <a:cxn ang="0">
                <a:pos x="307" y="716"/>
              </a:cxn>
              <a:cxn ang="0">
                <a:pos x="377" y="690"/>
              </a:cxn>
              <a:cxn ang="0">
                <a:pos x="396" y="681"/>
              </a:cxn>
              <a:cxn ang="0">
                <a:pos x="411" y="698"/>
              </a:cxn>
              <a:cxn ang="0">
                <a:pos x="441" y="686"/>
              </a:cxn>
              <a:cxn ang="0">
                <a:pos x="424" y="648"/>
              </a:cxn>
              <a:cxn ang="0">
                <a:pos x="444" y="601"/>
              </a:cxn>
              <a:cxn ang="0">
                <a:pos x="443" y="576"/>
              </a:cxn>
              <a:cxn ang="0">
                <a:pos x="403" y="556"/>
              </a:cxn>
              <a:cxn ang="0">
                <a:pos x="431" y="509"/>
              </a:cxn>
              <a:cxn ang="0">
                <a:pos x="463" y="475"/>
              </a:cxn>
              <a:cxn ang="0">
                <a:pos x="433" y="454"/>
              </a:cxn>
              <a:cxn ang="0">
                <a:pos x="403" y="437"/>
              </a:cxn>
              <a:cxn ang="0">
                <a:pos x="389" y="411"/>
              </a:cxn>
              <a:cxn ang="0">
                <a:pos x="397" y="398"/>
              </a:cxn>
              <a:cxn ang="0">
                <a:pos x="391" y="381"/>
              </a:cxn>
              <a:cxn ang="0">
                <a:pos x="370" y="369"/>
              </a:cxn>
              <a:cxn ang="0">
                <a:pos x="360" y="350"/>
              </a:cxn>
              <a:cxn ang="0">
                <a:pos x="370" y="328"/>
              </a:cxn>
              <a:cxn ang="0">
                <a:pos x="374" y="299"/>
              </a:cxn>
              <a:cxn ang="0">
                <a:pos x="403" y="295"/>
              </a:cxn>
              <a:cxn ang="0">
                <a:pos x="406" y="251"/>
              </a:cxn>
              <a:cxn ang="0">
                <a:pos x="396" y="251"/>
              </a:cxn>
              <a:cxn ang="0">
                <a:pos x="389" y="254"/>
              </a:cxn>
              <a:cxn ang="0">
                <a:pos x="381" y="255"/>
              </a:cxn>
              <a:cxn ang="0">
                <a:pos x="374" y="259"/>
              </a:cxn>
              <a:cxn ang="0">
                <a:pos x="319" y="204"/>
              </a:cxn>
              <a:cxn ang="0">
                <a:pos x="307" y="194"/>
              </a:cxn>
              <a:cxn ang="0">
                <a:pos x="309" y="174"/>
              </a:cxn>
              <a:cxn ang="0">
                <a:pos x="319" y="142"/>
              </a:cxn>
              <a:cxn ang="0">
                <a:pos x="330" y="94"/>
              </a:cxn>
              <a:cxn ang="0">
                <a:pos x="322" y="35"/>
              </a:cxn>
              <a:cxn ang="0">
                <a:pos x="299" y="27"/>
              </a:cxn>
              <a:cxn ang="0">
                <a:pos x="263" y="10"/>
              </a:cxn>
              <a:cxn ang="0">
                <a:pos x="241" y="3"/>
              </a:cxn>
              <a:cxn ang="0">
                <a:pos x="221" y="20"/>
              </a:cxn>
              <a:cxn ang="0">
                <a:pos x="243" y="58"/>
              </a:cxn>
              <a:cxn ang="0">
                <a:pos x="236" y="78"/>
              </a:cxn>
              <a:cxn ang="0">
                <a:pos x="209" y="128"/>
              </a:cxn>
              <a:cxn ang="0">
                <a:pos x="159" y="193"/>
              </a:cxn>
              <a:cxn ang="0">
                <a:pos x="164" y="240"/>
              </a:cxn>
              <a:cxn ang="0">
                <a:pos x="47" y="404"/>
              </a:cxn>
            </a:cxnLst>
            <a:rect l="0" t="0" r="r" b="b"/>
            <a:pathLst>
              <a:path w="465" h="734">
                <a:moveTo>
                  <a:pt x="47" y="404"/>
                </a:moveTo>
                <a:lnTo>
                  <a:pt x="14" y="510"/>
                </a:lnTo>
                <a:lnTo>
                  <a:pt x="16" y="532"/>
                </a:lnTo>
                <a:lnTo>
                  <a:pt x="0" y="553"/>
                </a:lnTo>
                <a:lnTo>
                  <a:pt x="14" y="574"/>
                </a:lnTo>
                <a:lnTo>
                  <a:pt x="7" y="587"/>
                </a:lnTo>
                <a:lnTo>
                  <a:pt x="10" y="603"/>
                </a:lnTo>
                <a:lnTo>
                  <a:pt x="0" y="611"/>
                </a:lnTo>
                <a:lnTo>
                  <a:pt x="13" y="648"/>
                </a:lnTo>
                <a:lnTo>
                  <a:pt x="4" y="658"/>
                </a:lnTo>
                <a:lnTo>
                  <a:pt x="20" y="673"/>
                </a:lnTo>
                <a:lnTo>
                  <a:pt x="26" y="669"/>
                </a:lnTo>
                <a:lnTo>
                  <a:pt x="34" y="645"/>
                </a:lnTo>
                <a:lnTo>
                  <a:pt x="43" y="638"/>
                </a:lnTo>
                <a:lnTo>
                  <a:pt x="51" y="648"/>
                </a:lnTo>
                <a:lnTo>
                  <a:pt x="43" y="659"/>
                </a:lnTo>
                <a:lnTo>
                  <a:pt x="46" y="675"/>
                </a:lnTo>
                <a:lnTo>
                  <a:pt x="75" y="685"/>
                </a:lnTo>
                <a:lnTo>
                  <a:pt x="124" y="693"/>
                </a:lnTo>
                <a:lnTo>
                  <a:pt x="148" y="713"/>
                </a:lnTo>
                <a:lnTo>
                  <a:pt x="158" y="712"/>
                </a:lnTo>
                <a:lnTo>
                  <a:pt x="157" y="693"/>
                </a:lnTo>
                <a:lnTo>
                  <a:pt x="167" y="683"/>
                </a:lnTo>
                <a:lnTo>
                  <a:pt x="182" y="692"/>
                </a:lnTo>
                <a:lnTo>
                  <a:pt x="198" y="686"/>
                </a:lnTo>
                <a:lnTo>
                  <a:pt x="206" y="696"/>
                </a:lnTo>
                <a:lnTo>
                  <a:pt x="209" y="715"/>
                </a:lnTo>
                <a:lnTo>
                  <a:pt x="213" y="722"/>
                </a:lnTo>
                <a:lnTo>
                  <a:pt x="222" y="722"/>
                </a:lnTo>
                <a:lnTo>
                  <a:pt x="226" y="715"/>
                </a:lnTo>
                <a:lnTo>
                  <a:pt x="253" y="723"/>
                </a:lnTo>
                <a:lnTo>
                  <a:pt x="265" y="733"/>
                </a:lnTo>
                <a:lnTo>
                  <a:pt x="275" y="729"/>
                </a:lnTo>
                <a:lnTo>
                  <a:pt x="273" y="715"/>
                </a:lnTo>
                <a:lnTo>
                  <a:pt x="282" y="706"/>
                </a:lnTo>
                <a:lnTo>
                  <a:pt x="307" y="716"/>
                </a:lnTo>
                <a:lnTo>
                  <a:pt x="333" y="699"/>
                </a:lnTo>
                <a:lnTo>
                  <a:pt x="377" y="690"/>
                </a:lnTo>
                <a:lnTo>
                  <a:pt x="386" y="675"/>
                </a:lnTo>
                <a:lnTo>
                  <a:pt x="396" y="681"/>
                </a:lnTo>
                <a:lnTo>
                  <a:pt x="413" y="685"/>
                </a:lnTo>
                <a:lnTo>
                  <a:pt x="411" y="698"/>
                </a:lnTo>
                <a:lnTo>
                  <a:pt x="418" y="698"/>
                </a:lnTo>
                <a:lnTo>
                  <a:pt x="441" y="686"/>
                </a:lnTo>
                <a:lnTo>
                  <a:pt x="437" y="658"/>
                </a:lnTo>
                <a:lnTo>
                  <a:pt x="424" y="648"/>
                </a:lnTo>
                <a:lnTo>
                  <a:pt x="424" y="615"/>
                </a:lnTo>
                <a:lnTo>
                  <a:pt x="444" y="601"/>
                </a:lnTo>
                <a:lnTo>
                  <a:pt x="438" y="587"/>
                </a:lnTo>
                <a:lnTo>
                  <a:pt x="443" y="576"/>
                </a:lnTo>
                <a:lnTo>
                  <a:pt x="424" y="557"/>
                </a:lnTo>
                <a:lnTo>
                  <a:pt x="403" y="556"/>
                </a:lnTo>
                <a:lnTo>
                  <a:pt x="406" y="525"/>
                </a:lnTo>
                <a:lnTo>
                  <a:pt x="431" y="509"/>
                </a:lnTo>
                <a:lnTo>
                  <a:pt x="434" y="486"/>
                </a:lnTo>
                <a:lnTo>
                  <a:pt x="463" y="475"/>
                </a:lnTo>
                <a:lnTo>
                  <a:pt x="464" y="465"/>
                </a:lnTo>
                <a:lnTo>
                  <a:pt x="433" y="454"/>
                </a:lnTo>
                <a:lnTo>
                  <a:pt x="411" y="451"/>
                </a:lnTo>
                <a:lnTo>
                  <a:pt x="403" y="437"/>
                </a:lnTo>
                <a:lnTo>
                  <a:pt x="401" y="423"/>
                </a:lnTo>
                <a:lnTo>
                  <a:pt x="389" y="411"/>
                </a:lnTo>
                <a:lnTo>
                  <a:pt x="389" y="403"/>
                </a:lnTo>
                <a:lnTo>
                  <a:pt x="397" y="398"/>
                </a:lnTo>
                <a:lnTo>
                  <a:pt x="399" y="388"/>
                </a:lnTo>
                <a:lnTo>
                  <a:pt x="391" y="381"/>
                </a:lnTo>
                <a:lnTo>
                  <a:pt x="381" y="383"/>
                </a:lnTo>
                <a:lnTo>
                  <a:pt x="370" y="369"/>
                </a:lnTo>
                <a:lnTo>
                  <a:pt x="370" y="352"/>
                </a:lnTo>
                <a:lnTo>
                  <a:pt x="360" y="350"/>
                </a:lnTo>
                <a:lnTo>
                  <a:pt x="354" y="343"/>
                </a:lnTo>
                <a:lnTo>
                  <a:pt x="370" y="328"/>
                </a:lnTo>
                <a:lnTo>
                  <a:pt x="371" y="310"/>
                </a:lnTo>
                <a:lnTo>
                  <a:pt x="374" y="299"/>
                </a:lnTo>
                <a:lnTo>
                  <a:pt x="381" y="295"/>
                </a:lnTo>
                <a:lnTo>
                  <a:pt x="403" y="295"/>
                </a:lnTo>
                <a:lnTo>
                  <a:pt x="411" y="259"/>
                </a:lnTo>
                <a:lnTo>
                  <a:pt x="406" y="251"/>
                </a:lnTo>
                <a:lnTo>
                  <a:pt x="400" y="251"/>
                </a:lnTo>
                <a:lnTo>
                  <a:pt x="396" y="251"/>
                </a:lnTo>
                <a:lnTo>
                  <a:pt x="391" y="252"/>
                </a:lnTo>
                <a:lnTo>
                  <a:pt x="389" y="254"/>
                </a:lnTo>
                <a:lnTo>
                  <a:pt x="384" y="254"/>
                </a:lnTo>
                <a:lnTo>
                  <a:pt x="381" y="255"/>
                </a:lnTo>
                <a:lnTo>
                  <a:pt x="377" y="257"/>
                </a:lnTo>
                <a:lnTo>
                  <a:pt x="374" y="259"/>
                </a:lnTo>
                <a:lnTo>
                  <a:pt x="363" y="259"/>
                </a:lnTo>
                <a:lnTo>
                  <a:pt x="319" y="204"/>
                </a:lnTo>
                <a:lnTo>
                  <a:pt x="320" y="194"/>
                </a:lnTo>
                <a:lnTo>
                  <a:pt x="307" y="194"/>
                </a:lnTo>
                <a:lnTo>
                  <a:pt x="297" y="177"/>
                </a:lnTo>
                <a:lnTo>
                  <a:pt x="309" y="174"/>
                </a:lnTo>
                <a:lnTo>
                  <a:pt x="317" y="163"/>
                </a:lnTo>
                <a:lnTo>
                  <a:pt x="319" y="142"/>
                </a:lnTo>
                <a:lnTo>
                  <a:pt x="326" y="123"/>
                </a:lnTo>
                <a:lnTo>
                  <a:pt x="330" y="94"/>
                </a:lnTo>
                <a:lnTo>
                  <a:pt x="323" y="58"/>
                </a:lnTo>
                <a:lnTo>
                  <a:pt x="322" y="35"/>
                </a:lnTo>
                <a:lnTo>
                  <a:pt x="313" y="26"/>
                </a:lnTo>
                <a:lnTo>
                  <a:pt x="299" y="27"/>
                </a:lnTo>
                <a:lnTo>
                  <a:pt x="286" y="10"/>
                </a:lnTo>
                <a:lnTo>
                  <a:pt x="263" y="10"/>
                </a:lnTo>
                <a:lnTo>
                  <a:pt x="252" y="0"/>
                </a:lnTo>
                <a:lnTo>
                  <a:pt x="241" y="3"/>
                </a:lnTo>
                <a:lnTo>
                  <a:pt x="232" y="14"/>
                </a:lnTo>
                <a:lnTo>
                  <a:pt x="221" y="20"/>
                </a:lnTo>
                <a:lnTo>
                  <a:pt x="258" y="44"/>
                </a:lnTo>
                <a:lnTo>
                  <a:pt x="243" y="58"/>
                </a:lnTo>
                <a:lnTo>
                  <a:pt x="248" y="67"/>
                </a:lnTo>
                <a:lnTo>
                  <a:pt x="236" y="78"/>
                </a:lnTo>
                <a:lnTo>
                  <a:pt x="233" y="103"/>
                </a:lnTo>
                <a:lnTo>
                  <a:pt x="209" y="128"/>
                </a:lnTo>
                <a:lnTo>
                  <a:pt x="159" y="157"/>
                </a:lnTo>
                <a:lnTo>
                  <a:pt x="159" y="193"/>
                </a:lnTo>
                <a:lnTo>
                  <a:pt x="145" y="213"/>
                </a:lnTo>
                <a:lnTo>
                  <a:pt x="164" y="240"/>
                </a:lnTo>
                <a:lnTo>
                  <a:pt x="131" y="322"/>
                </a:lnTo>
                <a:lnTo>
                  <a:pt x="47" y="404"/>
                </a:lnTo>
              </a:path>
            </a:pathLst>
          </a:custGeom>
          <a:solidFill>
            <a:srgbClr val="FF6600"/>
          </a:solidFill>
          <a:ln w="317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52" name="Freeform 25"/>
          <p:cNvSpPr>
            <a:spLocks/>
          </p:cNvSpPr>
          <p:nvPr/>
        </p:nvSpPr>
        <p:spPr bwMode="auto">
          <a:xfrm>
            <a:off x="2023285" y="1546668"/>
            <a:ext cx="854987" cy="771765"/>
          </a:xfrm>
          <a:custGeom>
            <a:avLst/>
            <a:gdLst/>
            <a:ahLst/>
            <a:cxnLst>
              <a:cxn ang="0">
                <a:pos x="97" y="960"/>
              </a:cxn>
              <a:cxn ang="0">
                <a:pos x="175" y="1062"/>
              </a:cxn>
              <a:cxn ang="0">
                <a:pos x="752" y="1099"/>
              </a:cxn>
              <a:cxn ang="0">
                <a:pos x="789" y="1065"/>
              </a:cxn>
              <a:cxn ang="0">
                <a:pos x="872" y="935"/>
              </a:cxn>
              <a:cxn ang="0">
                <a:pos x="867" y="886"/>
              </a:cxn>
              <a:cxn ang="0">
                <a:pos x="917" y="822"/>
              </a:cxn>
              <a:cxn ang="0">
                <a:pos x="944" y="776"/>
              </a:cxn>
              <a:cxn ang="0">
                <a:pos x="951" y="753"/>
              </a:cxn>
              <a:cxn ang="0">
                <a:pos x="931" y="716"/>
              </a:cxn>
              <a:cxn ang="0">
                <a:pos x="963" y="681"/>
              </a:cxn>
              <a:cxn ang="0">
                <a:pos x="1022" y="644"/>
              </a:cxn>
              <a:cxn ang="0">
                <a:pos x="1052" y="600"/>
              </a:cxn>
              <a:cxn ang="0">
                <a:pos x="1078" y="571"/>
              </a:cxn>
              <a:cxn ang="0">
                <a:pos x="1111" y="523"/>
              </a:cxn>
              <a:cxn ang="0">
                <a:pos x="1123" y="496"/>
              </a:cxn>
              <a:cxn ang="0">
                <a:pos x="1138" y="465"/>
              </a:cxn>
              <a:cxn ang="0">
                <a:pos x="1153" y="435"/>
              </a:cxn>
              <a:cxn ang="0">
                <a:pos x="1160" y="413"/>
              </a:cxn>
              <a:cxn ang="0">
                <a:pos x="1166" y="374"/>
              </a:cxn>
              <a:cxn ang="0">
                <a:pos x="1133" y="330"/>
              </a:cxn>
              <a:cxn ang="0">
                <a:pos x="1105" y="296"/>
              </a:cxn>
              <a:cxn ang="0">
                <a:pos x="1022" y="289"/>
              </a:cxn>
              <a:cxn ang="0">
                <a:pos x="994" y="286"/>
              </a:cxn>
              <a:cxn ang="0">
                <a:pos x="963" y="319"/>
              </a:cxn>
              <a:cxn ang="0">
                <a:pos x="744" y="397"/>
              </a:cxn>
              <a:cxn ang="0">
                <a:pos x="718" y="278"/>
              </a:cxn>
              <a:cxn ang="0">
                <a:pos x="729" y="211"/>
              </a:cxn>
              <a:cxn ang="0">
                <a:pos x="693" y="261"/>
              </a:cxn>
              <a:cxn ang="0">
                <a:pos x="646" y="320"/>
              </a:cxn>
              <a:cxn ang="0">
                <a:pos x="583" y="318"/>
              </a:cxn>
              <a:cxn ang="0">
                <a:pos x="533" y="241"/>
              </a:cxn>
              <a:cxn ang="0">
                <a:pos x="496" y="149"/>
              </a:cxn>
              <a:cxn ang="0">
                <a:pos x="472" y="105"/>
              </a:cxn>
              <a:cxn ang="0">
                <a:pos x="414" y="77"/>
              </a:cxn>
              <a:cxn ang="0">
                <a:pos x="364" y="14"/>
              </a:cxn>
              <a:cxn ang="0">
                <a:pos x="294" y="16"/>
              </a:cxn>
              <a:cxn ang="0">
                <a:pos x="250" y="26"/>
              </a:cxn>
              <a:cxn ang="0">
                <a:pos x="269" y="64"/>
              </a:cxn>
              <a:cxn ang="0">
                <a:pos x="223" y="54"/>
              </a:cxn>
              <a:cxn ang="0">
                <a:pos x="145" y="60"/>
              </a:cxn>
              <a:cxn ang="0">
                <a:pos x="88" y="81"/>
              </a:cxn>
              <a:cxn ang="0">
                <a:pos x="33" y="119"/>
              </a:cxn>
              <a:cxn ang="0">
                <a:pos x="0" y="121"/>
              </a:cxn>
              <a:cxn ang="0">
                <a:pos x="61" y="380"/>
              </a:cxn>
              <a:cxn ang="0">
                <a:pos x="137" y="374"/>
              </a:cxn>
              <a:cxn ang="0">
                <a:pos x="232" y="407"/>
              </a:cxn>
              <a:cxn ang="0">
                <a:pos x="216" y="445"/>
              </a:cxn>
              <a:cxn ang="0">
                <a:pos x="84" y="773"/>
              </a:cxn>
              <a:cxn ang="0">
                <a:pos x="60" y="888"/>
              </a:cxn>
            </a:cxnLst>
            <a:rect l="0" t="0" r="r" b="b"/>
            <a:pathLst>
              <a:path w="1177" h="1100">
                <a:moveTo>
                  <a:pt x="60" y="888"/>
                </a:moveTo>
                <a:lnTo>
                  <a:pt x="97" y="960"/>
                </a:lnTo>
                <a:lnTo>
                  <a:pt x="101" y="1005"/>
                </a:lnTo>
                <a:lnTo>
                  <a:pt x="175" y="1062"/>
                </a:lnTo>
                <a:lnTo>
                  <a:pt x="334" y="1071"/>
                </a:lnTo>
                <a:lnTo>
                  <a:pt x="752" y="1099"/>
                </a:lnTo>
                <a:lnTo>
                  <a:pt x="757" y="1098"/>
                </a:lnTo>
                <a:lnTo>
                  <a:pt x="789" y="1065"/>
                </a:lnTo>
                <a:lnTo>
                  <a:pt x="839" y="1015"/>
                </a:lnTo>
                <a:lnTo>
                  <a:pt x="872" y="935"/>
                </a:lnTo>
                <a:lnTo>
                  <a:pt x="853" y="908"/>
                </a:lnTo>
                <a:lnTo>
                  <a:pt x="867" y="886"/>
                </a:lnTo>
                <a:lnTo>
                  <a:pt x="867" y="852"/>
                </a:lnTo>
                <a:lnTo>
                  <a:pt x="917" y="822"/>
                </a:lnTo>
                <a:lnTo>
                  <a:pt x="941" y="798"/>
                </a:lnTo>
                <a:lnTo>
                  <a:pt x="944" y="776"/>
                </a:lnTo>
                <a:lnTo>
                  <a:pt x="956" y="762"/>
                </a:lnTo>
                <a:lnTo>
                  <a:pt x="951" y="753"/>
                </a:lnTo>
                <a:lnTo>
                  <a:pt x="964" y="740"/>
                </a:lnTo>
                <a:lnTo>
                  <a:pt x="931" y="716"/>
                </a:lnTo>
                <a:lnTo>
                  <a:pt x="916" y="712"/>
                </a:lnTo>
                <a:lnTo>
                  <a:pt x="963" y="681"/>
                </a:lnTo>
                <a:lnTo>
                  <a:pt x="1005" y="641"/>
                </a:lnTo>
                <a:lnTo>
                  <a:pt x="1022" y="644"/>
                </a:lnTo>
                <a:lnTo>
                  <a:pt x="1049" y="615"/>
                </a:lnTo>
                <a:lnTo>
                  <a:pt x="1052" y="600"/>
                </a:lnTo>
                <a:lnTo>
                  <a:pt x="1075" y="588"/>
                </a:lnTo>
                <a:lnTo>
                  <a:pt x="1078" y="571"/>
                </a:lnTo>
                <a:lnTo>
                  <a:pt x="1088" y="550"/>
                </a:lnTo>
                <a:lnTo>
                  <a:pt x="1111" y="523"/>
                </a:lnTo>
                <a:lnTo>
                  <a:pt x="1118" y="503"/>
                </a:lnTo>
                <a:lnTo>
                  <a:pt x="1123" y="496"/>
                </a:lnTo>
                <a:lnTo>
                  <a:pt x="1115" y="488"/>
                </a:lnTo>
                <a:lnTo>
                  <a:pt x="1138" y="465"/>
                </a:lnTo>
                <a:lnTo>
                  <a:pt x="1139" y="451"/>
                </a:lnTo>
                <a:lnTo>
                  <a:pt x="1153" y="435"/>
                </a:lnTo>
                <a:lnTo>
                  <a:pt x="1153" y="425"/>
                </a:lnTo>
                <a:lnTo>
                  <a:pt x="1160" y="413"/>
                </a:lnTo>
                <a:lnTo>
                  <a:pt x="1156" y="400"/>
                </a:lnTo>
                <a:lnTo>
                  <a:pt x="1166" y="374"/>
                </a:lnTo>
                <a:lnTo>
                  <a:pt x="1176" y="340"/>
                </a:lnTo>
                <a:lnTo>
                  <a:pt x="1133" y="330"/>
                </a:lnTo>
                <a:lnTo>
                  <a:pt x="1119" y="319"/>
                </a:lnTo>
                <a:lnTo>
                  <a:pt x="1105" y="296"/>
                </a:lnTo>
                <a:lnTo>
                  <a:pt x="1044" y="303"/>
                </a:lnTo>
                <a:lnTo>
                  <a:pt x="1022" y="289"/>
                </a:lnTo>
                <a:lnTo>
                  <a:pt x="1005" y="296"/>
                </a:lnTo>
                <a:lnTo>
                  <a:pt x="994" y="286"/>
                </a:lnTo>
                <a:lnTo>
                  <a:pt x="967" y="296"/>
                </a:lnTo>
                <a:lnTo>
                  <a:pt x="963" y="319"/>
                </a:lnTo>
                <a:lnTo>
                  <a:pt x="896" y="391"/>
                </a:lnTo>
                <a:lnTo>
                  <a:pt x="744" y="397"/>
                </a:lnTo>
                <a:lnTo>
                  <a:pt x="715" y="363"/>
                </a:lnTo>
                <a:lnTo>
                  <a:pt x="718" y="278"/>
                </a:lnTo>
                <a:lnTo>
                  <a:pt x="737" y="213"/>
                </a:lnTo>
                <a:lnTo>
                  <a:pt x="729" y="211"/>
                </a:lnTo>
                <a:lnTo>
                  <a:pt x="707" y="223"/>
                </a:lnTo>
                <a:lnTo>
                  <a:pt x="693" y="261"/>
                </a:lnTo>
                <a:lnTo>
                  <a:pt x="648" y="298"/>
                </a:lnTo>
                <a:lnTo>
                  <a:pt x="646" y="320"/>
                </a:lnTo>
                <a:lnTo>
                  <a:pt x="606" y="337"/>
                </a:lnTo>
                <a:lnTo>
                  <a:pt x="583" y="318"/>
                </a:lnTo>
                <a:lnTo>
                  <a:pt x="587" y="309"/>
                </a:lnTo>
                <a:lnTo>
                  <a:pt x="533" y="241"/>
                </a:lnTo>
                <a:lnTo>
                  <a:pt x="518" y="164"/>
                </a:lnTo>
                <a:lnTo>
                  <a:pt x="496" y="149"/>
                </a:lnTo>
                <a:lnTo>
                  <a:pt x="496" y="132"/>
                </a:lnTo>
                <a:lnTo>
                  <a:pt x="472" y="105"/>
                </a:lnTo>
                <a:lnTo>
                  <a:pt x="452" y="105"/>
                </a:lnTo>
                <a:lnTo>
                  <a:pt x="414" y="77"/>
                </a:lnTo>
                <a:lnTo>
                  <a:pt x="368" y="62"/>
                </a:lnTo>
                <a:lnTo>
                  <a:pt x="364" y="14"/>
                </a:lnTo>
                <a:lnTo>
                  <a:pt x="346" y="0"/>
                </a:lnTo>
                <a:lnTo>
                  <a:pt x="294" y="16"/>
                </a:lnTo>
                <a:lnTo>
                  <a:pt x="273" y="3"/>
                </a:lnTo>
                <a:lnTo>
                  <a:pt x="250" y="26"/>
                </a:lnTo>
                <a:lnTo>
                  <a:pt x="270" y="43"/>
                </a:lnTo>
                <a:lnTo>
                  <a:pt x="269" y="64"/>
                </a:lnTo>
                <a:lnTo>
                  <a:pt x="236" y="68"/>
                </a:lnTo>
                <a:lnTo>
                  <a:pt x="223" y="54"/>
                </a:lnTo>
                <a:lnTo>
                  <a:pt x="210" y="67"/>
                </a:lnTo>
                <a:lnTo>
                  <a:pt x="145" y="60"/>
                </a:lnTo>
                <a:lnTo>
                  <a:pt x="118" y="84"/>
                </a:lnTo>
                <a:lnTo>
                  <a:pt x="88" y="81"/>
                </a:lnTo>
                <a:lnTo>
                  <a:pt x="37" y="105"/>
                </a:lnTo>
                <a:lnTo>
                  <a:pt x="33" y="119"/>
                </a:lnTo>
                <a:lnTo>
                  <a:pt x="6" y="122"/>
                </a:lnTo>
                <a:lnTo>
                  <a:pt x="0" y="121"/>
                </a:lnTo>
                <a:lnTo>
                  <a:pt x="13" y="301"/>
                </a:lnTo>
                <a:lnTo>
                  <a:pt x="61" y="380"/>
                </a:lnTo>
                <a:lnTo>
                  <a:pt x="125" y="383"/>
                </a:lnTo>
                <a:lnTo>
                  <a:pt x="137" y="374"/>
                </a:lnTo>
                <a:lnTo>
                  <a:pt x="195" y="423"/>
                </a:lnTo>
                <a:lnTo>
                  <a:pt x="232" y="407"/>
                </a:lnTo>
                <a:lnTo>
                  <a:pt x="243" y="420"/>
                </a:lnTo>
                <a:lnTo>
                  <a:pt x="216" y="445"/>
                </a:lnTo>
                <a:lnTo>
                  <a:pt x="223" y="459"/>
                </a:lnTo>
                <a:lnTo>
                  <a:pt x="84" y="773"/>
                </a:lnTo>
                <a:lnTo>
                  <a:pt x="43" y="842"/>
                </a:lnTo>
                <a:lnTo>
                  <a:pt x="60" y="888"/>
                </a:lnTo>
              </a:path>
            </a:pathLst>
          </a:custGeom>
          <a:solidFill>
            <a:srgbClr val="002060"/>
          </a:solidFill>
          <a:ln w="317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53" name="Freeform 26"/>
          <p:cNvSpPr>
            <a:spLocks/>
          </p:cNvSpPr>
          <p:nvPr/>
        </p:nvSpPr>
        <p:spPr bwMode="auto">
          <a:xfrm>
            <a:off x="2291447" y="1438550"/>
            <a:ext cx="317953" cy="347828"/>
          </a:xfrm>
          <a:custGeom>
            <a:avLst/>
            <a:gdLst/>
            <a:ahLst/>
            <a:cxnLst>
              <a:cxn ang="0">
                <a:pos x="0" y="169"/>
              </a:cxn>
              <a:cxn ang="0">
                <a:pos x="17" y="170"/>
              </a:cxn>
              <a:cxn ang="0">
                <a:pos x="51" y="193"/>
              </a:cxn>
              <a:cxn ang="0">
                <a:pos x="75" y="193"/>
              </a:cxn>
              <a:cxn ang="0">
                <a:pos x="102" y="183"/>
              </a:cxn>
              <a:cxn ang="0">
                <a:pos x="176" y="186"/>
              </a:cxn>
              <a:cxn ang="0">
                <a:pos x="189" y="160"/>
              </a:cxn>
              <a:cxn ang="0">
                <a:pos x="269" y="7"/>
              </a:cxn>
              <a:cxn ang="0">
                <a:pos x="301" y="0"/>
              </a:cxn>
              <a:cxn ang="0">
                <a:pos x="317" y="24"/>
              </a:cxn>
              <a:cxn ang="0">
                <a:pos x="334" y="62"/>
              </a:cxn>
              <a:cxn ang="0">
                <a:pos x="346" y="137"/>
              </a:cxn>
              <a:cxn ang="0">
                <a:pos x="380" y="183"/>
              </a:cxn>
              <a:cxn ang="0">
                <a:pos x="404" y="207"/>
              </a:cxn>
              <a:cxn ang="0">
                <a:pos x="394" y="224"/>
              </a:cxn>
              <a:cxn ang="0">
                <a:pos x="412" y="227"/>
              </a:cxn>
              <a:cxn ang="0">
                <a:pos x="438" y="245"/>
              </a:cxn>
              <a:cxn ang="0">
                <a:pos x="435" y="293"/>
              </a:cxn>
              <a:cxn ang="0">
                <a:pos x="392" y="320"/>
              </a:cxn>
              <a:cxn ang="0">
                <a:pos x="375" y="364"/>
              </a:cxn>
              <a:cxn ang="0">
                <a:pos x="367" y="364"/>
              </a:cxn>
              <a:cxn ang="0">
                <a:pos x="344" y="374"/>
              </a:cxn>
              <a:cxn ang="0">
                <a:pos x="329" y="415"/>
              </a:cxn>
              <a:cxn ang="0">
                <a:pos x="284" y="450"/>
              </a:cxn>
              <a:cxn ang="0">
                <a:pos x="283" y="472"/>
              </a:cxn>
              <a:cxn ang="0">
                <a:pos x="243" y="490"/>
              </a:cxn>
              <a:cxn ang="0">
                <a:pos x="220" y="469"/>
              </a:cxn>
              <a:cxn ang="0">
                <a:pos x="225" y="462"/>
              </a:cxn>
              <a:cxn ang="0">
                <a:pos x="171" y="394"/>
              </a:cxn>
              <a:cxn ang="0">
                <a:pos x="155" y="317"/>
              </a:cxn>
              <a:cxn ang="0">
                <a:pos x="134" y="303"/>
              </a:cxn>
              <a:cxn ang="0">
                <a:pos x="134" y="285"/>
              </a:cxn>
              <a:cxn ang="0">
                <a:pos x="108" y="258"/>
              </a:cxn>
              <a:cxn ang="0">
                <a:pos x="90" y="258"/>
              </a:cxn>
              <a:cxn ang="0">
                <a:pos x="53" y="231"/>
              </a:cxn>
              <a:cxn ang="0">
                <a:pos x="6" y="214"/>
              </a:cxn>
              <a:cxn ang="0">
                <a:pos x="0" y="169"/>
              </a:cxn>
            </a:cxnLst>
            <a:rect l="0" t="0" r="r" b="b"/>
            <a:pathLst>
              <a:path w="439" h="491">
                <a:moveTo>
                  <a:pt x="0" y="169"/>
                </a:moveTo>
                <a:lnTo>
                  <a:pt x="17" y="170"/>
                </a:lnTo>
                <a:lnTo>
                  <a:pt x="51" y="193"/>
                </a:lnTo>
                <a:lnTo>
                  <a:pt x="75" y="193"/>
                </a:lnTo>
                <a:lnTo>
                  <a:pt x="102" y="183"/>
                </a:lnTo>
                <a:lnTo>
                  <a:pt x="176" y="186"/>
                </a:lnTo>
                <a:lnTo>
                  <a:pt x="189" y="160"/>
                </a:lnTo>
                <a:lnTo>
                  <a:pt x="269" y="7"/>
                </a:lnTo>
                <a:lnTo>
                  <a:pt x="301" y="0"/>
                </a:lnTo>
                <a:lnTo>
                  <a:pt x="317" y="24"/>
                </a:lnTo>
                <a:lnTo>
                  <a:pt x="334" y="62"/>
                </a:lnTo>
                <a:lnTo>
                  <a:pt x="346" y="137"/>
                </a:lnTo>
                <a:lnTo>
                  <a:pt x="380" y="183"/>
                </a:lnTo>
                <a:lnTo>
                  <a:pt x="404" y="207"/>
                </a:lnTo>
                <a:lnTo>
                  <a:pt x="394" y="224"/>
                </a:lnTo>
                <a:lnTo>
                  <a:pt x="412" y="227"/>
                </a:lnTo>
                <a:lnTo>
                  <a:pt x="438" y="245"/>
                </a:lnTo>
                <a:lnTo>
                  <a:pt x="435" y="293"/>
                </a:lnTo>
                <a:lnTo>
                  <a:pt x="392" y="320"/>
                </a:lnTo>
                <a:lnTo>
                  <a:pt x="375" y="364"/>
                </a:lnTo>
                <a:lnTo>
                  <a:pt x="367" y="364"/>
                </a:lnTo>
                <a:lnTo>
                  <a:pt x="344" y="374"/>
                </a:lnTo>
                <a:lnTo>
                  <a:pt x="329" y="415"/>
                </a:lnTo>
                <a:lnTo>
                  <a:pt x="284" y="450"/>
                </a:lnTo>
                <a:lnTo>
                  <a:pt x="283" y="472"/>
                </a:lnTo>
                <a:lnTo>
                  <a:pt x="243" y="490"/>
                </a:lnTo>
                <a:lnTo>
                  <a:pt x="220" y="469"/>
                </a:lnTo>
                <a:lnTo>
                  <a:pt x="225" y="462"/>
                </a:lnTo>
                <a:lnTo>
                  <a:pt x="171" y="394"/>
                </a:lnTo>
                <a:lnTo>
                  <a:pt x="155" y="317"/>
                </a:lnTo>
                <a:lnTo>
                  <a:pt x="134" y="303"/>
                </a:lnTo>
                <a:lnTo>
                  <a:pt x="134" y="285"/>
                </a:lnTo>
                <a:lnTo>
                  <a:pt x="108" y="258"/>
                </a:lnTo>
                <a:lnTo>
                  <a:pt x="90" y="258"/>
                </a:lnTo>
                <a:lnTo>
                  <a:pt x="53" y="231"/>
                </a:lnTo>
                <a:lnTo>
                  <a:pt x="6" y="214"/>
                </a:lnTo>
                <a:lnTo>
                  <a:pt x="0" y="169"/>
                </a:lnTo>
              </a:path>
            </a:pathLst>
          </a:custGeom>
          <a:solidFill>
            <a:srgbClr val="FF6600"/>
          </a:solidFill>
          <a:ln w="317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54" name="Freeform 27"/>
          <p:cNvSpPr>
            <a:spLocks/>
          </p:cNvSpPr>
          <p:nvPr/>
        </p:nvSpPr>
        <p:spPr bwMode="auto">
          <a:xfrm>
            <a:off x="1509724" y="2210314"/>
            <a:ext cx="472305" cy="363476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41" y="206"/>
              </a:cxn>
              <a:cxn ang="0">
                <a:pos x="70" y="194"/>
              </a:cxn>
              <a:cxn ang="0">
                <a:pos x="117" y="190"/>
              </a:cxn>
              <a:cxn ang="0">
                <a:pos x="137" y="193"/>
              </a:cxn>
              <a:cxn ang="0">
                <a:pos x="134" y="216"/>
              </a:cxn>
              <a:cxn ang="0">
                <a:pos x="137" y="244"/>
              </a:cxn>
              <a:cxn ang="0">
                <a:pos x="132" y="269"/>
              </a:cxn>
              <a:cxn ang="0">
                <a:pos x="137" y="301"/>
              </a:cxn>
              <a:cxn ang="0">
                <a:pos x="154" y="350"/>
              </a:cxn>
              <a:cxn ang="0">
                <a:pos x="172" y="370"/>
              </a:cxn>
              <a:cxn ang="0">
                <a:pos x="209" y="408"/>
              </a:cxn>
              <a:cxn ang="0">
                <a:pos x="236" y="434"/>
              </a:cxn>
              <a:cxn ang="0">
                <a:pos x="268" y="430"/>
              </a:cxn>
              <a:cxn ang="0">
                <a:pos x="290" y="423"/>
              </a:cxn>
              <a:cxn ang="0">
                <a:pos x="316" y="435"/>
              </a:cxn>
              <a:cxn ang="0">
                <a:pos x="347" y="437"/>
              </a:cxn>
              <a:cxn ang="0">
                <a:pos x="394" y="481"/>
              </a:cxn>
              <a:cxn ang="0">
                <a:pos x="421" y="475"/>
              </a:cxn>
              <a:cxn ang="0">
                <a:pos x="474" y="516"/>
              </a:cxn>
              <a:cxn ang="0">
                <a:pos x="538" y="519"/>
              </a:cxn>
              <a:cxn ang="0">
                <a:pos x="551" y="513"/>
              </a:cxn>
              <a:cxn ang="0">
                <a:pos x="584" y="486"/>
              </a:cxn>
              <a:cxn ang="0">
                <a:pos x="594" y="451"/>
              </a:cxn>
              <a:cxn ang="0">
                <a:pos x="614" y="441"/>
              </a:cxn>
              <a:cxn ang="0">
                <a:pos x="642" y="397"/>
              </a:cxn>
              <a:cxn ang="0">
                <a:pos x="633" y="386"/>
              </a:cxn>
              <a:cxn ang="0">
                <a:pos x="638" y="372"/>
              </a:cxn>
              <a:cxn ang="0">
                <a:pos x="626" y="336"/>
              </a:cxn>
              <a:cxn ang="0">
                <a:pos x="611" y="332"/>
              </a:cxn>
              <a:cxn ang="0">
                <a:pos x="612" y="311"/>
              </a:cxn>
              <a:cxn ang="0">
                <a:pos x="631" y="305"/>
              </a:cxn>
              <a:cxn ang="0">
                <a:pos x="614" y="281"/>
              </a:cxn>
              <a:cxn ang="0">
                <a:pos x="538" y="282"/>
              </a:cxn>
              <a:cxn ang="0">
                <a:pos x="505" y="261"/>
              </a:cxn>
              <a:cxn ang="0">
                <a:pos x="517" y="220"/>
              </a:cxn>
              <a:cxn ang="0">
                <a:pos x="487" y="194"/>
              </a:cxn>
              <a:cxn ang="0">
                <a:pos x="497" y="156"/>
              </a:cxn>
              <a:cxn ang="0">
                <a:pos x="495" y="126"/>
              </a:cxn>
              <a:cxn ang="0">
                <a:pos x="494" y="74"/>
              </a:cxn>
              <a:cxn ang="0">
                <a:pos x="416" y="54"/>
              </a:cxn>
              <a:cxn ang="0">
                <a:pos x="367" y="4"/>
              </a:cxn>
              <a:cxn ang="0">
                <a:pos x="302" y="0"/>
              </a:cxn>
              <a:cxn ang="0">
                <a:pos x="283" y="28"/>
              </a:cxn>
              <a:cxn ang="0">
                <a:pos x="262" y="38"/>
              </a:cxn>
              <a:cxn ang="0">
                <a:pos x="241" y="81"/>
              </a:cxn>
              <a:cxn ang="0">
                <a:pos x="198" y="106"/>
              </a:cxn>
              <a:cxn ang="0">
                <a:pos x="185" y="102"/>
              </a:cxn>
              <a:cxn ang="0">
                <a:pos x="177" y="112"/>
              </a:cxn>
              <a:cxn ang="0">
                <a:pos x="178" y="135"/>
              </a:cxn>
              <a:cxn ang="0">
                <a:pos x="164" y="147"/>
              </a:cxn>
              <a:cxn ang="0">
                <a:pos x="142" y="138"/>
              </a:cxn>
              <a:cxn ang="0">
                <a:pos x="121" y="149"/>
              </a:cxn>
              <a:cxn ang="0">
                <a:pos x="50" y="143"/>
              </a:cxn>
              <a:cxn ang="0">
                <a:pos x="0" y="176"/>
              </a:cxn>
            </a:cxnLst>
            <a:rect l="0" t="0" r="r" b="b"/>
            <a:pathLst>
              <a:path w="643" h="520">
                <a:moveTo>
                  <a:pt x="0" y="176"/>
                </a:moveTo>
                <a:lnTo>
                  <a:pt x="41" y="206"/>
                </a:lnTo>
                <a:lnTo>
                  <a:pt x="70" y="194"/>
                </a:lnTo>
                <a:lnTo>
                  <a:pt x="117" y="190"/>
                </a:lnTo>
                <a:lnTo>
                  <a:pt x="137" y="193"/>
                </a:lnTo>
                <a:lnTo>
                  <a:pt x="134" y="216"/>
                </a:lnTo>
                <a:lnTo>
                  <a:pt x="137" y="244"/>
                </a:lnTo>
                <a:lnTo>
                  <a:pt x="132" y="269"/>
                </a:lnTo>
                <a:lnTo>
                  <a:pt x="137" y="301"/>
                </a:lnTo>
                <a:lnTo>
                  <a:pt x="154" y="350"/>
                </a:lnTo>
                <a:lnTo>
                  <a:pt x="172" y="370"/>
                </a:lnTo>
                <a:lnTo>
                  <a:pt x="209" y="408"/>
                </a:lnTo>
                <a:lnTo>
                  <a:pt x="236" y="434"/>
                </a:lnTo>
                <a:lnTo>
                  <a:pt x="268" y="430"/>
                </a:lnTo>
                <a:lnTo>
                  <a:pt x="290" y="423"/>
                </a:lnTo>
                <a:lnTo>
                  <a:pt x="316" y="435"/>
                </a:lnTo>
                <a:lnTo>
                  <a:pt x="347" y="437"/>
                </a:lnTo>
                <a:lnTo>
                  <a:pt x="394" y="481"/>
                </a:lnTo>
                <a:lnTo>
                  <a:pt x="421" y="475"/>
                </a:lnTo>
                <a:lnTo>
                  <a:pt x="474" y="516"/>
                </a:lnTo>
                <a:lnTo>
                  <a:pt x="538" y="519"/>
                </a:lnTo>
                <a:lnTo>
                  <a:pt x="551" y="513"/>
                </a:lnTo>
                <a:lnTo>
                  <a:pt x="584" y="486"/>
                </a:lnTo>
                <a:lnTo>
                  <a:pt x="594" y="451"/>
                </a:lnTo>
                <a:lnTo>
                  <a:pt x="614" y="441"/>
                </a:lnTo>
                <a:lnTo>
                  <a:pt x="642" y="397"/>
                </a:lnTo>
                <a:lnTo>
                  <a:pt x="633" y="386"/>
                </a:lnTo>
                <a:lnTo>
                  <a:pt x="638" y="372"/>
                </a:lnTo>
                <a:lnTo>
                  <a:pt x="626" y="336"/>
                </a:lnTo>
                <a:lnTo>
                  <a:pt x="611" y="332"/>
                </a:lnTo>
                <a:lnTo>
                  <a:pt x="612" y="311"/>
                </a:lnTo>
                <a:lnTo>
                  <a:pt x="631" y="305"/>
                </a:lnTo>
                <a:lnTo>
                  <a:pt x="614" y="281"/>
                </a:lnTo>
                <a:lnTo>
                  <a:pt x="538" y="282"/>
                </a:lnTo>
                <a:lnTo>
                  <a:pt x="505" y="261"/>
                </a:lnTo>
                <a:lnTo>
                  <a:pt x="517" y="220"/>
                </a:lnTo>
                <a:lnTo>
                  <a:pt x="487" y="194"/>
                </a:lnTo>
                <a:lnTo>
                  <a:pt x="497" y="156"/>
                </a:lnTo>
                <a:lnTo>
                  <a:pt x="495" y="126"/>
                </a:lnTo>
                <a:lnTo>
                  <a:pt x="494" y="74"/>
                </a:lnTo>
                <a:lnTo>
                  <a:pt x="416" y="54"/>
                </a:lnTo>
                <a:lnTo>
                  <a:pt x="367" y="4"/>
                </a:lnTo>
                <a:lnTo>
                  <a:pt x="302" y="0"/>
                </a:lnTo>
                <a:lnTo>
                  <a:pt x="283" y="28"/>
                </a:lnTo>
                <a:lnTo>
                  <a:pt x="262" y="38"/>
                </a:lnTo>
                <a:lnTo>
                  <a:pt x="241" y="81"/>
                </a:lnTo>
                <a:lnTo>
                  <a:pt x="198" y="106"/>
                </a:lnTo>
                <a:lnTo>
                  <a:pt x="185" y="102"/>
                </a:lnTo>
                <a:lnTo>
                  <a:pt x="177" y="112"/>
                </a:lnTo>
                <a:lnTo>
                  <a:pt x="178" y="135"/>
                </a:lnTo>
                <a:lnTo>
                  <a:pt x="164" y="147"/>
                </a:lnTo>
                <a:lnTo>
                  <a:pt x="142" y="138"/>
                </a:lnTo>
                <a:lnTo>
                  <a:pt x="121" y="149"/>
                </a:lnTo>
                <a:lnTo>
                  <a:pt x="50" y="143"/>
                </a:lnTo>
                <a:lnTo>
                  <a:pt x="0" y="176"/>
                </a:lnTo>
              </a:path>
            </a:pathLst>
          </a:custGeom>
          <a:solidFill>
            <a:srgbClr val="FF6600"/>
          </a:solidFill>
          <a:ln w="317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55" name="Freeform 28"/>
          <p:cNvSpPr>
            <a:spLocks/>
          </p:cNvSpPr>
          <p:nvPr/>
        </p:nvSpPr>
        <p:spPr bwMode="auto">
          <a:xfrm>
            <a:off x="2878272" y="3029024"/>
            <a:ext cx="244688" cy="146529"/>
          </a:xfrm>
          <a:custGeom>
            <a:avLst/>
            <a:gdLst/>
            <a:ahLst/>
            <a:cxnLst>
              <a:cxn ang="0">
                <a:pos x="27" y="213"/>
              </a:cxn>
              <a:cxn ang="0">
                <a:pos x="17" y="199"/>
              </a:cxn>
              <a:cxn ang="0">
                <a:pos x="28" y="187"/>
              </a:cxn>
              <a:cxn ang="0">
                <a:pos x="45" y="182"/>
              </a:cxn>
              <a:cxn ang="0">
                <a:pos x="58" y="190"/>
              </a:cxn>
              <a:cxn ang="0">
                <a:pos x="92" y="182"/>
              </a:cxn>
              <a:cxn ang="0">
                <a:pos x="85" y="192"/>
              </a:cxn>
              <a:cxn ang="0">
                <a:pos x="78" y="199"/>
              </a:cxn>
              <a:cxn ang="0">
                <a:pos x="106" y="195"/>
              </a:cxn>
              <a:cxn ang="0">
                <a:pos x="142" y="186"/>
              </a:cxn>
              <a:cxn ang="0">
                <a:pos x="136" y="169"/>
              </a:cxn>
              <a:cxn ang="0">
                <a:pos x="155" y="166"/>
              </a:cxn>
              <a:cxn ang="0">
                <a:pos x="149" y="182"/>
              </a:cxn>
              <a:cxn ang="0">
                <a:pos x="156" y="192"/>
              </a:cxn>
              <a:cxn ang="0">
                <a:pos x="194" y="190"/>
              </a:cxn>
              <a:cxn ang="0">
                <a:pos x="238" y="195"/>
              </a:cxn>
              <a:cxn ang="0">
                <a:pos x="250" y="182"/>
              </a:cxn>
              <a:cxn ang="0">
                <a:pos x="241" y="178"/>
              </a:cxn>
              <a:cxn ang="0">
                <a:pos x="250" y="159"/>
              </a:cxn>
              <a:cxn ang="0">
                <a:pos x="302" y="136"/>
              </a:cxn>
              <a:cxn ang="0">
                <a:pos x="325" y="128"/>
              </a:cxn>
              <a:cxn ang="0">
                <a:pos x="332" y="105"/>
              </a:cxn>
              <a:cxn ang="0">
                <a:pos x="332" y="67"/>
              </a:cxn>
              <a:cxn ang="0">
                <a:pos x="339" y="50"/>
              </a:cxn>
              <a:cxn ang="0">
                <a:pos x="312" y="45"/>
              </a:cxn>
              <a:cxn ang="0">
                <a:pos x="278" y="33"/>
              </a:cxn>
              <a:cxn ang="0">
                <a:pos x="269" y="0"/>
              </a:cxn>
              <a:cxn ang="0">
                <a:pos x="238" y="34"/>
              </a:cxn>
              <a:cxn ang="0">
                <a:pos x="228" y="57"/>
              </a:cxn>
              <a:cxn ang="0">
                <a:pos x="221" y="74"/>
              </a:cxn>
              <a:cxn ang="0">
                <a:pos x="227" y="84"/>
              </a:cxn>
              <a:cxn ang="0">
                <a:pos x="183" y="98"/>
              </a:cxn>
              <a:cxn ang="0">
                <a:pos x="129" y="105"/>
              </a:cxn>
              <a:cxn ang="0">
                <a:pos x="98" y="105"/>
              </a:cxn>
              <a:cxn ang="0">
                <a:pos x="26" y="121"/>
              </a:cxn>
              <a:cxn ang="0">
                <a:pos x="17" y="139"/>
              </a:cxn>
              <a:cxn ang="0">
                <a:pos x="34" y="153"/>
              </a:cxn>
              <a:cxn ang="0">
                <a:pos x="65" y="151"/>
              </a:cxn>
              <a:cxn ang="0">
                <a:pos x="51" y="169"/>
              </a:cxn>
              <a:cxn ang="0">
                <a:pos x="17" y="178"/>
              </a:cxn>
              <a:cxn ang="0">
                <a:pos x="0" y="202"/>
              </a:cxn>
              <a:cxn ang="0">
                <a:pos x="13" y="210"/>
              </a:cxn>
            </a:cxnLst>
            <a:rect l="0" t="0" r="r" b="b"/>
            <a:pathLst>
              <a:path w="340" h="214">
                <a:moveTo>
                  <a:pt x="13" y="210"/>
                </a:moveTo>
                <a:lnTo>
                  <a:pt x="27" y="213"/>
                </a:lnTo>
                <a:lnTo>
                  <a:pt x="30" y="204"/>
                </a:lnTo>
                <a:lnTo>
                  <a:pt x="17" y="199"/>
                </a:lnTo>
                <a:lnTo>
                  <a:pt x="17" y="187"/>
                </a:lnTo>
                <a:lnTo>
                  <a:pt x="28" y="187"/>
                </a:lnTo>
                <a:lnTo>
                  <a:pt x="44" y="180"/>
                </a:lnTo>
                <a:lnTo>
                  <a:pt x="45" y="182"/>
                </a:lnTo>
                <a:lnTo>
                  <a:pt x="45" y="187"/>
                </a:lnTo>
                <a:lnTo>
                  <a:pt x="58" y="190"/>
                </a:lnTo>
                <a:lnTo>
                  <a:pt x="84" y="182"/>
                </a:lnTo>
                <a:lnTo>
                  <a:pt x="92" y="182"/>
                </a:lnTo>
                <a:lnTo>
                  <a:pt x="101" y="190"/>
                </a:lnTo>
                <a:lnTo>
                  <a:pt x="85" y="192"/>
                </a:lnTo>
                <a:lnTo>
                  <a:pt x="72" y="192"/>
                </a:lnTo>
                <a:lnTo>
                  <a:pt x="78" y="199"/>
                </a:lnTo>
                <a:lnTo>
                  <a:pt x="99" y="197"/>
                </a:lnTo>
                <a:lnTo>
                  <a:pt x="106" y="195"/>
                </a:lnTo>
                <a:lnTo>
                  <a:pt x="139" y="192"/>
                </a:lnTo>
                <a:lnTo>
                  <a:pt x="142" y="186"/>
                </a:lnTo>
                <a:lnTo>
                  <a:pt x="136" y="176"/>
                </a:lnTo>
                <a:lnTo>
                  <a:pt x="136" y="169"/>
                </a:lnTo>
                <a:lnTo>
                  <a:pt x="145" y="163"/>
                </a:lnTo>
                <a:lnTo>
                  <a:pt x="155" y="166"/>
                </a:lnTo>
                <a:lnTo>
                  <a:pt x="150" y="175"/>
                </a:lnTo>
                <a:lnTo>
                  <a:pt x="149" y="182"/>
                </a:lnTo>
                <a:lnTo>
                  <a:pt x="149" y="189"/>
                </a:lnTo>
                <a:lnTo>
                  <a:pt x="156" y="192"/>
                </a:lnTo>
                <a:lnTo>
                  <a:pt x="187" y="192"/>
                </a:lnTo>
                <a:lnTo>
                  <a:pt x="194" y="190"/>
                </a:lnTo>
                <a:lnTo>
                  <a:pt x="201" y="193"/>
                </a:lnTo>
                <a:lnTo>
                  <a:pt x="238" y="195"/>
                </a:lnTo>
                <a:lnTo>
                  <a:pt x="243" y="182"/>
                </a:lnTo>
                <a:lnTo>
                  <a:pt x="250" y="182"/>
                </a:lnTo>
                <a:lnTo>
                  <a:pt x="251" y="178"/>
                </a:lnTo>
                <a:lnTo>
                  <a:pt x="241" y="178"/>
                </a:lnTo>
                <a:lnTo>
                  <a:pt x="238" y="172"/>
                </a:lnTo>
                <a:lnTo>
                  <a:pt x="250" y="159"/>
                </a:lnTo>
                <a:lnTo>
                  <a:pt x="272" y="142"/>
                </a:lnTo>
                <a:lnTo>
                  <a:pt x="302" y="136"/>
                </a:lnTo>
                <a:lnTo>
                  <a:pt x="322" y="135"/>
                </a:lnTo>
                <a:lnTo>
                  <a:pt x="325" y="128"/>
                </a:lnTo>
                <a:lnTo>
                  <a:pt x="332" y="119"/>
                </a:lnTo>
                <a:lnTo>
                  <a:pt x="332" y="105"/>
                </a:lnTo>
                <a:lnTo>
                  <a:pt x="332" y="97"/>
                </a:lnTo>
                <a:lnTo>
                  <a:pt x="332" y="67"/>
                </a:lnTo>
                <a:lnTo>
                  <a:pt x="338" y="57"/>
                </a:lnTo>
                <a:lnTo>
                  <a:pt x="339" y="50"/>
                </a:lnTo>
                <a:lnTo>
                  <a:pt x="328" y="45"/>
                </a:lnTo>
                <a:lnTo>
                  <a:pt x="312" y="45"/>
                </a:lnTo>
                <a:lnTo>
                  <a:pt x="299" y="40"/>
                </a:lnTo>
                <a:lnTo>
                  <a:pt x="278" y="33"/>
                </a:lnTo>
                <a:lnTo>
                  <a:pt x="279" y="10"/>
                </a:lnTo>
                <a:lnTo>
                  <a:pt x="269" y="0"/>
                </a:lnTo>
                <a:lnTo>
                  <a:pt x="261" y="16"/>
                </a:lnTo>
                <a:lnTo>
                  <a:pt x="238" y="34"/>
                </a:lnTo>
                <a:lnTo>
                  <a:pt x="237" y="50"/>
                </a:lnTo>
                <a:lnTo>
                  <a:pt x="228" y="57"/>
                </a:lnTo>
                <a:lnTo>
                  <a:pt x="227" y="68"/>
                </a:lnTo>
                <a:lnTo>
                  <a:pt x="221" y="74"/>
                </a:lnTo>
                <a:lnTo>
                  <a:pt x="230" y="80"/>
                </a:lnTo>
                <a:lnTo>
                  <a:pt x="227" y="84"/>
                </a:lnTo>
                <a:lnTo>
                  <a:pt x="216" y="84"/>
                </a:lnTo>
                <a:lnTo>
                  <a:pt x="183" y="98"/>
                </a:lnTo>
                <a:lnTo>
                  <a:pt x="167" y="107"/>
                </a:lnTo>
                <a:lnTo>
                  <a:pt x="129" y="105"/>
                </a:lnTo>
                <a:lnTo>
                  <a:pt x="121" y="107"/>
                </a:lnTo>
                <a:lnTo>
                  <a:pt x="98" y="105"/>
                </a:lnTo>
                <a:lnTo>
                  <a:pt x="64" y="116"/>
                </a:lnTo>
                <a:lnTo>
                  <a:pt x="26" y="121"/>
                </a:lnTo>
                <a:lnTo>
                  <a:pt x="14" y="131"/>
                </a:lnTo>
                <a:lnTo>
                  <a:pt x="17" y="139"/>
                </a:lnTo>
                <a:lnTo>
                  <a:pt x="28" y="139"/>
                </a:lnTo>
                <a:lnTo>
                  <a:pt x="34" y="153"/>
                </a:lnTo>
                <a:lnTo>
                  <a:pt x="54" y="148"/>
                </a:lnTo>
                <a:lnTo>
                  <a:pt x="65" y="151"/>
                </a:lnTo>
                <a:lnTo>
                  <a:pt x="61" y="162"/>
                </a:lnTo>
                <a:lnTo>
                  <a:pt x="51" y="169"/>
                </a:lnTo>
                <a:lnTo>
                  <a:pt x="34" y="172"/>
                </a:lnTo>
                <a:lnTo>
                  <a:pt x="17" y="178"/>
                </a:lnTo>
                <a:lnTo>
                  <a:pt x="6" y="192"/>
                </a:lnTo>
                <a:lnTo>
                  <a:pt x="0" y="202"/>
                </a:lnTo>
                <a:lnTo>
                  <a:pt x="7" y="209"/>
                </a:lnTo>
                <a:lnTo>
                  <a:pt x="13" y="210"/>
                </a:lnTo>
              </a:path>
            </a:pathLst>
          </a:custGeom>
          <a:solidFill>
            <a:srgbClr val="002060"/>
          </a:solidFill>
          <a:ln w="317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56" name="Freeform 29"/>
          <p:cNvSpPr>
            <a:spLocks/>
          </p:cNvSpPr>
          <p:nvPr/>
        </p:nvSpPr>
        <p:spPr bwMode="auto">
          <a:xfrm>
            <a:off x="3073881" y="2851910"/>
            <a:ext cx="145818" cy="215525"/>
          </a:xfrm>
          <a:custGeom>
            <a:avLst/>
            <a:gdLst/>
            <a:ahLst/>
            <a:cxnLst>
              <a:cxn ang="0">
                <a:pos x="0" y="252"/>
              </a:cxn>
              <a:cxn ang="0">
                <a:pos x="11" y="262"/>
              </a:cxn>
              <a:cxn ang="0">
                <a:pos x="10" y="284"/>
              </a:cxn>
              <a:cxn ang="0">
                <a:pos x="44" y="298"/>
              </a:cxn>
              <a:cxn ang="0">
                <a:pos x="64" y="298"/>
              </a:cxn>
              <a:cxn ang="0">
                <a:pos x="76" y="302"/>
              </a:cxn>
              <a:cxn ang="0">
                <a:pos x="81" y="296"/>
              </a:cxn>
              <a:cxn ang="0">
                <a:pos x="94" y="284"/>
              </a:cxn>
              <a:cxn ang="0">
                <a:pos x="110" y="269"/>
              </a:cxn>
              <a:cxn ang="0">
                <a:pos x="115" y="254"/>
              </a:cxn>
              <a:cxn ang="0">
                <a:pos x="125" y="244"/>
              </a:cxn>
              <a:cxn ang="0">
                <a:pos x="147" y="225"/>
              </a:cxn>
              <a:cxn ang="0">
                <a:pos x="147" y="207"/>
              </a:cxn>
              <a:cxn ang="0">
                <a:pos x="148" y="196"/>
              </a:cxn>
              <a:cxn ang="0">
                <a:pos x="154" y="184"/>
              </a:cxn>
              <a:cxn ang="0">
                <a:pos x="187" y="147"/>
              </a:cxn>
              <a:cxn ang="0">
                <a:pos x="192" y="130"/>
              </a:cxn>
              <a:cxn ang="0">
                <a:pos x="191" y="104"/>
              </a:cxn>
              <a:cxn ang="0">
                <a:pos x="208" y="41"/>
              </a:cxn>
              <a:cxn ang="0">
                <a:pos x="165" y="9"/>
              </a:cxn>
              <a:cxn ang="0">
                <a:pos x="147" y="1"/>
              </a:cxn>
              <a:cxn ang="0">
                <a:pos x="131" y="0"/>
              </a:cxn>
              <a:cxn ang="0">
                <a:pos x="123" y="3"/>
              </a:cxn>
              <a:cxn ang="0">
                <a:pos x="104" y="0"/>
              </a:cxn>
              <a:cxn ang="0">
                <a:pos x="111" y="18"/>
              </a:cxn>
              <a:cxn ang="0">
                <a:pos x="101" y="18"/>
              </a:cxn>
              <a:cxn ang="0">
                <a:pos x="77" y="37"/>
              </a:cxn>
              <a:cxn ang="0">
                <a:pos x="88" y="45"/>
              </a:cxn>
              <a:cxn ang="0">
                <a:pos x="87" y="65"/>
              </a:cxn>
              <a:cxn ang="0">
                <a:pos x="101" y="78"/>
              </a:cxn>
              <a:cxn ang="0">
                <a:pos x="94" y="85"/>
              </a:cxn>
              <a:cxn ang="0">
                <a:pos x="85" y="79"/>
              </a:cxn>
              <a:cxn ang="0">
                <a:pos x="71" y="86"/>
              </a:cxn>
              <a:cxn ang="0">
                <a:pos x="83" y="96"/>
              </a:cxn>
              <a:cxn ang="0">
                <a:pos x="91" y="113"/>
              </a:cxn>
              <a:cxn ang="0">
                <a:pos x="88" y="130"/>
              </a:cxn>
              <a:cxn ang="0">
                <a:pos x="81" y="149"/>
              </a:cxn>
              <a:cxn ang="0">
                <a:pos x="67" y="156"/>
              </a:cxn>
              <a:cxn ang="0">
                <a:pos x="64" y="173"/>
              </a:cxn>
              <a:cxn ang="0">
                <a:pos x="54" y="177"/>
              </a:cxn>
              <a:cxn ang="0">
                <a:pos x="53" y="197"/>
              </a:cxn>
              <a:cxn ang="0">
                <a:pos x="14" y="207"/>
              </a:cxn>
              <a:cxn ang="0">
                <a:pos x="9" y="234"/>
              </a:cxn>
              <a:cxn ang="0">
                <a:pos x="0" y="252"/>
              </a:cxn>
            </a:cxnLst>
            <a:rect l="0" t="0" r="r" b="b"/>
            <a:pathLst>
              <a:path w="209" h="303">
                <a:moveTo>
                  <a:pt x="0" y="252"/>
                </a:moveTo>
                <a:lnTo>
                  <a:pt x="11" y="262"/>
                </a:lnTo>
                <a:lnTo>
                  <a:pt x="10" y="284"/>
                </a:lnTo>
                <a:lnTo>
                  <a:pt x="44" y="298"/>
                </a:lnTo>
                <a:lnTo>
                  <a:pt x="64" y="298"/>
                </a:lnTo>
                <a:lnTo>
                  <a:pt x="76" y="302"/>
                </a:lnTo>
                <a:lnTo>
                  <a:pt x="81" y="296"/>
                </a:lnTo>
                <a:lnTo>
                  <a:pt x="94" y="284"/>
                </a:lnTo>
                <a:lnTo>
                  <a:pt x="110" y="269"/>
                </a:lnTo>
                <a:lnTo>
                  <a:pt x="115" y="254"/>
                </a:lnTo>
                <a:lnTo>
                  <a:pt x="125" y="244"/>
                </a:lnTo>
                <a:lnTo>
                  <a:pt x="147" y="225"/>
                </a:lnTo>
                <a:lnTo>
                  <a:pt x="147" y="207"/>
                </a:lnTo>
                <a:lnTo>
                  <a:pt x="148" y="196"/>
                </a:lnTo>
                <a:lnTo>
                  <a:pt x="154" y="184"/>
                </a:lnTo>
                <a:lnTo>
                  <a:pt x="187" y="147"/>
                </a:lnTo>
                <a:lnTo>
                  <a:pt x="192" y="130"/>
                </a:lnTo>
                <a:lnTo>
                  <a:pt x="191" y="104"/>
                </a:lnTo>
                <a:lnTo>
                  <a:pt x="208" y="41"/>
                </a:lnTo>
                <a:lnTo>
                  <a:pt x="165" y="9"/>
                </a:lnTo>
                <a:lnTo>
                  <a:pt x="147" y="1"/>
                </a:lnTo>
                <a:lnTo>
                  <a:pt x="131" y="0"/>
                </a:lnTo>
                <a:lnTo>
                  <a:pt x="123" y="3"/>
                </a:lnTo>
                <a:lnTo>
                  <a:pt x="104" y="0"/>
                </a:lnTo>
                <a:lnTo>
                  <a:pt x="111" y="18"/>
                </a:lnTo>
                <a:lnTo>
                  <a:pt x="101" y="18"/>
                </a:lnTo>
                <a:lnTo>
                  <a:pt x="77" y="37"/>
                </a:lnTo>
                <a:lnTo>
                  <a:pt x="88" y="45"/>
                </a:lnTo>
                <a:lnTo>
                  <a:pt x="87" y="65"/>
                </a:lnTo>
                <a:lnTo>
                  <a:pt x="101" y="78"/>
                </a:lnTo>
                <a:lnTo>
                  <a:pt x="94" y="85"/>
                </a:lnTo>
                <a:lnTo>
                  <a:pt x="85" y="79"/>
                </a:lnTo>
                <a:lnTo>
                  <a:pt x="71" y="86"/>
                </a:lnTo>
                <a:lnTo>
                  <a:pt x="83" y="96"/>
                </a:lnTo>
                <a:lnTo>
                  <a:pt x="91" y="113"/>
                </a:lnTo>
                <a:lnTo>
                  <a:pt x="88" y="130"/>
                </a:lnTo>
                <a:lnTo>
                  <a:pt x="81" y="149"/>
                </a:lnTo>
                <a:lnTo>
                  <a:pt x="67" y="156"/>
                </a:lnTo>
                <a:lnTo>
                  <a:pt x="64" y="173"/>
                </a:lnTo>
                <a:lnTo>
                  <a:pt x="54" y="177"/>
                </a:lnTo>
                <a:lnTo>
                  <a:pt x="53" y="197"/>
                </a:lnTo>
                <a:lnTo>
                  <a:pt x="14" y="207"/>
                </a:lnTo>
                <a:lnTo>
                  <a:pt x="9" y="234"/>
                </a:lnTo>
                <a:lnTo>
                  <a:pt x="0" y="252"/>
                </a:lnTo>
              </a:path>
            </a:pathLst>
          </a:custGeom>
          <a:solidFill>
            <a:srgbClr val="FF6600"/>
          </a:solidFill>
          <a:ln w="317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57" name="Freeform 30"/>
          <p:cNvSpPr>
            <a:spLocks/>
          </p:cNvSpPr>
          <p:nvPr/>
        </p:nvSpPr>
        <p:spPr bwMode="auto">
          <a:xfrm>
            <a:off x="1639893" y="1392315"/>
            <a:ext cx="383393" cy="424648"/>
          </a:xfrm>
          <a:custGeom>
            <a:avLst/>
            <a:gdLst/>
            <a:ahLst/>
            <a:cxnLst>
              <a:cxn ang="0">
                <a:pos x="112" y="285"/>
              </a:cxn>
              <a:cxn ang="0">
                <a:pos x="92" y="271"/>
              </a:cxn>
              <a:cxn ang="0">
                <a:pos x="58" y="269"/>
              </a:cxn>
              <a:cxn ang="0">
                <a:pos x="31" y="242"/>
              </a:cxn>
              <a:cxn ang="0">
                <a:pos x="21" y="208"/>
              </a:cxn>
              <a:cxn ang="0">
                <a:pos x="27" y="176"/>
              </a:cxn>
              <a:cxn ang="0">
                <a:pos x="47" y="147"/>
              </a:cxn>
              <a:cxn ang="0">
                <a:pos x="20" y="128"/>
              </a:cxn>
              <a:cxn ang="0">
                <a:pos x="0" y="112"/>
              </a:cxn>
              <a:cxn ang="0">
                <a:pos x="17" y="95"/>
              </a:cxn>
              <a:cxn ang="0">
                <a:pos x="48" y="95"/>
              </a:cxn>
              <a:cxn ang="0">
                <a:pos x="74" y="120"/>
              </a:cxn>
              <a:cxn ang="0">
                <a:pos x="104" y="126"/>
              </a:cxn>
              <a:cxn ang="0">
                <a:pos x="136" y="126"/>
              </a:cxn>
              <a:cxn ang="0">
                <a:pos x="163" y="130"/>
              </a:cxn>
              <a:cxn ang="0">
                <a:pos x="193" y="112"/>
              </a:cxn>
              <a:cxn ang="0">
                <a:pos x="193" y="109"/>
              </a:cxn>
              <a:cxn ang="0">
                <a:pos x="207" y="103"/>
              </a:cxn>
              <a:cxn ang="0">
                <a:pos x="239" y="103"/>
              </a:cxn>
              <a:cxn ang="0">
                <a:pos x="271" y="103"/>
              </a:cxn>
              <a:cxn ang="0">
                <a:pos x="291" y="79"/>
              </a:cxn>
              <a:cxn ang="0">
                <a:pos x="325" y="68"/>
              </a:cxn>
              <a:cxn ang="0">
                <a:pos x="358" y="52"/>
              </a:cxn>
              <a:cxn ang="0">
                <a:pos x="352" y="20"/>
              </a:cxn>
              <a:cxn ang="0">
                <a:pos x="372" y="0"/>
              </a:cxn>
              <a:cxn ang="0">
                <a:pos x="419" y="4"/>
              </a:cxn>
              <a:cxn ang="0">
                <a:pos x="420" y="35"/>
              </a:cxn>
              <a:cxn ang="0">
                <a:pos x="429" y="65"/>
              </a:cxn>
              <a:cxn ang="0">
                <a:pos x="453" y="86"/>
              </a:cxn>
              <a:cxn ang="0">
                <a:pos x="473" y="120"/>
              </a:cxn>
              <a:cxn ang="0">
                <a:pos x="453" y="147"/>
              </a:cxn>
              <a:cxn ang="0">
                <a:pos x="436" y="181"/>
              </a:cxn>
              <a:cxn ang="0">
                <a:pos x="440" y="220"/>
              </a:cxn>
              <a:cxn ang="0">
                <a:pos x="432" y="252"/>
              </a:cxn>
              <a:cxn ang="0">
                <a:pos x="446" y="285"/>
              </a:cxn>
              <a:cxn ang="0">
                <a:pos x="446" y="317"/>
              </a:cxn>
              <a:cxn ang="0">
                <a:pos x="479" y="341"/>
              </a:cxn>
              <a:cxn ang="0">
                <a:pos x="509" y="363"/>
              </a:cxn>
              <a:cxn ang="0">
                <a:pos x="527" y="392"/>
              </a:cxn>
              <a:cxn ang="0">
                <a:pos x="527" y="425"/>
              </a:cxn>
              <a:cxn ang="0">
                <a:pos x="521" y="460"/>
              </a:cxn>
              <a:cxn ang="0">
                <a:pos x="486" y="463"/>
              </a:cxn>
              <a:cxn ang="0">
                <a:pos x="443" y="458"/>
              </a:cxn>
              <a:cxn ang="0">
                <a:pos x="429" y="473"/>
              </a:cxn>
              <a:cxn ang="0">
                <a:pos x="415" y="499"/>
              </a:cxn>
              <a:cxn ang="0">
                <a:pos x="392" y="528"/>
              </a:cxn>
              <a:cxn ang="0">
                <a:pos x="384" y="561"/>
              </a:cxn>
              <a:cxn ang="0">
                <a:pos x="351" y="567"/>
              </a:cxn>
              <a:cxn ang="0">
                <a:pos x="320" y="545"/>
              </a:cxn>
              <a:cxn ang="0">
                <a:pos x="291" y="553"/>
              </a:cxn>
              <a:cxn ang="0">
                <a:pos x="280" y="582"/>
              </a:cxn>
              <a:cxn ang="0">
                <a:pos x="266" y="612"/>
              </a:cxn>
              <a:cxn ang="0">
                <a:pos x="234" y="585"/>
              </a:cxn>
              <a:cxn ang="0">
                <a:pos x="197" y="567"/>
              </a:cxn>
              <a:cxn ang="0">
                <a:pos x="214" y="534"/>
              </a:cxn>
              <a:cxn ang="0">
                <a:pos x="226" y="499"/>
              </a:cxn>
              <a:cxn ang="0">
                <a:pos x="226" y="463"/>
              </a:cxn>
              <a:cxn ang="0">
                <a:pos x="217" y="428"/>
              </a:cxn>
              <a:cxn ang="0">
                <a:pos x="202" y="398"/>
              </a:cxn>
              <a:cxn ang="0">
                <a:pos x="180" y="383"/>
              </a:cxn>
              <a:cxn ang="0">
                <a:pos x="148" y="356"/>
              </a:cxn>
              <a:cxn ang="0">
                <a:pos x="148" y="323"/>
              </a:cxn>
              <a:cxn ang="0">
                <a:pos x="125" y="302"/>
              </a:cxn>
            </a:cxnLst>
            <a:rect l="0" t="0" r="r" b="b"/>
            <a:pathLst>
              <a:path w="528" h="613">
                <a:moveTo>
                  <a:pt x="115" y="296"/>
                </a:moveTo>
                <a:lnTo>
                  <a:pt x="107" y="296"/>
                </a:lnTo>
                <a:lnTo>
                  <a:pt x="104" y="288"/>
                </a:lnTo>
                <a:lnTo>
                  <a:pt x="112" y="285"/>
                </a:lnTo>
                <a:lnTo>
                  <a:pt x="116" y="276"/>
                </a:lnTo>
                <a:lnTo>
                  <a:pt x="109" y="271"/>
                </a:lnTo>
                <a:lnTo>
                  <a:pt x="101" y="271"/>
                </a:lnTo>
                <a:lnTo>
                  <a:pt x="92" y="271"/>
                </a:lnTo>
                <a:lnTo>
                  <a:pt x="81" y="271"/>
                </a:lnTo>
                <a:lnTo>
                  <a:pt x="74" y="271"/>
                </a:lnTo>
                <a:lnTo>
                  <a:pt x="65" y="269"/>
                </a:lnTo>
                <a:lnTo>
                  <a:pt x="58" y="269"/>
                </a:lnTo>
                <a:lnTo>
                  <a:pt x="48" y="269"/>
                </a:lnTo>
                <a:lnTo>
                  <a:pt x="41" y="261"/>
                </a:lnTo>
                <a:lnTo>
                  <a:pt x="36" y="249"/>
                </a:lnTo>
                <a:lnTo>
                  <a:pt x="31" y="242"/>
                </a:lnTo>
                <a:lnTo>
                  <a:pt x="26" y="234"/>
                </a:lnTo>
                <a:lnTo>
                  <a:pt x="26" y="225"/>
                </a:lnTo>
                <a:lnTo>
                  <a:pt x="21" y="217"/>
                </a:lnTo>
                <a:lnTo>
                  <a:pt x="21" y="208"/>
                </a:lnTo>
                <a:lnTo>
                  <a:pt x="21" y="201"/>
                </a:lnTo>
                <a:lnTo>
                  <a:pt x="21" y="193"/>
                </a:lnTo>
                <a:lnTo>
                  <a:pt x="26" y="184"/>
                </a:lnTo>
                <a:lnTo>
                  <a:pt x="27" y="176"/>
                </a:lnTo>
                <a:lnTo>
                  <a:pt x="36" y="170"/>
                </a:lnTo>
                <a:lnTo>
                  <a:pt x="44" y="166"/>
                </a:lnTo>
                <a:lnTo>
                  <a:pt x="47" y="154"/>
                </a:lnTo>
                <a:lnTo>
                  <a:pt x="47" y="147"/>
                </a:lnTo>
                <a:lnTo>
                  <a:pt x="38" y="143"/>
                </a:lnTo>
                <a:lnTo>
                  <a:pt x="31" y="139"/>
                </a:lnTo>
                <a:lnTo>
                  <a:pt x="31" y="130"/>
                </a:lnTo>
                <a:lnTo>
                  <a:pt x="20" y="128"/>
                </a:lnTo>
                <a:lnTo>
                  <a:pt x="11" y="128"/>
                </a:lnTo>
                <a:lnTo>
                  <a:pt x="3" y="128"/>
                </a:lnTo>
                <a:lnTo>
                  <a:pt x="0" y="120"/>
                </a:lnTo>
                <a:lnTo>
                  <a:pt x="0" y="112"/>
                </a:lnTo>
                <a:lnTo>
                  <a:pt x="0" y="103"/>
                </a:lnTo>
                <a:lnTo>
                  <a:pt x="0" y="95"/>
                </a:lnTo>
                <a:lnTo>
                  <a:pt x="9" y="95"/>
                </a:lnTo>
                <a:lnTo>
                  <a:pt x="17" y="95"/>
                </a:lnTo>
                <a:lnTo>
                  <a:pt x="26" y="95"/>
                </a:lnTo>
                <a:lnTo>
                  <a:pt x="33" y="95"/>
                </a:lnTo>
                <a:lnTo>
                  <a:pt x="41" y="95"/>
                </a:lnTo>
                <a:lnTo>
                  <a:pt x="48" y="95"/>
                </a:lnTo>
                <a:lnTo>
                  <a:pt x="54" y="103"/>
                </a:lnTo>
                <a:lnTo>
                  <a:pt x="58" y="112"/>
                </a:lnTo>
                <a:lnTo>
                  <a:pt x="65" y="116"/>
                </a:lnTo>
                <a:lnTo>
                  <a:pt x="74" y="120"/>
                </a:lnTo>
                <a:lnTo>
                  <a:pt x="81" y="120"/>
                </a:lnTo>
                <a:lnTo>
                  <a:pt x="89" y="116"/>
                </a:lnTo>
                <a:lnTo>
                  <a:pt x="95" y="126"/>
                </a:lnTo>
                <a:lnTo>
                  <a:pt x="104" y="126"/>
                </a:lnTo>
                <a:lnTo>
                  <a:pt x="112" y="126"/>
                </a:lnTo>
                <a:lnTo>
                  <a:pt x="119" y="126"/>
                </a:lnTo>
                <a:lnTo>
                  <a:pt x="128" y="126"/>
                </a:lnTo>
                <a:lnTo>
                  <a:pt x="136" y="126"/>
                </a:lnTo>
                <a:lnTo>
                  <a:pt x="139" y="133"/>
                </a:lnTo>
                <a:lnTo>
                  <a:pt x="148" y="139"/>
                </a:lnTo>
                <a:lnTo>
                  <a:pt x="155" y="139"/>
                </a:lnTo>
                <a:lnTo>
                  <a:pt x="163" y="130"/>
                </a:lnTo>
                <a:lnTo>
                  <a:pt x="169" y="122"/>
                </a:lnTo>
                <a:lnTo>
                  <a:pt x="176" y="116"/>
                </a:lnTo>
                <a:lnTo>
                  <a:pt x="185" y="115"/>
                </a:lnTo>
                <a:lnTo>
                  <a:pt x="193" y="112"/>
                </a:lnTo>
                <a:lnTo>
                  <a:pt x="202" y="109"/>
                </a:lnTo>
                <a:lnTo>
                  <a:pt x="209" y="106"/>
                </a:lnTo>
                <a:lnTo>
                  <a:pt x="202" y="109"/>
                </a:lnTo>
                <a:lnTo>
                  <a:pt x="193" y="109"/>
                </a:lnTo>
                <a:lnTo>
                  <a:pt x="185" y="115"/>
                </a:lnTo>
                <a:lnTo>
                  <a:pt x="193" y="112"/>
                </a:lnTo>
                <a:lnTo>
                  <a:pt x="197" y="103"/>
                </a:lnTo>
                <a:lnTo>
                  <a:pt x="207" y="103"/>
                </a:lnTo>
                <a:lnTo>
                  <a:pt x="214" y="103"/>
                </a:lnTo>
                <a:lnTo>
                  <a:pt x="223" y="103"/>
                </a:lnTo>
                <a:lnTo>
                  <a:pt x="232" y="103"/>
                </a:lnTo>
                <a:lnTo>
                  <a:pt x="239" y="103"/>
                </a:lnTo>
                <a:lnTo>
                  <a:pt x="247" y="103"/>
                </a:lnTo>
                <a:lnTo>
                  <a:pt x="256" y="103"/>
                </a:lnTo>
                <a:lnTo>
                  <a:pt x="264" y="103"/>
                </a:lnTo>
                <a:lnTo>
                  <a:pt x="271" y="103"/>
                </a:lnTo>
                <a:lnTo>
                  <a:pt x="277" y="95"/>
                </a:lnTo>
                <a:lnTo>
                  <a:pt x="276" y="85"/>
                </a:lnTo>
                <a:lnTo>
                  <a:pt x="283" y="85"/>
                </a:lnTo>
                <a:lnTo>
                  <a:pt x="291" y="79"/>
                </a:lnTo>
                <a:lnTo>
                  <a:pt x="303" y="79"/>
                </a:lnTo>
                <a:lnTo>
                  <a:pt x="310" y="74"/>
                </a:lnTo>
                <a:lnTo>
                  <a:pt x="318" y="71"/>
                </a:lnTo>
                <a:lnTo>
                  <a:pt x="325" y="68"/>
                </a:lnTo>
                <a:lnTo>
                  <a:pt x="334" y="65"/>
                </a:lnTo>
                <a:lnTo>
                  <a:pt x="342" y="62"/>
                </a:lnTo>
                <a:lnTo>
                  <a:pt x="351" y="58"/>
                </a:lnTo>
                <a:lnTo>
                  <a:pt x="358" y="52"/>
                </a:lnTo>
                <a:lnTo>
                  <a:pt x="364" y="44"/>
                </a:lnTo>
                <a:lnTo>
                  <a:pt x="366" y="35"/>
                </a:lnTo>
                <a:lnTo>
                  <a:pt x="358" y="31"/>
                </a:lnTo>
                <a:lnTo>
                  <a:pt x="352" y="20"/>
                </a:lnTo>
                <a:lnTo>
                  <a:pt x="351" y="9"/>
                </a:lnTo>
                <a:lnTo>
                  <a:pt x="357" y="0"/>
                </a:lnTo>
                <a:lnTo>
                  <a:pt x="364" y="0"/>
                </a:lnTo>
                <a:lnTo>
                  <a:pt x="372" y="0"/>
                </a:lnTo>
                <a:lnTo>
                  <a:pt x="381" y="0"/>
                </a:lnTo>
                <a:lnTo>
                  <a:pt x="402" y="0"/>
                </a:lnTo>
                <a:lnTo>
                  <a:pt x="411" y="4"/>
                </a:lnTo>
                <a:lnTo>
                  <a:pt x="419" y="4"/>
                </a:lnTo>
                <a:lnTo>
                  <a:pt x="420" y="11"/>
                </a:lnTo>
                <a:lnTo>
                  <a:pt x="419" y="20"/>
                </a:lnTo>
                <a:lnTo>
                  <a:pt x="419" y="27"/>
                </a:lnTo>
                <a:lnTo>
                  <a:pt x="420" y="35"/>
                </a:lnTo>
                <a:lnTo>
                  <a:pt x="420" y="44"/>
                </a:lnTo>
                <a:lnTo>
                  <a:pt x="420" y="52"/>
                </a:lnTo>
                <a:lnTo>
                  <a:pt x="420" y="60"/>
                </a:lnTo>
                <a:lnTo>
                  <a:pt x="429" y="65"/>
                </a:lnTo>
                <a:lnTo>
                  <a:pt x="438" y="65"/>
                </a:lnTo>
                <a:lnTo>
                  <a:pt x="446" y="71"/>
                </a:lnTo>
                <a:lnTo>
                  <a:pt x="452" y="79"/>
                </a:lnTo>
                <a:lnTo>
                  <a:pt x="453" y="86"/>
                </a:lnTo>
                <a:lnTo>
                  <a:pt x="457" y="95"/>
                </a:lnTo>
                <a:lnTo>
                  <a:pt x="463" y="103"/>
                </a:lnTo>
                <a:lnTo>
                  <a:pt x="467" y="112"/>
                </a:lnTo>
                <a:lnTo>
                  <a:pt x="473" y="120"/>
                </a:lnTo>
                <a:lnTo>
                  <a:pt x="473" y="128"/>
                </a:lnTo>
                <a:lnTo>
                  <a:pt x="470" y="136"/>
                </a:lnTo>
                <a:lnTo>
                  <a:pt x="463" y="142"/>
                </a:lnTo>
                <a:lnTo>
                  <a:pt x="453" y="147"/>
                </a:lnTo>
                <a:lnTo>
                  <a:pt x="452" y="154"/>
                </a:lnTo>
                <a:lnTo>
                  <a:pt x="443" y="163"/>
                </a:lnTo>
                <a:lnTo>
                  <a:pt x="438" y="174"/>
                </a:lnTo>
                <a:lnTo>
                  <a:pt x="436" y="181"/>
                </a:lnTo>
                <a:lnTo>
                  <a:pt x="436" y="190"/>
                </a:lnTo>
                <a:lnTo>
                  <a:pt x="438" y="201"/>
                </a:lnTo>
                <a:lnTo>
                  <a:pt x="440" y="208"/>
                </a:lnTo>
                <a:lnTo>
                  <a:pt x="440" y="220"/>
                </a:lnTo>
                <a:lnTo>
                  <a:pt x="440" y="228"/>
                </a:lnTo>
                <a:lnTo>
                  <a:pt x="440" y="237"/>
                </a:lnTo>
                <a:lnTo>
                  <a:pt x="436" y="244"/>
                </a:lnTo>
                <a:lnTo>
                  <a:pt x="432" y="252"/>
                </a:lnTo>
                <a:lnTo>
                  <a:pt x="436" y="261"/>
                </a:lnTo>
                <a:lnTo>
                  <a:pt x="440" y="269"/>
                </a:lnTo>
                <a:lnTo>
                  <a:pt x="443" y="276"/>
                </a:lnTo>
                <a:lnTo>
                  <a:pt x="446" y="285"/>
                </a:lnTo>
                <a:lnTo>
                  <a:pt x="446" y="292"/>
                </a:lnTo>
                <a:lnTo>
                  <a:pt x="446" y="302"/>
                </a:lnTo>
                <a:lnTo>
                  <a:pt x="446" y="309"/>
                </a:lnTo>
                <a:lnTo>
                  <a:pt x="446" y="317"/>
                </a:lnTo>
                <a:lnTo>
                  <a:pt x="457" y="319"/>
                </a:lnTo>
                <a:lnTo>
                  <a:pt x="467" y="324"/>
                </a:lnTo>
                <a:lnTo>
                  <a:pt x="473" y="333"/>
                </a:lnTo>
                <a:lnTo>
                  <a:pt x="479" y="341"/>
                </a:lnTo>
                <a:lnTo>
                  <a:pt x="484" y="350"/>
                </a:lnTo>
                <a:lnTo>
                  <a:pt x="491" y="353"/>
                </a:lnTo>
                <a:lnTo>
                  <a:pt x="500" y="357"/>
                </a:lnTo>
                <a:lnTo>
                  <a:pt x="509" y="363"/>
                </a:lnTo>
                <a:lnTo>
                  <a:pt x="517" y="368"/>
                </a:lnTo>
                <a:lnTo>
                  <a:pt x="520" y="377"/>
                </a:lnTo>
                <a:lnTo>
                  <a:pt x="526" y="385"/>
                </a:lnTo>
                <a:lnTo>
                  <a:pt x="527" y="392"/>
                </a:lnTo>
                <a:lnTo>
                  <a:pt x="527" y="401"/>
                </a:lnTo>
                <a:lnTo>
                  <a:pt x="527" y="409"/>
                </a:lnTo>
                <a:lnTo>
                  <a:pt x="527" y="418"/>
                </a:lnTo>
                <a:lnTo>
                  <a:pt x="527" y="425"/>
                </a:lnTo>
                <a:lnTo>
                  <a:pt x="527" y="434"/>
                </a:lnTo>
                <a:lnTo>
                  <a:pt x="527" y="441"/>
                </a:lnTo>
                <a:lnTo>
                  <a:pt x="526" y="451"/>
                </a:lnTo>
                <a:lnTo>
                  <a:pt x="521" y="460"/>
                </a:lnTo>
                <a:lnTo>
                  <a:pt x="514" y="463"/>
                </a:lnTo>
                <a:lnTo>
                  <a:pt x="506" y="463"/>
                </a:lnTo>
                <a:lnTo>
                  <a:pt x="497" y="463"/>
                </a:lnTo>
                <a:lnTo>
                  <a:pt x="486" y="463"/>
                </a:lnTo>
                <a:lnTo>
                  <a:pt x="476" y="460"/>
                </a:lnTo>
                <a:lnTo>
                  <a:pt x="459" y="458"/>
                </a:lnTo>
                <a:lnTo>
                  <a:pt x="452" y="458"/>
                </a:lnTo>
                <a:lnTo>
                  <a:pt x="443" y="458"/>
                </a:lnTo>
                <a:lnTo>
                  <a:pt x="436" y="458"/>
                </a:lnTo>
                <a:lnTo>
                  <a:pt x="426" y="458"/>
                </a:lnTo>
                <a:lnTo>
                  <a:pt x="425" y="466"/>
                </a:lnTo>
                <a:lnTo>
                  <a:pt x="429" y="473"/>
                </a:lnTo>
                <a:lnTo>
                  <a:pt x="425" y="482"/>
                </a:lnTo>
                <a:lnTo>
                  <a:pt x="415" y="482"/>
                </a:lnTo>
                <a:lnTo>
                  <a:pt x="415" y="490"/>
                </a:lnTo>
                <a:lnTo>
                  <a:pt x="415" y="499"/>
                </a:lnTo>
                <a:lnTo>
                  <a:pt x="413" y="507"/>
                </a:lnTo>
                <a:lnTo>
                  <a:pt x="405" y="514"/>
                </a:lnTo>
                <a:lnTo>
                  <a:pt x="398" y="520"/>
                </a:lnTo>
                <a:lnTo>
                  <a:pt x="392" y="528"/>
                </a:lnTo>
                <a:lnTo>
                  <a:pt x="388" y="536"/>
                </a:lnTo>
                <a:lnTo>
                  <a:pt x="386" y="545"/>
                </a:lnTo>
                <a:lnTo>
                  <a:pt x="388" y="553"/>
                </a:lnTo>
                <a:lnTo>
                  <a:pt x="384" y="561"/>
                </a:lnTo>
                <a:lnTo>
                  <a:pt x="375" y="562"/>
                </a:lnTo>
                <a:lnTo>
                  <a:pt x="366" y="562"/>
                </a:lnTo>
                <a:lnTo>
                  <a:pt x="358" y="567"/>
                </a:lnTo>
                <a:lnTo>
                  <a:pt x="351" y="567"/>
                </a:lnTo>
                <a:lnTo>
                  <a:pt x="345" y="558"/>
                </a:lnTo>
                <a:lnTo>
                  <a:pt x="337" y="555"/>
                </a:lnTo>
                <a:lnTo>
                  <a:pt x="330" y="550"/>
                </a:lnTo>
                <a:lnTo>
                  <a:pt x="320" y="545"/>
                </a:lnTo>
                <a:lnTo>
                  <a:pt x="313" y="545"/>
                </a:lnTo>
                <a:lnTo>
                  <a:pt x="304" y="545"/>
                </a:lnTo>
                <a:lnTo>
                  <a:pt x="297" y="545"/>
                </a:lnTo>
                <a:lnTo>
                  <a:pt x="291" y="553"/>
                </a:lnTo>
                <a:lnTo>
                  <a:pt x="283" y="558"/>
                </a:lnTo>
                <a:lnTo>
                  <a:pt x="283" y="567"/>
                </a:lnTo>
                <a:lnTo>
                  <a:pt x="280" y="574"/>
                </a:lnTo>
                <a:lnTo>
                  <a:pt x="280" y="582"/>
                </a:lnTo>
                <a:lnTo>
                  <a:pt x="283" y="589"/>
                </a:lnTo>
                <a:lnTo>
                  <a:pt x="283" y="599"/>
                </a:lnTo>
                <a:lnTo>
                  <a:pt x="276" y="606"/>
                </a:lnTo>
                <a:lnTo>
                  <a:pt x="266" y="612"/>
                </a:lnTo>
                <a:lnTo>
                  <a:pt x="259" y="606"/>
                </a:lnTo>
                <a:lnTo>
                  <a:pt x="250" y="601"/>
                </a:lnTo>
                <a:lnTo>
                  <a:pt x="241" y="595"/>
                </a:lnTo>
                <a:lnTo>
                  <a:pt x="234" y="585"/>
                </a:lnTo>
                <a:lnTo>
                  <a:pt x="212" y="585"/>
                </a:lnTo>
                <a:lnTo>
                  <a:pt x="203" y="582"/>
                </a:lnTo>
                <a:lnTo>
                  <a:pt x="197" y="574"/>
                </a:lnTo>
                <a:lnTo>
                  <a:pt x="197" y="567"/>
                </a:lnTo>
                <a:lnTo>
                  <a:pt x="197" y="558"/>
                </a:lnTo>
                <a:lnTo>
                  <a:pt x="197" y="550"/>
                </a:lnTo>
                <a:lnTo>
                  <a:pt x="207" y="541"/>
                </a:lnTo>
                <a:lnTo>
                  <a:pt x="214" y="534"/>
                </a:lnTo>
                <a:lnTo>
                  <a:pt x="217" y="526"/>
                </a:lnTo>
                <a:lnTo>
                  <a:pt x="217" y="519"/>
                </a:lnTo>
                <a:lnTo>
                  <a:pt x="223" y="509"/>
                </a:lnTo>
                <a:lnTo>
                  <a:pt x="226" y="499"/>
                </a:lnTo>
                <a:lnTo>
                  <a:pt x="226" y="487"/>
                </a:lnTo>
                <a:lnTo>
                  <a:pt x="229" y="479"/>
                </a:lnTo>
                <a:lnTo>
                  <a:pt x="226" y="472"/>
                </a:lnTo>
                <a:lnTo>
                  <a:pt x="226" y="463"/>
                </a:lnTo>
                <a:lnTo>
                  <a:pt x="223" y="455"/>
                </a:lnTo>
                <a:lnTo>
                  <a:pt x="220" y="445"/>
                </a:lnTo>
                <a:lnTo>
                  <a:pt x="217" y="436"/>
                </a:lnTo>
                <a:lnTo>
                  <a:pt x="217" y="428"/>
                </a:lnTo>
                <a:lnTo>
                  <a:pt x="214" y="419"/>
                </a:lnTo>
                <a:lnTo>
                  <a:pt x="207" y="414"/>
                </a:lnTo>
                <a:lnTo>
                  <a:pt x="203" y="407"/>
                </a:lnTo>
                <a:lnTo>
                  <a:pt x="202" y="398"/>
                </a:lnTo>
                <a:lnTo>
                  <a:pt x="197" y="391"/>
                </a:lnTo>
                <a:lnTo>
                  <a:pt x="196" y="383"/>
                </a:lnTo>
                <a:lnTo>
                  <a:pt x="188" y="383"/>
                </a:lnTo>
                <a:lnTo>
                  <a:pt x="180" y="383"/>
                </a:lnTo>
                <a:lnTo>
                  <a:pt x="158" y="377"/>
                </a:lnTo>
                <a:lnTo>
                  <a:pt x="149" y="371"/>
                </a:lnTo>
                <a:lnTo>
                  <a:pt x="148" y="363"/>
                </a:lnTo>
                <a:lnTo>
                  <a:pt x="148" y="356"/>
                </a:lnTo>
                <a:lnTo>
                  <a:pt x="148" y="347"/>
                </a:lnTo>
                <a:lnTo>
                  <a:pt x="148" y="339"/>
                </a:lnTo>
                <a:lnTo>
                  <a:pt x="148" y="330"/>
                </a:lnTo>
                <a:lnTo>
                  <a:pt x="148" y="323"/>
                </a:lnTo>
                <a:lnTo>
                  <a:pt x="143" y="315"/>
                </a:lnTo>
                <a:lnTo>
                  <a:pt x="142" y="306"/>
                </a:lnTo>
                <a:lnTo>
                  <a:pt x="134" y="302"/>
                </a:lnTo>
                <a:lnTo>
                  <a:pt x="125" y="302"/>
                </a:lnTo>
                <a:lnTo>
                  <a:pt x="116" y="302"/>
                </a:lnTo>
                <a:lnTo>
                  <a:pt x="115" y="296"/>
                </a:lnTo>
              </a:path>
            </a:pathLst>
          </a:custGeom>
          <a:solidFill>
            <a:srgbClr val="FF6600"/>
          </a:solidFill>
          <a:ln w="3175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 dirty="0"/>
          </a:p>
        </p:txBody>
      </p:sp>
      <p:sp>
        <p:nvSpPr>
          <p:cNvPr id="3" name="Elipse 2"/>
          <p:cNvSpPr/>
          <p:nvPr/>
        </p:nvSpPr>
        <p:spPr>
          <a:xfrm>
            <a:off x="3059902" y="3082156"/>
            <a:ext cx="27956" cy="27956"/>
          </a:xfrm>
          <a:prstGeom prst="ellipse">
            <a:avLst/>
          </a:prstGeom>
          <a:solidFill>
            <a:srgbClr val="FF66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64" name="Grupo 63"/>
          <p:cNvGrpSpPr/>
          <p:nvPr/>
        </p:nvGrpSpPr>
        <p:grpSpPr>
          <a:xfrm>
            <a:off x="759764" y="483518"/>
            <a:ext cx="540610" cy="540000"/>
            <a:chOff x="7189932" y="2972721"/>
            <a:chExt cx="540610" cy="540000"/>
          </a:xfrm>
        </p:grpSpPr>
        <p:pic>
          <p:nvPicPr>
            <p:cNvPr id="65" name="Imagem 6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0290" y="2972721"/>
              <a:ext cx="540000" cy="540000"/>
            </a:xfrm>
            <a:prstGeom prst="rect">
              <a:avLst/>
            </a:prstGeom>
          </p:spPr>
        </p:pic>
        <p:sp>
          <p:nvSpPr>
            <p:cNvPr id="66" name="CaixaDeTexto 65"/>
            <p:cNvSpPr txBox="1"/>
            <p:nvPr/>
          </p:nvSpPr>
          <p:spPr>
            <a:xfrm rot="120000">
              <a:off x="7189932" y="3103961"/>
              <a:ext cx="540610" cy="2616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Segoe Print" pitchFamily="2" charset="0"/>
                  <a:ea typeface="ＭＳ Ｐゴシック"/>
                </a:rPr>
                <a:t>Novo</a:t>
              </a: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Segoe Print" pitchFamily="2" charset="0"/>
                <a:ea typeface="ＭＳ Ｐゴシック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05759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edondar Retângulo em um Canto Diagonal 1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 smtClean="0">
                <a:latin typeface="Verdana" pitchFamily="34" charset="0"/>
              </a:rPr>
              <a:t>Preços Regionalizados - PME </a:t>
            </a:r>
            <a:r>
              <a:rPr lang="pt-BR" sz="1600" b="1" dirty="0">
                <a:latin typeface="Verdana" pitchFamily="34" charset="0"/>
              </a:rPr>
              <a:t>e PME </a:t>
            </a:r>
            <a:r>
              <a:rPr lang="pt-BR" sz="1600" b="1" dirty="0" smtClean="0">
                <a:latin typeface="Verdana" pitchFamily="34" charset="0"/>
              </a:rPr>
              <a:t>Mais</a:t>
            </a:r>
          </a:p>
        </p:txBody>
      </p:sp>
      <p:grpSp>
        <p:nvGrpSpPr>
          <p:cNvPr id="64" name="Grupo 63"/>
          <p:cNvGrpSpPr/>
          <p:nvPr/>
        </p:nvGrpSpPr>
        <p:grpSpPr>
          <a:xfrm>
            <a:off x="759764" y="483518"/>
            <a:ext cx="540610" cy="540000"/>
            <a:chOff x="7189932" y="2972721"/>
            <a:chExt cx="540610" cy="540000"/>
          </a:xfrm>
        </p:grpSpPr>
        <p:pic>
          <p:nvPicPr>
            <p:cNvPr id="65" name="Imagem 6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0290" y="2972721"/>
              <a:ext cx="540000" cy="540000"/>
            </a:xfrm>
            <a:prstGeom prst="rect">
              <a:avLst/>
            </a:prstGeom>
          </p:spPr>
        </p:pic>
        <p:sp>
          <p:nvSpPr>
            <p:cNvPr id="66" name="CaixaDeTexto 65"/>
            <p:cNvSpPr txBox="1"/>
            <p:nvPr/>
          </p:nvSpPr>
          <p:spPr>
            <a:xfrm rot="120000">
              <a:off x="7189932" y="3103961"/>
              <a:ext cx="540610" cy="26161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Segoe Print" pitchFamily="2" charset="0"/>
                  <a:ea typeface="ＭＳ Ｐゴシック"/>
                </a:rPr>
                <a:t>Novo</a:t>
              </a: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Segoe Print" pitchFamily="2" charset="0"/>
                <a:ea typeface="ＭＳ Ｐゴシック"/>
              </a:endParaRPr>
            </a:p>
          </p:txBody>
        </p:sp>
      </p:grp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787024"/>
              </p:ext>
            </p:extLst>
          </p:nvPr>
        </p:nvGraphicFramePr>
        <p:xfrm>
          <a:off x="2502000" y="1108379"/>
          <a:ext cx="4140000" cy="366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000"/>
                <a:gridCol w="1440000"/>
              </a:tblGrid>
              <a:tr h="252000">
                <a:tc>
                  <a:txBody>
                    <a:bodyPr/>
                    <a:lstStyle/>
                    <a:p>
                      <a:pPr algn="ctr"/>
                      <a:r>
                        <a:rPr lang="pt-BR" sz="1000" smtClean="0"/>
                        <a:t>Região Saúde</a:t>
                      </a:r>
                      <a:endParaRPr lang="pt-BR" sz="100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smtClean="0"/>
                        <a:t>Região</a:t>
                      </a:r>
                      <a:r>
                        <a:rPr lang="pt-BR" sz="1000" baseline="0" smtClean="0"/>
                        <a:t> Odonto</a:t>
                      </a:r>
                      <a:endParaRPr lang="pt-BR" sz="100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sz="900" smtClean="0">
                          <a:solidFill>
                            <a:srgbClr val="002060"/>
                          </a:solidFill>
                        </a:rPr>
                        <a:t>Paraná e Rio Grande do Sul</a:t>
                      </a:r>
                      <a:endParaRPr lang="pt-BR" sz="900">
                        <a:solidFill>
                          <a:srgbClr val="002060"/>
                        </a:solidFill>
                      </a:endParaRPr>
                    </a:p>
                  </a:txBody>
                  <a:tcPr marT="36000" marB="3600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/>
                      <a:r>
                        <a:rPr lang="pt-BR" sz="900" smtClean="0">
                          <a:solidFill>
                            <a:srgbClr val="002060"/>
                          </a:solidFill>
                        </a:rPr>
                        <a:t>Região A</a:t>
                      </a:r>
                    </a:p>
                  </a:txBody>
                  <a:tcPr marT="36000" marB="3600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sz="900" smtClean="0">
                          <a:solidFill>
                            <a:srgbClr val="002060"/>
                          </a:solidFill>
                        </a:rPr>
                        <a:t>Santa Catarina</a:t>
                      </a:r>
                      <a:endParaRPr lang="pt-BR" sz="900">
                        <a:solidFill>
                          <a:srgbClr val="002060"/>
                        </a:solidFill>
                      </a:endParaRPr>
                    </a:p>
                  </a:txBody>
                  <a:tcPr marT="36000" marB="360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t-BR" sz="900">
                        <a:solidFill>
                          <a:srgbClr val="002060"/>
                        </a:solidFill>
                      </a:endParaRPr>
                    </a:p>
                  </a:txBody>
                  <a:tcPr marT="36000" marB="360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sz="900" smtClean="0">
                          <a:solidFill>
                            <a:srgbClr val="002060"/>
                          </a:solidFill>
                        </a:rPr>
                        <a:t>São Paulo</a:t>
                      </a:r>
                      <a:r>
                        <a:rPr lang="pt-BR" sz="900" baseline="0" smtClean="0">
                          <a:solidFill>
                            <a:srgbClr val="002060"/>
                          </a:solidFill>
                        </a:rPr>
                        <a:t> - Tarifa 1</a:t>
                      </a:r>
                      <a:endParaRPr lang="pt-BR" sz="900">
                        <a:solidFill>
                          <a:srgbClr val="002060"/>
                        </a:solidFill>
                      </a:endParaRPr>
                    </a:p>
                  </a:txBody>
                  <a:tcPr marT="36000" marB="3600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583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smtClean="0">
                        <a:solidFill>
                          <a:srgbClr val="002060"/>
                        </a:solidFill>
                      </a:endParaRPr>
                    </a:p>
                  </a:txBody>
                  <a:tcPr marT="36000" marB="3600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sz="900" smtClean="0">
                          <a:solidFill>
                            <a:srgbClr val="002060"/>
                          </a:solidFill>
                        </a:rPr>
                        <a:t>São Paulo</a:t>
                      </a:r>
                      <a:r>
                        <a:rPr lang="pt-BR" sz="900" baseline="0" smtClean="0">
                          <a:solidFill>
                            <a:srgbClr val="002060"/>
                          </a:solidFill>
                        </a:rPr>
                        <a:t> - Tarifa 2</a:t>
                      </a:r>
                      <a:endParaRPr lang="pt-BR" sz="900">
                        <a:solidFill>
                          <a:srgbClr val="002060"/>
                        </a:solidFill>
                      </a:endParaRPr>
                    </a:p>
                  </a:txBody>
                  <a:tcPr marT="36000" marB="360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583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smtClean="0">
                        <a:solidFill>
                          <a:srgbClr val="002060"/>
                        </a:solidFill>
                      </a:endParaRPr>
                    </a:p>
                  </a:txBody>
                  <a:tcPr marT="36000" marB="360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sz="900" smtClean="0">
                          <a:solidFill>
                            <a:srgbClr val="002060"/>
                          </a:solidFill>
                        </a:rPr>
                        <a:t>Rio de Janeiro</a:t>
                      </a:r>
                      <a:r>
                        <a:rPr lang="pt-BR" sz="900" baseline="0" smtClean="0">
                          <a:solidFill>
                            <a:srgbClr val="002060"/>
                          </a:solidFill>
                        </a:rPr>
                        <a:t> – Tarifa 1</a:t>
                      </a:r>
                      <a:endParaRPr lang="pt-BR" sz="900">
                        <a:solidFill>
                          <a:srgbClr val="002060"/>
                        </a:solidFill>
                      </a:endParaRPr>
                    </a:p>
                  </a:txBody>
                  <a:tcPr marT="36000" marB="3600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583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smtClean="0">
                        <a:solidFill>
                          <a:srgbClr val="002060"/>
                        </a:solidFill>
                      </a:endParaRPr>
                    </a:p>
                  </a:txBody>
                  <a:tcPr marT="36000" marB="3600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sz="900" smtClean="0">
                          <a:solidFill>
                            <a:srgbClr val="002060"/>
                          </a:solidFill>
                        </a:rPr>
                        <a:t>Minas Gerais – Tarifa 1</a:t>
                      </a:r>
                      <a:endParaRPr lang="pt-BR" sz="900">
                        <a:solidFill>
                          <a:srgbClr val="002060"/>
                        </a:solidFill>
                      </a:endParaRPr>
                    </a:p>
                  </a:txBody>
                  <a:tcPr marT="36000" marB="360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583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smtClean="0">
                        <a:solidFill>
                          <a:srgbClr val="002060"/>
                        </a:solidFill>
                      </a:endParaRPr>
                    </a:p>
                  </a:txBody>
                  <a:tcPr marT="36000" marB="360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sz="900" smtClean="0">
                          <a:solidFill>
                            <a:srgbClr val="002060"/>
                          </a:solidFill>
                        </a:rPr>
                        <a:t>Minas Gerais – Tarifa 2</a:t>
                      </a:r>
                      <a:endParaRPr lang="pt-BR" sz="900">
                        <a:solidFill>
                          <a:srgbClr val="002060"/>
                        </a:solidFill>
                      </a:endParaRPr>
                    </a:p>
                  </a:txBody>
                  <a:tcPr marT="36000" marB="3600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583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smtClean="0">
                        <a:solidFill>
                          <a:srgbClr val="002060"/>
                        </a:solidFill>
                      </a:endParaRPr>
                    </a:p>
                  </a:txBody>
                  <a:tcPr marT="36000" marB="3600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sz="900" smtClean="0">
                          <a:solidFill>
                            <a:srgbClr val="002060"/>
                          </a:solidFill>
                        </a:rPr>
                        <a:t>Bahia</a:t>
                      </a:r>
                      <a:endParaRPr lang="pt-BR" sz="900">
                        <a:solidFill>
                          <a:srgbClr val="002060"/>
                        </a:solidFill>
                      </a:endParaRPr>
                    </a:p>
                  </a:txBody>
                  <a:tcPr marT="36000" marB="360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583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smtClean="0">
                        <a:solidFill>
                          <a:srgbClr val="002060"/>
                        </a:solidFill>
                      </a:endParaRPr>
                    </a:p>
                  </a:txBody>
                  <a:tcPr marT="36000" marB="360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sz="900" smtClean="0">
                          <a:solidFill>
                            <a:srgbClr val="002060"/>
                          </a:solidFill>
                        </a:rPr>
                        <a:t>Pernambuco</a:t>
                      </a:r>
                      <a:endParaRPr lang="pt-BR" sz="900">
                        <a:solidFill>
                          <a:srgbClr val="002060"/>
                        </a:solidFill>
                      </a:endParaRPr>
                    </a:p>
                  </a:txBody>
                  <a:tcPr marT="36000" marB="3600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583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smtClean="0">
                        <a:solidFill>
                          <a:srgbClr val="002060"/>
                        </a:solidFill>
                      </a:endParaRPr>
                    </a:p>
                  </a:txBody>
                  <a:tcPr marT="36000" marB="3600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sz="900" smtClean="0">
                          <a:solidFill>
                            <a:srgbClr val="002060"/>
                          </a:solidFill>
                        </a:rPr>
                        <a:t>Amazonas e Pará</a:t>
                      </a:r>
                      <a:endParaRPr lang="pt-BR" sz="900">
                        <a:solidFill>
                          <a:srgbClr val="002060"/>
                        </a:solidFill>
                      </a:endParaRPr>
                    </a:p>
                  </a:txBody>
                  <a:tcPr marT="36000" marB="3600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583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smtClean="0">
                        <a:solidFill>
                          <a:srgbClr val="002060"/>
                        </a:solidFill>
                      </a:endParaRPr>
                    </a:p>
                  </a:txBody>
                  <a:tcPr marT="36000" marB="360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sz="900" smtClean="0">
                          <a:solidFill>
                            <a:srgbClr val="002060"/>
                          </a:solidFill>
                        </a:rPr>
                        <a:t>Rio de Janeiro</a:t>
                      </a:r>
                      <a:r>
                        <a:rPr lang="pt-BR" sz="900" baseline="0" smtClean="0">
                          <a:solidFill>
                            <a:srgbClr val="002060"/>
                          </a:solidFill>
                        </a:rPr>
                        <a:t> – Tarifa 2</a:t>
                      </a:r>
                      <a:endParaRPr lang="pt-BR" sz="900">
                        <a:solidFill>
                          <a:srgbClr val="002060"/>
                        </a:solidFill>
                      </a:endParaRPr>
                    </a:p>
                  </a:txBody>
                  <a:tcPr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pt-BR" sz="900" smtClean="0">
                          <a:solidFill>
                            <a:srgbClr val="002060"/>
                          </a:solidFill>
                        </a:rPr>
                        <a:t>Região B</a:t>
                      </a:r>
                    </a:p>
                  </a:txBody>
                  <a:tcPr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sz="900" smtClean="0">
                          <a:solidFill>
                            <a:srgbClr val="002060"/>
                          </a:solidFill>
                        </a:rPr>
                        <a:t>Espírito Santo</a:t>
                      </a:r>
                      <a:endParaRPr lang="pt-BR" sz="900">
                        <a:solidFill>
                          <a:srgbClr val="002060"/>
                        </a:solidFill>
                      </a:endParaRPr>
                    </a:p>
                  </a:txBody>
                  <a:tcPr marT="36000" marB="360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t-BR" sz="900">
                        <a:solidFill>
                          <a:srgbClr val="002060"/>
                        </a:solidFill>
                      </a:endParaRPr>
                    </a:p>
                  </a:txBody>
                  <a:tcPr marT="36000" marB="360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sz="900" smtClean="0">
                          <a:solidFill>
                            <a:srgbClr val="002060"/>
                          </a:solidFill>
                        </a:rPr>
                        <a:t>Distrito Federal</a:t>
                      </a:r>
                      <a:endParaRPr lang="pt-BR" sz="900">
                        <a:solidFill>
                          <a:srgbClr val="002060"/>
                        </a:solidFill>
                      </a:endParaRPr>
                    </a:p>
                  </a:txBody>
                  <a:tcPr marT="36000" marB="3600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583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smtClean="0">
                        <a:solidFill>
                          <a:srgbClr val="002060"/>
                        </a:solidFill>
                      </a:endParaRPr>
                    </a:p>
                  </a:txBody>
                  <a:tcPr marT="36000" marB="360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sz="900" smtClean="0">
                          <a:solidFill>
                            <a:srgbClr val="002060"/>
                          </a:solidFill>
                        </a:rPr>
                        <a:t>Goiás, Mato Grosso e Mato Grosso do Sul</a:t>
                      </a:r>
                      <a:endParaRPr lang="pt-BR" sz="900">
                        <a:solidFill>
                          <a:srgbClr val="002060"/>
                        </a:solidFill>
                      </a:endParaRPr>
                    </a:p>
                  </a:txBody>
                  <a:tcPr marT="36000" marB="360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583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smtClean="0">
                        <a:solidFill>
                          <a:srgbClr val="002060"/>
                        </a:solidFill>
                      </a:endParaRPr>
                    </a:p>
                  </a:txBody>
                  <a:tcPr marT="36000" marB="360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t-BR" sz="900" smtClean="0">
                          <a:solidFill>
                            <a:srgbClr val="002060"/>
                          </a:solidFill>
                        </a:rPr>
                        <a:t>Acre, Alagoas, Amapá, Ceará, Paraíba, Piauí, Rio Grande do Norte, Rondônia, Roraima, Sergipe, Tocantins e Maranhão</a:t>
                      </a:r>
                      <a:endParaRPr lang="pt-BR" sz="900">
                        <a:solidFill>
                          <a:srgbClr val="002060"/>
                        </a:solidFill>
                      </a:endParaRPr>
                    </a:p>
                  </a:txBody>
                  <a:tcPr marT="36000" marB="3600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5830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smtClean="0">
                        <a:solidFill>
                          <a:srgbClr val="002060"/>
                        </a:solidFill>
                      </a:endParaRPr>
                    </a:p>
                  </a:txBody>
                  <a:tcPr marT="36000" marB="360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978021" y="706398"/>
            <a:ext cx="5187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Equivalência entre regiões Saúde e Odonto</a:t>
            </a:r>
            <a:endParaRPr lang="pt-BR">
              <a:solidFill>
                <a:srgbClr val="FF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6037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edondar Retângulo em um Canto Diagonal 1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latin typeface="Verdana" pitchFamily="34" charset="0"/>
              </a:rPr>
              <a:t>Preços – PME </a:t>
            </a:r>
            <a:r>
              <a:rPr lang="pt-BR" sz="1000" dirty="0" smtClean="0">
                <a:latin typeface="Verdana" pitchFamily="34" charset="0"/>
              </a:rPr>
              <a:t>(03 a 29 vidas)</a:t>
            </a:r>
            <a:r>
              <a:rPr lang="pt-BR" sz="1600" dirty="0">
                <a:latin typeface="Verdana" pitchFamily="34" charset="0"/>
              </a:rPr>
              <a:t> e PME Mais </a:t>
            </a:r>
            <a:r>
              <a:rPr lang="pt-BR" sz="1000" dirty="0" smtClean="0">
                <a:latin typeface="Verdana" pitchFamily="34" charset="0"/>
              </a:rPr>
              <a:t>(30 </a:t>
            </a:r>
            <a:r>
              <a:rPr lang="pt-BR" sz="1000" dirty="0">
                <a:latin typeface="Verdana" pitchFamily="34" charset="0"/>
              </a:rPr>
              <a:t>a </a:t>
            </a:r>
            <a:r>
              <a:rPr lang="pt-BR" sz="1000" dirty="0" smtClean="0">
                <a:latin typeface="Verdana" pitchFamily="34" charset="0"/>
              </a:rPr>
              <a:t>99 </a:t>
            </a:r>
            <a:r>
              <a:rPr lang="pt-BR" sz="1000" dirty="0">
                <a:latin typeface="Verdana" pitchFamily="34" charset="0"/>
              </a:rPr>
              <a:t>vidas)</a:t>
            </a:r>
            <a:endParaRPr lang="pt-BR" sz="1600" dirty="0" smtClean="0">
              <a:latin typeface="Verdana" pitchFamily="34" charset="0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0" y="4465841"/>
            <a:ext cx="50760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(*) </a:t>
            </a:r>
          </a:p>
          <a:p>
            <a:r>
              <a:rPr lang="pt-BR" sz="700" b="1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Região A: AM BA MG PA PE PR RJ (EXCETO PETROLÍFERA) RS SC SP</a:t>
            </a:r>
          </a:p>
          <a:p>
            <a:r>
              <a:rPr lang="pt-BR" sz="700" b="1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Região B: AC AL AP CE DF ES PETROLÍFERA GO MA MS MT PB PI RN RO RR SE TO</a:t>
            </a:r>
            <a:endParaRPr lang="pt-BR" sz="700" b="1" dirty="0">
              <a:solidFill>
                <a:schemeClr val="bg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818975"/>
              </p:ext>
            </p:extLst>
          </p:nvPr>
        </p:nvGraphicFramePr>
        <p:xfrm>
          <a:off x="1422000" y="1779662"/>
          <a:ext cx="6300000" cy="1285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00"/>
                <a:gridCol w="1260000"/>
                <a:gridCol w="1260000"/>
                <a:gridCol w="1260000"/>
                <a:gridCol w="1260000"/>
              </a:tblGrid>
              <a:tr h="271721">
                <a:tc>
                  <a:txBody>
                    <a:bodyPr/>
                    <a:lstStyle/>
                    <a:p>
                      <a:pPr algn="ctr"/>
                      <a:endParaRPr lang="pt-BR" sz="1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583036" rtl="0" eaLnBrk="1" latinLnBrk="0" hangingPunct="1"/>
                      <a:r>
                        <a:rPr lang="pt-BR" sz="1000" b="1" kern="1200" dirty="0" smtClean="0">
                          <a:solidFill>
                            <a:schemeClr val="lt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Preços Atuais</a:t>
                      </a:r>
                      <a:endParaRPr lang="pt-BR" sz="1000" b="1" kern="1200" dirty="0">
                        <a:solidFill>
                          <a:schemeClr val="lt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71721"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Plano</a:t>
                      </a:r>
                      <a:endParaRPr lang="pt-BR" sz="10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1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03 a 29</a:t>
                      </a:r>
                      <a:endParaRPr lang="pt-BR" sz="10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1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 a 99</a:t>
                      </a:r>
                      <a:endParaRPr lang="pt-BR" sz="10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0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0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Básico 20</a:t>
                      </a:r>
                      <a:endParaRPr lang="pt-BR" sz="1000" b="1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b="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R$   16,29</a:t>
                      </a:r>
                      <a:endParaRPr lang="pt-BR" sz="1000" b="0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b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R$   18,46</a:t>
                      </a:r>
                      <a:endParaRPr lang="pt-BR" sz="1000" b="0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BR" sz="1000" b="0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BR" sz="1000" b="0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Prestige 20</a:t>
                      </a:r>
                      <a:endParaRPr lang="pt-BR" sz="1000" b="1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b="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R$ 165,51</a:t>
                      </a:r>
                      <a:endParaRPr lang="pt-BR" sz="1000" b="0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b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R$ 165,04</a:t>
                      </a:r>
                      <a:endParaRPr lang="pt-BR" sz="1000" b="0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b="0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b="0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49562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edondar Retângulo em um Canto Diagonal 1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latin typeface="Verdana" pitchFamily="34" charset="0"/>
              </a:rPr>
              <a:t>Preços – PME </a:t>
            </a:r>
            <a:r>
              <a:rPr lang="pt-BR" sz="1000" dirty="0" smtClean="0">
                <a:latin typeface="Verdana" pitchFamily="34" charset="0"/>
              </a:rPr>
              <a:t>(03 a 29 vidas)</a:t>
            </a:r>
            <a:r>
              <a:rPr lang="pt-BR" sz="1600" dirty="0">
                <a:latin typeface="Verdana" pitchFamily="34" charset="0"/>
              </a:rPr>
              <a:t> e PME Mais </a:t>
            </a:r>
            <a:r>
              <a:rPr lang="pt-BR" sz="1000" dirty="0" smtClean="0">
                <a:latin typeface="Verdana" pitchFamily="34" charset="0"/>
              </a:rPr>
              <a:t>(30 </a:t>
            </a:r>
            <a:r>
              <a:rPr lang="pt-BR" sz="1000" dirty="0">
                <a:latin typeface="Verdana" pitchFamily="34" charset="0"/>
              </a:rPr>
              <a:t>a </a:t>
            </a:r>
            <a:r>
              <a:rPr lang="pt-BR" sz="1000" dirty="0" smtClean="0">
                <a:latin typeface="Verdana" pitchFamily="34" charset="0"/>
              </a:rPr>
              <a:t>99 </a:t>
            </a:r>
            <a:r>
              <a:rPr lang="pt-BR" sz="1000" dirty="0">
                <a:latin typeface="Verdana" pitchFamily="34" charset="0"/>
              </a:rPr>
              <a:t>vidas)</a:t>
            </a:r>
            <a:endParaRPr lang="pt-BR" sz="1600" dirty="0" smtClean="0">
              <a:latin typeface="Verdana" pitchFamily="34" charset="0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0" y="4465841"/>
            <a:ext cx="50760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(*) </a:t>
            </a:r>
          </a:p>
          <a:p>
            <a:r>
              <a:rPr lang="pt-BR" sz="700" b="1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Região A: AM BA MG PA PE PR RJ (EXCETO PETROLÍFERA) RS SC SP</a:t>
            </a:r>
          </a:p>
          <a:p>
            <a:r>
              <a:rPr lang="pt-BR" sz="700" b="1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Região B: AC AL AP CE DF ES PETROLÍFERA GO MA MS MT PB PI RN RO RR SE TO</a:t>
            </a:r>
            <a:endParaRPr lang="pt-BR" sz="700" b="1" dirty="0">
              <a:solidFill>
                <a:schemeClr val="bg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107677"/>
              </p:ext>
            </p:extLst>
          </p:nvPr>
        </p:nvGraphicFramePr>
        <p:xfrm>
          <a:off x="1422000" y="1779662"/>
          <a:ext cx="6300000" cy="1285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00"/>
                <a:gridCol w="1260000"/>
                <a:gridCol w="1260000"/>
                <a:gridCol w="1260000"/>
                <a:gridCol w="1260000"/>
              </a:tblGrid>
              <a:tr h="271721">
                <a:tc>
                  <a:txBody>
                    <a:bodyPr/>
                    <a:lstStyle/>
                    <a:p>
                      <a:pPr algn="ctr"/>
                      <a:endParaRPr lang="pt-BR" sz="1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583036" rtl="0" eaLnBrk="1" latinLnBrk="0" hangingPunct="1"/>
                      <a:r>
                        <a:rPr lang="pt-BR" sz="1000" b="1" kern="1200" dirty="0" smtClean="0">
                          <a:solidFill>
                            <a:schemeClr val="lt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Preços Atuais</a:t>
                      </a:r>
                      <a:endParaRPr lang="pt-BR" sz="1000" b="1" kern="1200" dirty="0">
                        <a:solidFill>
                          <a:schemeClr val="lt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000" b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Novos Preços</a:t>
                      </a:r>
                      <a:endParaRPr lang="pt-BR" sz="1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0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66"/>
                    </a:solidFill>
                  </a:tcPr>
                </a:tc>
              </a:tr>
              <a:tr h="271721"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Plano</a:t>
                      </a:r>
                      <a:endParaRPr lang="pt-BR" sz="10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1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03 a 29</a:t>
                      </a:r>
                      <a:endParaRPr lang="pt-BR" sz="10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1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 a 99</a:t>
                      </a:r>
                      <a:endParaRPr lang="pt-BR" sz="10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Região A</a:t>
                      </a:r>
                      <a:endParaRPr lang="pt-BR" sz="10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Região B</a:t>
                      </a:r>
                      <a:endParaRPr lang="pt-BR" sz="10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00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Básico 20</a:t>
                      </a:r>
                      <a:endParaRPr lang="pt-BR" sz="1000" b="1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b="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R$   16,29</a:t>
                      </a:r>
                      <a:endParaRPr lang="pt-BR" sz="1000" b="0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b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R$   18,46</a:t>
                      </a:r>
                      <a:endParaRPr lang="pt-BR" sz="1000" b="0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b="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R$   13,63</a:t>
                      </a:r>
                      <a:endParaRPr lang="pt-BR" sz="1000" b="0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b="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</a:t>
                      </a:r>
                      <a:r>
                        <a:rPr lang="pt-BR" sz="1000" b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$     </a:t>
                      </a:r>
                      <a:r>
                        <a:rPr lang="pt-BR" sz="1000" b="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16,35</a:t>
                      </a:r>
                      <a:endParaRPr lang="pt-BR" sz="1000" b="0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000" b="1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Prestige 20</a:t>
                      </a:r>
                      <a:endParaRPr lang="pt-BR" sz="1000" b="1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b="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R$ 165,51</a:t>
                      </a:r>
                      <a:endParaRPr lang="pt-BR" sz="1000" b="0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000" b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R$ 165,04</a:t>
                      </a:r>
                      <a:endParaRPr lang="pt-BR" sz="1000" b="0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R$   93,63</a:t>
                      </a:r>
                      <a:endParaRPr lang="pt-BR" sz="1000" b="0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R$   112,36</a:t>
                      </a:r>
                      <a:endParaRPr lang="pt-BR" sz="1000" b="0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2" name="Grupo 11"/>
          <p:cNvGrpSpPr/>
          <p:nvPr/>
        </p:nvGrpSpPr>
        <p:grpSpPr>
          <a:xfrm>
            <a:off x="7733368" y="771550"/>
            <a:ext cx="1080000" cy="1080000"/>
            <a:chOff x="7190290" y="2972721"/>
            <a:chExt cx="1080000" cy="1080000"/>
          </a:xfrm>
        </p:grpSpPr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0290" y="2972721"/>
              <a:ext cx="1080000" cy="1080000"/>
            </a:xfrm>
            <a:prstGeom prst="rect">
              <a:avLst/>
            </a:prstGeom>
          </p:spPr>
        </p:pic>
        <p:sp>
          <p:nvSpPr>
            <p:cNvPr id="14" name="CaixaDeTexto 13"/>
            <p:cNvSpPr txBox="1"/>
            <p:nvPr/>
          </p:nvSpPr>
          <p:spPr>
            <a:xfrm rot="120000">
              <a:off x="7207440" y="3193522"/>
              <a:ext cx="1008000" cy="76944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smtClean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Segoe Print" pitchFamily="2" charset="0"/>
                  <a:ea typeface="ＭＳ Ｐゴシック"/>
                </a:rPr>
                <a:t>Mesmos preços para </a:t>
              </a:r>
              <a:r>
                <a:rPr kumimoji="0" lang="en-US" sz="1100" b="1" i="0" u="none" strike="noStrike" kern="0" cap="none" spc="0" normalizeH="0" baseline="0" noProof="0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Segoe Print" pitchFamily="2" charset="0"/>
                  <a:ea typeface="ＭＳ Ｐゴシック"/>
                </a:rPr>
                <a:t>PME</a:t>
              </a:r>
              <a:r>
                <a:rPr kumimoji="0" lang="en-US" sz="1100" b="1" i="0" u="none" strike="noStrike" kern="0" cap="none" spc="0" normalizeH="0" baseline="0" noProof="0" smtClean="0">
                  <a:ln>
                    <a:noFill/>
                  </a:ln>
                  <a:solidFill>
                    <a:srgbClr val="2D2D8A"/>
                  </a:solidFill>
                  <a:effectLst/>
                  <a:uLnTx/>
                  <a:uFillTx/>
                  <a:latin typeface="Segoe Print" pitchFamily="2" charset="0"/>
                  <a:ea typeface="ＭＳ Ｐゴシック"/>
                </a:rPr>
                <a:t> e </a:t>
              </a:r>
              <a:r>
                <a:rPr kumimoji="0" lang="en-US" sz="1100" b="1" i="0" u="none" strike="noStrike" kern="0" cap="none" spc="0" normalizeH="0" baseline="0" noProof="0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Segoe Print" pitchFamily="2" charset="0"/>
                  <a:ea typeface="ＭＳ Ｐゴシック"/>
                </a:rPr>
                <a:t>PME Mais</a:t>
              </a: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Segoe Print" pitchFamily="2" charset="0"/>
                <a:ea typeface="ＭＳ Ｐゴシック"/>
              </a:endParaRPr>
            </a:p>
          </p:txBody>
        </p:sp>
      </p:grpSp>
      <p:sp>
        <p:nvSpPr>
          <p:cNvPr id="15" name="Retângulo 14"/>
          <p:cNvSpPr/>
          <p:nvPr/>
        </p:nvSpPr>
        <p:spPr>
          <a:xfrm>
            <a:off x="1368000" y="3643420"/>
            <a:ext cx="64080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t-BR" sz="1200" b="1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Preços para contratação </a:t>
            </a:r>
            <a:r>
              <a:rPr lang="pt-BR" sz="120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Odonto</a:t>
            </a:r>
            <a:r>
              <a:rPr lang="pt-BR" sz="1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pt-BR" sz="1200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inclusive para comercialização de </a:t>
            </a:r>
            <a:r>
              <a:rPr lang="pt-BR" sz="1200" b="1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Regra Flex</a:t>
            </a:r>
            <a:r>
              <a:rPr lang="pt-BR" sz="12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(PME 03 a 29 vidas)</a:t>
            </a:r>
            <a:r>
              <a:rPr lang="pt-BR" sz="1200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 </a:t>
            </a:r>
            <a:r>
              <a:rPr lang="pt-BR" sz="1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clientes </a:t>
            </a:r>
            <a:r>
              <a:rPr lang="pt-BR" sz="12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 já </a:t>
            </a:r>
            <a:r>
              <a:rPr lang="pt-BR" sz="1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possuem </a:t>
            </a:r>
            <a:r>
              <a:rPr lang="pt-BR" sz="1200" b="1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SulAmérica </a:t>
            </a:r>
            <a:r>
              <a:rPr lang="pt-BR" sz="1200" b="1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Saúde</a:t>
            </a:r>
            <a:r>
              <a:rPr lang="pt-BR" sz="1200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pt-BR" sz="12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55289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edondar Retângulo em um Canto Diagonal 1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latin typeface="Verdana" pitchFamily="34" charset="0"/>
              </a:rPr>
              <a:t>Preços – PME </a:t>
            </a:r>
            <a:r>
              <a:rPr lang="pt-BR" sz="1000" dirty="0" smtClean="0">
                <a:latin typeface="Verdana" pitchFamily="34" charset="0"/>
              </a:rPr>
              <a:t>(03 a 29 vidas)</a:t>
            </a:r>
            <a:r>
              <a:rPr lang="pt-BR" sz="1600" dirty="0">
                <a:latin typeface="Verdana" pitchFamily="34" charset="0"/>
              </a:rPr>
              <a:t> e PME Mais </a:t>
            </a:r>
            <a:r>
              <a:rPr lang="pt-BR" sz="1000" dirty="0" smtClean="0">
                <a:latin typeface="Verdana" pitchFamily="34" charset="0"/>
              </a:rPr>
              <a:t>(30 </a:t>
            </a:r>
            <a:r>
              <a:rPr lang="pt-BR" sz="1000" dirty="0">
                <a:latin typeface="Verdana" pitchFamily="34" charset="0"/>
              </a:rPr>
              <a:t>a </a:t>
            </a:r>
            <a:r>
              <a:rPr lang="pt-BR" sz="1000" dirty="0" smtClean="0">
                <a:latin typeface="Verdana" pitchFamily="34" charset="0"/>
              </a:rPr>
              <a:t>99 </a:t>
            </a:r>
            <a:r>
              <a:rPr lang="pt-BR" sz="1000" dirty="0">
                <a:latin typeface="Verdana" pitchFamily="34" charset="0"/>
              </a:rPr>
              <a:t>vidas)</a:t>
            </a:r>
            <a:endParaRPr lang="pt-BR" sz="1600" dirty="0" smtClean="0">
              <a:latin typeface="Verdana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1782000" y="843558"/>
            <a:ext cx="558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Básico 20 PME – </a:t>
            </a:r>
            <a:r>
              <a:rPr lang="pt-BR" sz="160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Região A</a:t>
            </a:r>
          </a:p>
          <a:p>
            <a:pPr algn="ctr"/>
            <a:r>
              <a:rPr lang="pt-BR" sz="1200" b="1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Comparativo com planos equivalentes da concorrência</a:t>
            </a:r>
            <a:endParaRPr lang="pt-BR" sz="12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tângulo 2"/>
          <p:cNvSpPr/>
          <p:nvPr/>
        </p:nvSpPr>
        <p:spPr bwMode="auto">
          <a:xfrm>
            <a:off x="899592" y="1779710"/>
            <a:ext cx="2160240" cy="43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2" charset="-128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077997"/>
              </p:ext>
            </p:extLst>
          </p:nvPr>
        </p:nvGraphicFramePr>
        <p:xfrm>
          <a:off x="1260000" y="1851670"/>
          <a:ext cx="6624000" cy="1296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68000"/>
                <a:gridCol w="864000"/>
                <a:gridCol w="864000"/>
                <a:gridCol w="864000"/>
                <a:gridCol w="864000"/>
              </a:tblGrid>
              <a:tr h="216000">
                <a:tc>
                  <a:txBody>
                    <a:bodyPr/>
                    <a:lstStyle/>
                    <a:p>
                      <a:pPr algn="l" fontAlgn="b"/>
                      <a:endParaRPr lang="pt-BR" sz="1000" b="1" i="0" u="none" strike="noStrike" dirty="0">
                        <a:solidFill>
                          <a:srgbClr val="00206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03 a 29 vidas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30 a 99 vidas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Tarifa vigente em relação aos concorrentes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Preços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Preços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smtClean="0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SulAmérica</a:t>
                      </a:r>
                      <a:endParaRPr lang="pt-BR" sz="1000" b="0" i="0" u="none" strike="noStrike">
                        <a:solidFill>
                          <a:srgbClr val="00206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 R$     13,63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 R$     13,63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Odontoprev</a:t>
                      </a:r>
                      <a:endParaRPr lang="pt-BR" sz="1000" b="0" i="0" u="none" strike="noStrike" dirty="0">
                        <a:solidFill>
                          <a:srgbClr val="00206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 R$     17,90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pt-BR" sz="1000" b="0" i="0" u="none" strike="noStrike" smtClean="0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23,9</a:t>
                      </a:r>
                      <a:endParaRPr lang="pt-BR" sz="1000" b="0" i="0" u="none" strike="noStrike">
                        <a:solidFill>
                          <a:srgbClr val="FF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 R$     13,90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pt-BR" sz="1000" b="0" i="0" u="none" strike="noStrike" smtClean="0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1,9</a:t>
                      </a:r>
                      <a:endParaRPr lang="pt-BR" sz="1000" b="0" i="0" u="none" strike="noStrike">
                        <a:solidFill>
                          <a:srgbClr val="FF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smtClean="0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Bradesco</a:t>
                      </a:r>
                      <a:endParaRPr lang="pt-BR" sz="1000" b="0" i="0" u="none" strike="noStrike">
                        <a:solidFill>
                          <a:srgbClr val="00206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 R$     13,71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pt-BR" sz="1000" b="0" i="0" u="none" strike="noStrike" smtClean="0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0,6</a:t>
                      </a:r>
                      <a:endParaRPr lang="pt-BR" sz="1000" b="0" i="0" u="none" strike="noStrike">
                        <a:solidFill>
                          <a:srgbClr val="FF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 R$     13,71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pt-BR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0,6</a:t>
                      </a:r>
                      <a:endParaRPr lang="pt-BR" sz="1000" b="0" i="0" u="none" strike="noStrike" dirty="0">
                        <a:solidFill>
                          <a:srgbClr val="FF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Mais 9">
            <a:hlinkClick r:id="rId2" action="ppaction://hlinksldjump"/>
          </p:cNvPr>
          <p:cNvSpPr/>
          <p:nvPr/>
        </p:nvSpPr>
        <p:spPr>
          <a:xfrm>
            <a:off x="8820472" y="4536280"/>
            <a:ext cx="288032" cy="267718"/>
          </a:xfrm>
          <a:prstGeom prst="mathPlus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pt-BR" sz="800" b="1" spc="150" smtClean="0">
              <a:ln w="11430"/>
              <a:solidFill>
                <a:schemeClr val="bg1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5167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edondar Retângulo em um Canto Diagonal 1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latin typeface="Verdana" pitchFamily="34" charset="0"/>
              </a:rPr>
              <a:t>Preços – PME </a:t>
            </a:r>
            <a:r>
              <a:rPr lang="pt-BR" sz="1000" dirty="0" smtClean="0">
                <a:latin typeface="Verdana" pitchFamily="34" charset="0"/>
              </a:rPr>
              <a:t>(03 a 29 vidas)</a:t>
            </a:r>
            <a:r>
              <a:rPr lang="pt-BR" sz="1600" dirty="0">
                <a:latin typeface="Verdana" pitchFamily="34" charset="0"/>
              </a:rPr>
              <a:t> e PME Mais </a:t>
            </a:r>
            <a:r>
              <a:rPr lang="pt-BR" sz="1000" dirty="0" smtClean="0">
                <a:latin typeface="Verdana" pitchFamily="34" charset="0"/>
              </a:rPr>
              <a:t>(30 </a:t>
            </a:r>
            <a:r>
              <a:rPr lang="pt-BR" sz="1000" dirty="0">
                <a:latin typeface="Verdana" pitchFamily="34" charset="0"/>
              </a:rPr>
              <a:t>a </a:t>
            </a:r>
            <a:r>
              <a:rPr lang="pt-BR" sz="1000" dirty="0" smtClean="0">
                <a:latin typeface="Verdana" pitchFamily="34" charset="0"/>
              </a:rPr>
              <a:t>99 </a:t>
            </a:r>
            <a:r>
              <a:rPr lang="pt-BR" sz="1000" dirty="0">
                <a:latin typeface="Verdana" pitchFamily="34" charset="0"/>
              </a:rPr>
              <a:t>vidas)</a:t>
            </a:r>
            <a:endParaRPr lang="pt-BR" sz="1600" dirty="0" smtClean="0">
              <a:latin typeface="Verdana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1782000" y="843558"/>
            <a:ext cx="558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Básico 20 PME – </a:t>
            </a:r>
            <a:r>
              <a:rPr lang="pt-BR" sz="160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Região A</a:t>
            </a:r>
          </a:p>
          <a:p>
            <a:pPr algn="ctr"/>
            <a:r>
              <a:rPr lang="pt-BR" sz="1200" b="1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Comparativo com planos equivalentes da concorrência</a:t>
            </a:r>
            <a:endParaRPr lang="pt-BR" sz="12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tângulo 2"/>
          <p:cNvSpPr/>
          <p:nvPr/>
        </p:nvSpPr>
        <p:spPr bwMode="auto">
          <a:xfrm>
            <a:off x="899592" y="1779710"/>
            <a:ext cx="2160240" cy="43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2" charset="-128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3675677"/>
            <a:ext cx="78692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b="1" baseline="30000" dirty="0">
                <a:solidFill>
                  <a:srgbClr val="7F7F7F"/>
                </a:solidFill>
                <a:latin typeface="Verdana" pitchFamily="34" charset="0"/>
              </a:rPr>
              <a:t>(*) </a:t>
            </a:r>
            <a:r>
              <a:rPr lang="pt-BR" sz="800" b="1" baseline="30000" dirty="0" smtClean="0">
                <a:solidFill>
                  <a:srgbClr val="7F7F7F"/>
                </a:solidFill>
                <a:latin typeface="Verdana" pitchFamily="34" charset="0"/>
              </a:rPr>
              <a:t> </a:t>
            </a:r>
            <a:r>
              <a:rPr lang="pt-BR" sz="800" dirty="0" smtClean="0">
                <a:solidFill>
                  <a:srgbClr val="7F7F7F"/>
                </a:solidFill>
                <a:latin typeface="Verdana" pitchFamily="34" charset="0"/>
              </a:rPr>
              <a:t> OdontoPrev </a:t>
            </a:r>
            <a:r>
              <a:rPr lang="pt-BR" sz="800" dirty="0">
                <a:solidFill>
                  <a:srgbClr val="7F7F7F"/>
                </a:solidFill>
                <a:latin typeface="Verdana" pitchFamily="34" charset="0"/>
              </a:rPr>
              <a:t>cobre Documentação Ortodôntica.</a:t>
            </a:r>
          </a:p>
          <a:p>
            <a:r>
              <a:rPr lang="pt-BR" sz="800" dirty="0">
                <a:solidFill>
                  <a:srgbClr val="7F7F7F"/>
                </a:solidFill>
                <a:latin typeface="Verdana" pitchFamily="34" charset="0"/>
              </a:rPr>
              <a:t>    </a:t>
            </a:r>
            <a:r>
              <a:rPr lang="pt-BR" sz="800" dirty="0" smtClean="0">
                <a:solidFill>
                  <a:srgbClr val="7F7F7F"/>
                </a:solidFill>
                <a:latin typeface="Verdana" pitchFamily="34" charset="0"/>
              </a:rPr>
              <a:t>  SulAmérica </a:t>
            </a:r>
            <a:r>
              <a:rPr lang="pt-BR" sz="800" dirty="0">
                <a:solidFill>
                  <a:srgbClr val="7F7F7F"/>
                </a:solidFill>
                <a:latin typeface="Verdana" pitchFamily="34" charset="0"/>
              </a:rPr>
              <a:t>- Região A: AM BA MG PA PE PR RJ (EXCETO PETROLÍFERA) RS SC SP</a:t>
            </a:r>
          </a:p>
          <a:p>
            <a:r>
              <a:rPr lang="pt-BR" sz="800" dirty="0">
                <a:solidFill>
                  <a:srgbClr val="7F7F7F"/>
                </a:solidFill>
                <a:latin typeface="Verdana" pitchFamily="34" charset="0"/>
              </a:rPr>
              <a:t>    </a:t>
            </a:r>
            <a:r>
              <a:rPr lang="pt-BR" sz="800" dirty="0" smtClean="0">
                <a:solidFill>
                  <a:srgbClr val="7F7F7F"/>
                </a:solidFill>
                <a:latin typeface="Verdana" pitchFamily="34" charset="0"/>
              </a:rPr>
              <a:t>  SulAmérica </a:t>
            </a:r>
            <a:r>
              <a:rPr lang="pt-BR" sz="800" dirty="0">
                <a:solidFill>
                  <a:srgbClr val="7F7F7F"/>
                </a:solidFill>
                <a:latin typeface="Verdana" pitchFamily="34" charset="0"/>
              </a:rPr>
              <a:t>- Região B: AC AL AP CE DF ES PETROLÍFERA GO MA MS MT PB PI RN RO RR SE TO</a:t>
            </a:r>
          </a:p>
          <a:p>
            <a:r>
              <a:rPr lang="pt-BR" sz="800" dirty="0">
                <a:solidFill>
                  <a:srgbClr val="7F7F7F"/>
                </a:solidFill>
                <a:latin typeface="Verdana" pitchFamily="34" charset="0"/>
              </a:rPr>
              <a:t>    </a:t>
            </a:r>
            <a:r>
              <a:rPr lang="pt-BR" sz="800" dirty="0" smtClean="0">
                <a:solidFill>
                  <a:srgbClr val="7F7F7F"/>
                </a:solidFill>
                <a:latin typeface="Verdana" pitchFamily="34" charset="0"/>
              </a:rPr>
              <a:t>  OdontoPrev </a:t>
            </a:r>
            <a:r>
              <a:rPr lang="pt-BR" sz="800" dirty="0">
                <a:solidFill>
                  <a:srgbClr val="7F7F7F"/>
                </a:solidFill>
                <a:latin typeface="Verdana" pitchFamily="34" charset="0"/>
              </a:rPr>
              <a:t>– Região 1: Capitais (exceto AC AM AP MS MT PA RO RR TO)</a:t>
            </a:r>
          </a:p>
          <a:p>
            <a:r>
              <a:rPr lang="pt-BR" sz="800" dirty="0">
                <a:solidFill>
                  <a:srgbClr val="7F7F7F"/>
                </a:solidFill>
                <a:latin typeface="Verdana" pitchFamily="34" charset="0"/>
              </a:rPr>
              <a:t>     </a:t>
            </a:r>
            <a:r>
              <a:rPr lang="pt-BR" sz="800" dirty="0" smtClean="0">
                <a:solidFill>
                  <a:srgbClr val="7F7F7F"/>
                </a:solidFill>
                <a:latin typeface="Verdana" pitchFamily="34" charset="0"/>
              </a:rPr>
              <a:t> OdontoPrev </a:t>
            </a:r>
            <a:r>
              <a:rPr lang="pt-BR" sz="800" dirty="0">
                <a:solidFill>
                  <a:srgbClr val="7F7F7F"/>
                </a:solidFill>
                <a:latin typeface="Verdana" pitchFamily="34" charset="0"/>
              </a:rPr>
              <a:t>– Região 2: Interior e Capitais (AC AM AP MS MT PA RO RR TO</a:t>
            </a:r>
            <a:r>
              <a:rPr lang="pt-BR" sz="800" dirty="0" smtClean="0">
                <a:solidFill>
                  <a:srgbClr val="7F7F7F"/>
                </a:solidFill>
                <a:latin typeface="Verdana" pitchFamily="34" charset="0"/>
              </a:rPr>
              <a:t>)</a:t>
            </a:r>
          </a:p>
          <a:p>
            <a:r>
              <a:rPr lang="pt-BR" sz="800" b="1" baseline="30000" dirty="0" smtClean="0">
                <a:solidFill>
                  <a:srgbClr val="7F7F7F"/>
                </a:solidFill>
                <a:latin typeface="Verdana" pitchFamily="34" charset="0"/>
              </a:rPr>
              <a:t>(**) </a:t>
            </a:r>
            <a:r>
              <a:rPr lang="pt-BR" sz="800" dirty="0" smtClean="0">
                <a:solidFill>
                  <a:srgbClr val="7F7F7F"/>
                </a:solidFill>
                <a:latin typeface="Verdana" pitchFamily="34" charset="0"/>
              </a:rPr>
              <a:t> OdontoPrev separa sua tarifa em 04 a 14 vidas e acima de 14 vidas</a:t>
            </a:r>
            <a:r>
              <a:rPr lang="pt-BR" sz="800" dirty="0">
                <a:solidFill>
                  <a:srgbClr val="7F7F7F"/>
                </a:solidFill>
                <a:latin typeface="Verdana" pitchFamily="34" charset="0"/>
              </a:rPr>
              <a:t>.</a:t>
            </a:r>
          </a:p>
          <a:p>
            <a:r>
              <a:rPr lang="pt-BR" sz="800" b="1" baseline="30000" dirty="0" smtClean="0">
                <a:solidFill>
                  <a:srgbClr val="7F7F7F"/>
                </a:solidFill>
                <a:latin typeface="Verdana" pitchFamily="34" charset="0"/>
              </a:rPr>
              <a:t>(***)</a:t>
            </a:r>
            <a:r>
              <a:rPr lang="pt-BR" sz="800" dirty="0" smtClean="0">
                <a:solidFill>
                  <a:srgbClr val="7F7F7F"/>
                </a:solidFill>
                <a:latin typeface="Verdana" pitchFamily="34" charset="0"/>
              </a:rPr>
              <a:t> Bradesco: O preço comparável ao Flex exige que </a:t>
            </a:r>
            <a:r>
              <a:rPr lang="pt-BR" sz="800" dirty="0">
                <a:solidFill>
                  <a:srgbClr val="7F7F7F"/>
                </a:solidFill>
                <a:latin typeface="Verdana" pitchFamily="34" charset="0"/>
              </a:rPr>
              <a:t>o </a:t>
            </a:r>
            <a:r>
              <a:rPr lang="pt-BR" sz="800" dirty="0" smtClean="0">
                <a:solidFill>
                  <a:srgbClr val="7F7F7F"/>
                </a:solidFill>
                <a:latin typeface="Verdana" pitchFamily="34" charset="0"/>
              </a:rPr>
              <a:t>mesmo </a:t>
            </a:r>
            <a:r>
              <a:rPr lang="pt-BR" sz="800" dirty="0">
                <a:solidFill>
                  <a:srgbClr val="7F7F7F"/>
                </a:solidFill>
                <a:latin typeface="Verdana" pitchFamily="34" charset="0"/>
              </a:rPr>
              <a:t>grupo </a:t>
            </a:r>
            <a:r>
              <a:rPr lang="pt-BR" sz="800" dirty="0" smtClean="0">
                <a:solidFill>
                  <a:srgbClr val="7F7F7F"/>
                </a:solidFill>
                <a:latin typeface="Verdana" pitchFamily="34" charset="0"/>
              </a:rPr>
              <a:t>contrate Odonto e Saúde (Compulsório ou por Adesão). </a:t>
            </a:r>
          </a:p>
          <a:p>
            <a:r>
              <a:rPr lang="pt-BR" sz="800" dirty="0" smtClean="0">
                <a:solidFill>
                  <a:srgbClr val="7F7F7F"/>
                </a:solidFill>
                <a:latin typeface="Verdana" pitchFamily="34" charset="0"/>
              </a:rPr>
              <a:t>      	O preço comparável ao Adesão é o valor da contratação somente Odonto (Compulsório).</a:t>
            </a:r>
          </a:p>
          <a:p>
            <a:r>
              <a:rPr lang="pt-BR" sz="800" dirty="0">
                <a:solidFill>
                  <a:srgbClr val="7F7F7F"/>
                </a:solidFill>
                <a:latin typeface="Verdana" pitchFamily="34" charset="0"/>
              </a:rPr>
              <a:t> </a:t>
            </a:r>
            <a:r>
              <a:rPr lang="pt-BR" sz="800" dirty="0" smtClean="0">
                <a:solidFill>
                  <a:srgbClr val="7F7F7F"/>
                </a:solidFill>
                <a:latin typeface="Verdana" pitchFamily="34" charset="0"/>
              </a:rPr>
              <a:t>     	A tarifa é separada em 04 a 49 vidas e 50 a 99 vidas.</a:t>
            </a:r>
            <a:endParaRPr lang="pt-BR" sz="800" dirty="0">
              <a:solidFill>
                <a:srgbClr val="7F7F7F"/>
              </a:solidFill>
              <a:latin typeface="Verdana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079598"/>
              </p:ext>
            </p:extLst>
          </p:nvPr>
        </p:nvGraphicFramePr>
        <p:xfrm>
          <a:off x="1260000" y="1851670"/>
          <a:ext cx="6624000" cy="1296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68000"/>
                <a:gridCol w="864000"/>
                <a:gridCol w="864000"/>
                <a:gridCol w="864000"/>
                <a:gridCol w="864000"/>
              </a:tblGrid>
              <a:tr h="216000">
                <a:tc>
                  <a:txBody>
                    <a:bodyPr/>
                    <a:lstStyle/>
                    <a:p>
                      <a:pPr algn="l" fontAlgn="b"/>
                      <a:endParaRPr lang="pt-BR" sz="1000" b="1" i="0" u="none" strike="noStrike">
                        <a:solidFill>
                          <a:srgbClr val="00206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03 a 29 vidas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30 a 99 vidas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Tarifa vigente em relação aos concorrentes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Preços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Preços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smtClean="0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SulAmérica</a:t>
                      </a:r>
                      <a:endParaRPr lang="pt-BR" sz="1000" b="0" i="0" u="none" strike="noStrike">
                        <a:solidFill>
                          <a:srgbClr val="00206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 R$     13,63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 R$     13,63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Odontoprev</a:t>
                      </a:r>
                      <a:r>
                        <a:rPr lang="pt-BR" sz="1000" b="0" i="0" u="none" strike="noStrike" baseline="3000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**</a:t>
                      </a:r>
                      <a:endParaRPr lang="pt-BR" sz="1000" b="0" i="0" u="none" strike="noStrike" baseline="3000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 R$     17,90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pt-BR" sz="1000" b="0" i="0" u="none" strike="noStrike" smtClean="0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23,9</a:t>
                      </a:r>
                      <a:endParaRPr lang="pt-BR" sz="1000" b="0" i="0" u="none" strike="noStrike">
                        <a:solidFill>
                          <a:srgbClr val="FF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 R$     13,90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pt-BR" sz="1000" b="0" i="0" u="none" strike="noStrike" smtClean="0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1,9</a:t>
                      </a:r>
                      <a:endParaRPr lang="pt-BR" sz="1000" b="0" i="0" u="none" strike="noStrike">
                        <a:solidFill>
                          <a:srgbClr val="FF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Bradesco</a:t>
                      </a:r>
                      <a:r>
                        <a:rPr lang="pt-BR" sz="1000" b="0" i="0" u="none" strike="noStrike" baseline="3000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***</a:t>
                      </a:r>
                      <a:endParaRPr lang="pt-BR" sz="10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 R$     13,71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pt-BR" sz="1000" b="0" i="0" u="none" strike="noStrike" smtClean="0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0,6</a:t>
                      </a:r>
                      <a:endParaRPr lang="pt-BR" sz="1000" b="0" i="0" u="none" strike="noStrike">
                        <a:solidFill>
                          <a:srgbClr val="FF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 R$     13,71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pt-BR" sz="1000" b="0" i="0" u="none" strike="noStrike" smtClean="0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0,6</a:t>
                      </a:r>
                      <a:endParaRPr lang="pt-BR" sz="1000" b="0" i="0" u="none" strike="noStrike">
                        <a:solidFill>
                          <a:srgbClr val="FF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Retângulo 9"/>
          <p:cNvSpPr/>
          <p:nvPr/>
        </p:nvSpPr>
        <p:spPr bwMode="auto">
          <a:xfrm>
            <a:off x="179512" y="1347614"/>
            <a:ext cx="1908000" cy="504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/>
            <a:r>
              <a:rPr lang="pt-BR" sz="800" dirty="0">
                <a:solidFill>
                  <a:srgbClr val="7F7F7F"/>
                </a:solidFill>
                <a:latin typeface="Verdana" pitchFamily="34" charset="0"/>
              </a:rPr>
              <a:t>Os produtos e as regiões SulAmérica e OdontoPrev não são totalmente comparáveis (*).</a:t>
            </a:r>
          </a:p>
        </p:txBody>
      </p:sp>
    </p:spTree>
    <p:extLst>
      <p:ext uri="{BB962C8B-B14F-4D97-AF65-F5344CB8AC3E}">
        <p14:creationId xmlns:p14="http://schemas.microsoft.com/office/powerpoint/2010/main" val="8535712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edondar Retângulo em um Canto Diagonal 1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latin typeface="Verdana" pitchFamily="34" charset="0"/>
              </a:rPr>
              <a:t>Preços – PME </a:t>
            </a:r>
            <a:r>
              <a:rPr lang="pt-BR" sz="1000" dirty="0" smtClean="0">
                <a:latin typeface="Verdana" pitchFamily="34" charset="0"/>
              </a:rPr>
              <a:t>(03 a 29 vidas)</a:t>
            </a:r>
            <a:r>
              <a:rPr lang="pt-BR" sz="1600" dirty="0">
                <a:latin typeface="Verdana" pitchFamily="34" charset="0"/>
              </a:rPr>
              <a:t> e PME Mais </a:t>
            </a:r>
            <a:r>
              <a:rPr lang="pt-BR" sz="1000" dirty="0" smtClean="0">
                <a:latin typeface="Verdana" pitchFamily="34" charset="0"/>
              </a:rPr>
              <a:t>(30 </a:t>
            </a:r>
            <a:r>
              <a:rPr lang="pt-BR" sz="1000" dirty="0">
                <a:latin typeface="Verdana" pitchFamily="34" charset="0"/>
              </a:rPr>
              <a:t>a </a:t>
            </a:r>
            <a:r>
              <a:rPr lang="pt-BR" sz="1000" dirty="0" smtClean="0">
                <a:latin typeface="Verdana" pitchFamily="34" charset="0"/>
              </a:rPr>
              <a:t>99 </a:t>
            </a:r>
            <a:r>
              <a:rPr lang="pt-BR" sz="1000" dirty="0">
                <a:latin typeface="Verdana" pitchFamily="34" charset="0"/>
              </a:rPr>
              <a:t>vidas)</a:t>
            </a:r>
            <a:endParaRPr lang="pt-BR" sz="1600" dirty="0" smtClean="0">
              <a:latin typeface="Verdana" pitchFamily="34" charset="0"/>
            </a:endParaRPr>
          </a:p>
        </p:txBody>
      </p:sp>
      <p:sp>
        <p:nvSpPr>
          <p:cNvPr id="3" name="Retângulo 2"/>
          <p:cNvSpPr/>
          <p:nvPr/>
        </p:nvSpPr>
        <p:spPr bwMode="auto">
          <a:xfrm>
            <a:off x="899592" y="1779710"/>
            <a:ext cx="2160240" cy="43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2" charset="-128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782000" y="843558"/>
            <a:ext cx="558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Básico 20 PME – </a:t>
            </a:r>
            <a:r>
              <a:rPr lang="pt-BR" sz="160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Região B</a:t>
            </a:r>
          </a:p>
          <a:p>
            <a:pPr algn="ctr"/>
            <a:r>
              <a:rPr lang="pt-BR" sz="1200" b="1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Comparativo com planos equivalentes da concorrência</a:t>
            </a:r>
            <a:endParaRPr lang="pt-BR" sz="12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274961"/>
              </p:ext>
            </p:extLst>
          </p:nvPr>
        </p:nvGraphicFramePr>
        <p:xfrm>
          <a:off x="1260000" y="1851670"/>
          <a:ext cx="6624000" cy="1296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68000"/>
                <a:gridCol w="864000"/>
                <a:gridCol w="864000"/>
                <a:gridCol w="864000"/>
                <a:gridCol w="864000"/>
              </a:tblGrid>
              <a:tr h="216000">
                <a:tc>
                  <a:txBody>
                    <a:bodyPr/>
                    <a:lstStyle/>
                    <a:p>
                      <a:pPr algn="l" fontAlgn="b"/>
                      <a:endParaRPr lang="pt-BR" sz="1000" b="1" i="0" u="none" strike="noStrike">
                        <a:solidFill>
                          <a:srgbClr val="00206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03 a 29 vidas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30 a 99 vidas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Tarifa vigente em relação aos concorrentes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Preços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Preços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smtClean="0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SulAmérica</a:t>
                      </a:r>
                      <a:endParaRPr lang="pt-BR" sz="1000" b="0" i="0" u="none" strike="noStrike">
                        <a:solidFill>
                          <a:srgbClr val="00206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 R$     16,35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 R$     16,35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smtClean="0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Odontoprev</a:t>
                      </a:r>
                      <a:endParaRPr lang="pt-BR" sz="1000" b="0" i="0" u="none" strike="noStrike">
                        <a:solidFill>
                          <a:srgbClr val="00206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 R$     26,90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pt-BR" sz="1000" b="0" i="0" u="none" strike="noStrike" smtClean="0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39,2</a:t>
                      </a:r>
                      <a:endParaRPr lang="pt-BR" sz="1000" b="0" i="0" u="none" strike="noStrike">
                        <a:solidFill>
                          <a:srgbClr val="FF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 R$     22,90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pt-BR" sz="1000" b="0" i="0" u="none" strike="noStrike" smtClean="0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28,6</a:t>
                      </a:r>
                      <a:endParaRPr lang="pt-BR" sz="1000" b="0" i="0" u="none" strike="noStrike">
                        <a:solidFill>
                          <a:srgbClr val="FF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smtClean="0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Bradesco</a:t>
                      </a:r>
                      <a:endParaRPr lang="pt-BR" sz="1000" b="0" i="0" u="none" strike="noStrike">
                        <a:solidFill>
                          <a:srgbClr val="00206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 R$     13,71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smtClean="0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19,3</a:t>
                      </a:r>
                      <a:endParaRPr lang="pt-BR" sz="1000" b="0" i="0" u="none" strike="noStrike">
                        <a:solidFill>
                          <a:srgbClr val="00206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 R$     13,71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smtClean="0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19,3</a:t>
                      </a:r>
                      <a:endParaRPr lang="pt-BR" sz="1000" b="0" i="0" u="none" strike="noStrike">
                        <a:solidFill>
                          <a:srgbClr val="00206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Mais 7">
            <a:hlinkClick r:id="rId2" action="ppaction://hlinksldjump"/>
          </p:cNvPr>
          <p:cNvSpPr/>
          <p:nvPr/>
        </p:nvSpPr>
        <p:spPr>
          <a:xfrm>
            <a:off x="8820472" y="4536280"/>
            <a:ext cx="288032" cy="267718"/>
          </a:xfrm>
          <a:prstGeom prst="mathPlus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pt-BR" sz="800" b="1" spc="150" smtClean="0">
              <a:ln w="11430"/>
              <a:solidFill>
                <a:schemeClr val="bg1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85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edondar Retângulo em um Canto Diagonal 1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latin typeface="Verdana" pitchFamily="34" charset="0"/>
              </a:rPr>
              <a:t>Preços – PME </a:t>
            </a:r>
            <a:r>
              <a:rPr lang="pt-BR" sz="1000" dirty="0" smtClean="0">
                <a:latin typeface="Verdana" pitchFamily="34" charset="0"/>
              </a:rPr>
              <a:t>(03 a 29 vidas)</a:t>
            </a:r>
            <a:r>
              <a:rPr lang="pt-BR" sz="1600" dirty="0">
                <a:latin typeface="Verdana" pitchFamily="34" charset="0"/>
              </a:rPr>
              <a:t> e PME Mais </a:t>
            </a:r>
            <a:r>
              <a:rPr lang="pt-BR" sz="1000" dirty="0" smtClean="0">
                <a:latin typeface="Verdana" pitchFamily="34" charset="0"/>
              </a:rPr>
              <a:t>(30 </a:t>
            </a:r>
            <a:r>
              <a:rPr lang="pt-BR" sz="1000" dirty="0">
                <a:latin typeface="Verdana" pitchFamily="34" charset="0"/>
              </a:rPr>
              <a:t>a </a:t>
            </a:r>
            <a:r>
              <a:rPr lang="pt-BR" sz="1000" dirty="0" smtClean="0">
                <a:latin typeface="Verdana" pitchFamily="34" charset="0"/>
              </a:rPr>
              <a:t>99 </a:t>
            </a:r>
            <a:r>
              <a:rPr lang="pt-BR" sz="1000" dirty="0">
                <a:latin typeface="Verdana" pitchFamily="34" charset="0"/>
              </a:rPr>
              <a:t>vidas)</a:t>
            </a:r>
            <a:endParaRPr lang="pt-BR" sz="1600" dirty="0" smtClean="0">
              <a:latin typeface="Verdana" pitchFamily="34" charset="0"/>
            </a:endParaRPr>
          </a:p>
        </p:txBody>
      </p:sp>
      <p:sp>
        <p:nvSpPr>
          <p:cNvPr id="3" name="Retângulo 2"/>
          <p:cNvSpPr/>
          <p:nvPr/>
        </p:nvSpPr>
        <p:spPr bwMode="auto">
          <a:xfrm>
            <a:off x="899592" y="1779710"/>
            <a:ext cx="2160240" cy="43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2" charset="-128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782000" y="843558"/>
            <a:ext cx="558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Básico 20 PME – </a:t>
            </a:r>
            <a:r>
              <a:rPr lang="pt-BR" sz="160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Região B</a:t>
            </a:r>
          </a:p>
          <a:p>
            <a:pPr algn="ctr"/>
            <a:r>
              <a:rPr lang="pt-BR" sz="1200" b="1" dirty="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Comparativo com planos equivalentes da concorrência</a:t>
            </a:r>
            <a:endParaRPr lang="pt-BR" sz="12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0" y="3675677"/>
            <a:ext cx="78692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b="1" baseline="30000" dirty="0">
                <a:solidFill>
                  <a:srgbClr val="7F7F7F"/>
                </a:solidFill>
                <a:latin typeface="Verdana" pitchFamily="34" charset="0"/>
              </a:rPr>
              <a:t>(*) </a:t>
            </a:r>
            <a:r>
              <a:rPr lang="pt-BR" sz="800" b="1" baseline="30000" dirty="0" smtClean="0">
                <a:solidFill>
                  <a:srgbClr val="7F7F7F"/>
                </a:solidFill>
                <a:latin typeface="Verdana" pitchFamily="34" charset="0"/>
              </a:rPr>
              <a:t> </a:t>
            </a:r>
            <a:r>
              <a:rPr lang="pt-BR" sz="800" dirty="0" smtClean="0">
                <a:solidFill>
                  <a:srgbClr val="7F7F7F"/>
                </a:solidFill>
                <a:latin typeface="Verdana" pitchFamily="34" charset="0"/>
              </a:rPr>
              <a:t> OdontoPrev </a:t>
            </a:r>
            <a:r>
              <a:rPr lang="pt-BR" sz="800" dirty="0">
                <a:solidFill>
                  <a:srgbClr val="7F7F7F"/>
                </a:solidFill>
                <a:latin typeface="Verdana" pitchFamily="34" charset="0"/>
              </a:rPr>
              <a:t>cobre Documentação Ortodôntica.</a:t>
            </a:r>
          </a:p>
          <a:p>
            <a:r>
              <a:rPr lang="pt-BR" sz="800" dirty="0">
                <a:solidFill>
                  <a:srgbClr val="7F7F7F"/>
                </a:solidFill>
                <a:latin typeface="Verdana" pitchFamily="34" charset="0"/>
              </a:rPr>
              <a:t>    </a:t>
            </a:r>
            <a:r>
              <a:rPr lang="pt-BR" sz="800" dirty="0" smtClean="0">
                <a:solidFill>
                  <a:srgbClr val="7F7F7F"/>
                </a:solidFill>
                <a:latin typeface="Verdana" pitchFamily="34" charset="0"/>
              </a:rPr>
              <a:t>  SulAmérica </a:t>
            </a:r>
            <a:r>
              <a:rPr lang="pt-BR" sz="800" dirty="0">
                <a:solidFill>
                  <a:srgbClr val="7F7F7F"/>
                </a:solidFill>
                <a:latin typeface="Verdana" pitchFamily="34" charset="0"/>
              </a:rPr>
              <a:t>- Região A: AM BA MG PA PE PR RJ (EXCETO PETROLÍFERA) RS SC SP</a:t>
            </a:r>
          </a:p>
          <a:p>
            <a:r>
              <a:rPr lang="pt-BR" sz="800" dirty="0">
                <a:solidFill>
                  <a:srgbClr val="7F7F7F"/>
                </a:solidFill>
                <a:latin typeface="Verdana" pitchFamily="34" charset="0"/>
              </a:rPr>
              <a:t>    </a:t>
            </a:r>
            <a:r>
              <a:rPr lang="pt-BR" sz="800" dirty="0" smtClean="0">
                <a:solidFill>
                  <a:srgbClr val="7F7F7F"/>
                </a:solidFill>
                <a:latin typeface="Verdana" pitchFamily="34" charset="0"/>
              </a:rPr>
              <a:t>  SulAmérica </a:t>
            </a:r>
            <a:r>
              <a:rPr lang="pt-BR" sz="800" dirty="0">
                <a:solidFill>
                  <a:srgbClr val="7F7F7F"/>
                </a:solidFill>
                <a:latin typeface="Verdana" pitchFamily="34" charset="0"/>
              </a:rPr>
              <a:t>- Região B: AC AL AP CE DF ES PETROLÍFERA GO MA MS MT PB PI RN RO RR SE TO</a:t>
            </a:r>
          </a:p>
          <a:p>
            <a:r>
              <a:rPr lang="pt-BR" sz="800" dirty="0">
                <a:solidFill>
                  <a:srgbClr val="7F7F7F"/>
                </a:solidFill>
                <a:latin typeface="Verdana" pitchFamily="34" charset="0"/>
              </a:rPr>
              <a:t>    </a:t>
            </a:r>
            <a:r>
              <a:rPr lang="pt-BR" sz="800" dirty="0" smtClean="0">
                <a:solidFill>
                  <a:srgbClr val="7F7F7F"/>
                </a:solidFill>
                <a:latin typeface="Verdana" pitchFamily="34" charset="0"/>
              </a:rPr>
              <a:t>  OdontoPrev </a:t>
            </a:r>
            <a:r>
              <a:rPr lang="pt-BR" sz="800" dirty="0">
                <a:solidFill>
                  <a:srgbClr val="7F7F7F"/>
                </a:solidFill>
                <a:latin typeface="Verdana" pitchFamily="34" charset="0"/>
              </a:rPr>
              <a:t>– Região 1: Capitais (exceto AC AM AP MS MT PA RO RR TO)</a:t>
            </a:r>
          </a:p>
          <a:p>
            <a:r>
              <a:rPr lang="pt-BR" sz="800" dirty="0">
                <a:solidFill>
                  <a:srgbClr val="7F7F7F"/>
                </a:solidFill>
                <a:latin typeface="Verdana" pitchFamily="34" charset="0"/>
              </a:rPr>
              <a:t>     </a:t>
            </a:r>
            <a:r>
              <a:rPr lang="pt-BR" sz="800" dirty="0" smtClean="0">
                <a:solidFill>
                  <a:srgbClr val="7F7F7F"/>
                </a:solidFill>
                <a:latin typeface="Verdana" pitchFamily="34" charset="0"/>
              </a:rPr>
              <a:t> OdontoPrev </a:t>
            </a:r>
            <a:r>
              <a:rPr lang="pt-BR" sz="800" dirty="0">
                <a:solidFill>
                  <a:srgbClr val="7F7F7F"/>
                </a:solidFill>
                <a:latin typeface="Verdana" pitchFamily="34" charset="0"/>
              </a:rPr>
              <a:t>– Região 2: Interior e Capitais (AC AM AP MS MT PA RO RR TO</a:t>
            </a:r>
            <a:r>
              <a:rPr lang="pt-BR" sz="800" dirty="0" smtClean="0">
                <a:solidFill>
                  <a:srgbClr val="7F7F7F"/>
                </a:solidFill>
                <a:latin typeface="Verdana" pitchFamily="34" charset="0"/>
              </a:rPr>
              <a:t>)</a:t>
            </a:r>
          </a:p>
          <a:p>
            <a:r>
              <a:rPr lang="pt-BR" sz="800" b="1" baseline="30000" dirty="0" smtClean="0">
                <a:solidFill>
                  <a:srgbClr val="7F7F7F"/>
                </a:solidFill>
                <a:latin typeface="Verdana" pitchFamily="34" charset="0"/>
              </a:rPr>
              <a:t>(**) </a:t>
            </a:r>
            <a:r>
              <a:rPr lang="pt-BR" sz="800" dirty="0" smtClean="0">
                <a:solidFill>
                  <a:srgbClr val="7F7F7F"/>
                </a:solidFill>
                <a:latin typeface="Verdana" pitchFamily="34" charset="0"/>
              </a:rPr>
              <a:t> OdontoPrev separa sua tarifa em 04 a 14 vidas e acima de 14 vidas</a:t>
            </a:r>
            <a:r>
              <a:rPr lang="pt-BR" sz="800" dirty="0">
                <a:solidFill>
                  <a:srgbClr val="7F7F7F"/>
                </a:solidFill>
                <a:latin typeface="Verdana" pitchFamily="34" charset="0"/>
              </a:rPr>
              <a:t>.</a:t>
            </a:r>
          </a:p>
          <a:p>
            <a:r>
              <a:rPr lang="pt-BR" sz="800" b="1" baseline="30000" dirty="0" smtClean="0">
                <a:solidFill>
                  <a:srgbClr val="7F7F7F"/>
                </a:solidFill>
                <a:latin typeface="Verdana" pitchFamily="34" charset="0"/>
              </a:rPr>
              <a:t>(***)</a:t>
            </a:r>
            <a:r>
              <a:rPr lang="pt-BR" sz="800" dirty="0" smtClean="0">
                <a:solidFill>
                  <a:srgbClr val="7F7F7F"/>
                </a:solidFill>
                <a:latin typeface="Verdana" pitchFamily="34" charset="0"/>
              </a:rPr>
              <a:t> Bradesco: O preço comparável ao Flex exige que </a:t>
            </a:r>
            <a:r>
              <a:rPr lang="pt-BR" sz="800" dirty="0">
                <a:solidFill>
                  <a:srgbClr val="7F7F7F"/>
                </a:solidFill>
                <a:latin typeface="Verdana" pitchFamily="34" charset="0"/>
              </a:rPr>
              <a:t>o </a:t>
            </a:r>
            <a:r>
              <a:rPr lang="pt-BR" sz="800" dirty="0" smtClean="0">
                <a:solidFill>
                  <a:srgbClr val="7F7F7F"/>
                </a:solidFill>
                <a:latin typeface="Verdana" pitchFamily="34" charset="0"/>
              </a:rPr>
              <a:t>mesmo </a:t>
            </a:r>
            <a:r>
              <a:rPr lang="pt-BR" sz="800" dirty="0">
                <a:solidFill>
                  <a:srgbClr val="7F7F7F"/>
                </a:solidFill>
                <a:latin typeface="Verdana" pitchFamily="34" charset="0"/>
              </a:rPr>
              <a:t>grupo </a:t>
            </a:r>
            <a:r>
              <a:rPr lang="pt-BR" sz="800" dirty="0" smtClean="0">
                <a:solidFill>
                  <a:srgbClr val="7F7F7F"/>
                </a:solidFill>
                <a:latin typeface="Verdana" pitchFamily="34" charset="0"/>
              </a:rPr>
              <a:t>contrate Odonto e Saúde (Compulsório ou por Adesão). </a:t>
            </a:r>
          </a:p>
          <a:p>
            <a:r>
              <a:rPr lang="pt-BR" sz="800" dirty="0" smtClean="0">
                <a:solidFill>
                  <a:srgbClr val="7F7F7F"/>
                </a:solidFill>
                <a:latin typeface="Verdana" pitchFamily="34" charset="0"/>
              </a:rPr>
              <a:t>      	O preço comparável ao Adesão é o valor da contratação somente Odonto (Compulsório).</a:t>
            </a:r>
          </a:p>
          <a:p>
            <a:r>
              <a:rPr lang="pt-BR" sz="800" dirty="0">
                <a:solidFill>
                  <a:srgbClr val="7F7F7F"/>
                </a:solidFill>
                <a:latin typeface="Verdana" pitchFamily="34" charset="0"/>
              </a:rPr>
              <a:t> </a:t>
            </a:r>
            <a:r>
              <a:rPr lang="pt-BR" sz="800" dirty="0" smtClean="0">
                <a:solidFill>
                  <a:srgbClr val="7F7F7F"/>
                </a:solidFill>
                <a:latin typeface="Verdana" pitchFamily="34" charset="0"/>
              </a:rPr>
              <a:t>     	A tarifa é separada em 04 a 49 vidas e 50 a 99 vidas.</a:t>
            </a:r>
            <a:endParaRPr lang="pt-BR" sz="800" dirty="0">
              <a:solidFill>
                <a:srgbClr val="7F7F7F"/>
              </a:solidFill>
              <a:latin typeface="Verdana" pitchFamily="34" charset="0"/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798741"/>
              </p:ext>
            </p:extLst>
          </p:nvPr>
        </p:nvGraphicFramePr>
        <p:xfrm>
          <a:off x="1260000" y="1851670"/>
          <a:ext cx="6624000" cy="1296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68000"/>
                <a:gridCol w="864000"/>
                <a:gridCol w="864000"/>
                <a:gridCol w="864000"/>
                <a:gridCol w="864000"/>
              </a:tblGrid>
              <a:tr h="216000">
                <a:tc>
                  <a:txBody>
                    <a:bodyPr/>
                    <a:lstStyle/>
                    <a:p>
                      <a:pPr algn="l" fontAlgn="b"/>
                      <a:endParaRPr lang="pt-BR" sz="1000" b="1" i="0" u="none" strike="noStrike">
                        <a:solidFill>
                          <a:srgbClr val="00206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03 a 29 vidas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30 a 99 vidas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Tarifa vigente em relação aos concorrentes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Preços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Preços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smtClean="0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SulAmérica</a:t>
                      </a:r>
                      <a:endParaRPr lang="pt-BR" sz="1000" b="0" i="0" u="none" strike="noStrike">
                        <a:solidFill>
                          <a:srgbClr val="00206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 R$     16,35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 R$     16,35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smtClean="0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Odontoprev</a:t>
                      </a:r>
                      <a:r>
                        <a:rPr lang="pt-BR" sz="1000" b="0" i="0" u="none" strike="noStrike" baseline="30000" smtClean="0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**</a:t>
                      </a:r>
                      <a:endParaRPr lang="pt-BR" sz="1000" b="0" i="0" u="none" strike="noStrike" baseline="30000">
                        <a:solidFill>
                          <a:srgbClr val="00206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 R$     26,90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pt-BR" sz="1000" b="0" i="0" u="none" strike="noStrike" smtClean="0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39,2</a:t>
                      </a:r>
                      <a:endParaRPr lang="pt-BR" sz="1000" b="0" i="0" u="none" strike="noStrike">
                        <a:solidFill>
                          <a:srgbClr val="FF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 R$     22,90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pt-BR" sz="1000" b="0" i="0" u="none" strike="noStrike" smtClean="0">
                          <a:solidFill>
                            <a:srgbClr val="FF0000"/>
                          </a:solidFill>
                          <a:effectLst/>
                          <a:latin typeface="Verdana"/>
                        </a:rPr>
                        <a:t>28,6</a:t>
                      </a:r>
                      <a:endParaRPr lang="pt-BR" sz="1000" b="0" i="0" u="none" strike="noStrike">
                        <a:solidFill>
                          <a:srgbClr val="FF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smtClean="0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Bradesco</a:t>
                      </a:r>
                      <a:r>
                        <a:rPr lang="pt-BR" sz="1000" b="0" i="0" u="none" strike="noStrike" baseline="3000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***</a:t>
                      </a:r>
                      <a:endParaRPr lang="pt-BR" sz="1000" b="0" i="0" u="none" strike="noStrike">
                        <a:solidFill>
                          <a:srgbClr val="00206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 R$     13,71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smtClean="0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19,3</a:t>
                      </a:r>
                      <a:endParaRPr lang="pt-BR" sz="1000" b="0" i="0" u="none" strike="noStrike">
                        <a:solidFill>
                          <a:srgbClr val="00206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 R$     13,71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smtClean="0">
                          <a:solidFill>
                            <a:srgbClr val="002060"/>
                          </a:solidFill>
                          <a:effectLst/>
                          <a:latin typeface="Verdana"/>
                        </a:rPr>
                        <a:t>19,3</a:t>
                      </a:r>
                      <a:endParaRPr lang="pt-BR" sz="1000" b="0" i="0" u="none" strike="noStrike">
                        <a:solidFill>
                          <a:srgbClr val="00206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tângulo 13"/>
          <p:cNvSpPr/>
          <p:nvPr/>
        </p:nvSpPr>
        <p:spPr bwMode="auto">
          <a:xfrm>
            <a:off x="179512" y="1347614"/>
            <a:ext cx="1908000" cy="504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/>
            <a:r>
              <a:rPr lang="pt-BR" sz="800" dirty="0">
                <a:solidFill>
                  <a:srgbClr val="7F7F7F"/>
                </a:solidFill>
                <a:latin typeface="Verdana" pitchFamily="34" charset="0"/>
              </a:rPr>
              <a:t>Os produtos e as regiões SulAmérica e OdontoPrev não são totalmente comparáveis (*).</a:t>
            </a:r>
          </a:p>
        </p:txBody>
      </p:sp>
    </p:spTree>
    <p:extLst>
      <p:ext uri="{BB962C8B-B14F-4D97-AF65-F5344CB8AC3E}">
        <p14:creationId xmlns:p14="http://schemas.microsoft.com/office/powerpoint/2010/main" val="99456183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edondar Retângulo em um Canto Diagonal 1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latin typeface="Verdana" pitchFamily="34" charset="0"/>
              </a:rPr>
              <a:t> Exemplos de Tratamento </a:t>
            </a:r>
            <a:r>
              <a:rPr lang="pt-BR" sz="1600" dirty="0" smtClean="0">
                <a:latin typeface="Verdana" pitchFamily="34" charset="0"/>
              </a:rPr>
              <a:t>Particular </a:t>
            </a:r>
          </a:p>
        </p:txBody>
      </p:sp>
      <p:sp>
        <p:nvSpPr>
          <p:cNvPr id="4" name="CaixaDeTexto 6"/>
          <p:cNvSpPr txBox="1">
            <a:spLocks noChangeArrowheads="1"/>
          </p:cNvSpPr>
          <p:nvPr/>
        </p:nvSpPr>
        <p:spPr bwMode="auto">
          <a:xfrm>
            <a:off x="1660786" y="819448"/>
            <a:ext cx="5822427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715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Para que você possa comparar com os valores dos dentistas </a:t>
            </a:r>
          </a:p>
          <a:p>
            <a:pPr algn="ctr" eaLnBrk="1" hangingPunct="1">
              <a:defRPr/>
            </a:pPr>
            <a:r>
              <a:rPr lang="pt-BR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particulares como </a:t>
            </a:r>
            <a:r>
              <a:rPr lang="pt-BR" sz="14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é </a:t>
            </a:r>
            <a:r>
              <a:rPr lang="pt-BR" sz="1400" b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vantajoso ter </a:t>
            </a:r>
            <a:r>
              <a:rPr lang="pt-BR" sz="14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um plano odontológico</a:t>
            </a:r>
            <a:r>
              <a:rPr lang="pt-BR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788522"/>
              </p:ext>
            </p:extLst>
          </p:nvPr>
        </p:nvGraphicFramePr>
        <p:xfrm>
          <a:off x="972000" y="1514588"/>
          <a:ext cx="7344000" cy="2569330"/>
        </p:xfrm>
        <a:graphic>
          <a:graphicData uri="http://schemas.openxmlformats.org/drawingml/2006/table">
            <a:tbl>
              <a:tblPr firstRow="1" bandRow="1"/>
              <a:tblGrid>
                <a:gridCol w="3600000"/>
                <a:gridCol w="1872000"/>
                <a:gridCol w="1872000"/>
              </a:tblGrid>
              <a:tr h="324000">
                <a:tc>
                  <a:txBody>
                    <a:bodyPr/>
                    <a:lstStyle>
                      <a:lvl1pPr marL="0" algn="l" defTabSz="583036" rtl="0" eaLnBrk="1" latinLnBrk="0" hangingPunct="1">
                        <a:defRPr sz="11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1pPr>
                      <a:lvl2pPr marL="291518" algn="l" defTabSz="583036" rtl="0" eaLnBrk="1" latinLnBrk="0" hangingPunct="1">
                        <a:defRPr sz="11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2pPr>
                      <a:lvl3pPr marL="583036" algn="l" defTabSz="583036" rtl="0" eaLnBrk="1" latinLnBrk="0" hangingPunct="1">
                        <a:defRPr sz="11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3pPr>
                      <a:lvl4pPr marL="874554" algn="l" defTabSz="583036" rtl="0" eaLnBrk="1" latinLnBrk="0" hangingPunct="1">
                        <a:defRPr sz="11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4pPr>
                      <a:lvl5pPr marL="1166072" algn="l" defTabSz="583036" rtl="0" eaLnBrk="1" latinLnBrk="0" hangingPunct="1">
                        <a:defRPr sz="11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5pPr>
                      <a:lvl6pPr marL="1457590" algn="l" defTabSz="583036" rtl="0" eaLnBrk="1" latinLnBrk="0" hangingPunct="1">
                        <a:defRPr sz="11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6pPr>
                      <a:lvl7pPr marL="1749108" algn="l" defTabSz="583036" rtl="0" eaLnBrk="1" latinLnBrk="0" hangingPunct="1">
                        <a:defRPr sz="11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7pPr>
                      <a:lvl8pPr marL="2040626" algn="l" defTabSz="583036" rtl="0" eaLnBrk="1" latinLnBrk="0" hangingPunct="1">
                        <a:defRPr sz="11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8pPr>
                      <a:lvl9pPr marL="2332144" algn="l" defTabSz="583036" rtl="0" eaLnBrk="1" latinLnBrk="0" hangingPunct="1">
                        <a:defRPr sz="11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pt-BR" sz="12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Procedimentos</a:t>
                      </a:r>
                      <a:endParaRPr lang="pt-BR" sz="12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583036" rtl="0" eaLnBrk="1" latinLnBrk="0" hangingPunct="1">
                        <a:defRPr sz="11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1pPr>
                      <a:lvl2pPr marL="291518" algn="l" defTabSz="583036" rtl="0" eaLnBrk="1" latinLnBrk="0" hangingPunct="1">
                        <a:defRPr sz="11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2pPr>
                      <a:lvl3pPr marL="583036" algn="l" defTabSz="583036" rtl="0" eaLnBrk="1" latinLnBrk="0" hangingPunct="1">
                        <a:defRPr sz="11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3pPr>
                      <a:lvl4pPr marL="874554" algn="l" defTabSz="583036" rtl="0" eaLnBrk="1" latinLnBrk="0" hangingPunct="1">
                        <a:defRPr sz="11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4pPr>
                      <a:lvl5pPr marL="1166072" algn="l" defTabSz="583036" rtl="0" eaLnBrk="1" latinLnBrk="0" hangingPunct="1">
                        <a:defRPr sz="11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5pPr>
                      <a:lvl6pPr marL="1457590" algn="l" defTabSz="583036" rtl="0" eaLnBrk="1" latinLnBrk="0" hangingPunct="1">
                        <a:defRPr sz="11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6pPr>
                      <a:lvl7pPr marL="1749108" algn="l" defTabSz="583036" rtl="0" eaLnBrk="1" latinLnBrk="0" hangingPunct="1">
                        <a:defRPr sz="11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7pPr>
                      <a:lvl8pPr marL="2040626" algn="l" defTabSz="583036" rtl="0" eaLnBrk="1" latinLnBrk="0" hangingPunct="1">
                        <a:defRPr sz="11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8pPr>
                      <a:lvl9pPr marL="2332144" algn="l" defTabSz="583036" rtl="0" eaLnBrk="1" latinLnBrk="0" hangingPunct="1">
                        <a:defRPr sz="11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pt-BR" sz="12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Valores de Mercado</a:t>
                      </a:r>
                      <a:r>
                        <a:rPr lang="pt-BR" sz="1200" b="1" baseline="40000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pt-BR" sz="1200" b="1" baseline="4000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583036" rtl="0" eaLnBrk="1" latinLnBrk="0" hangingPunct="1">
                        <a:defRPr sz="11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1pPr>
                      <a:lvl2pPr marL="291518" algn="l" defTabSz="583036" rtl="0" eaLnBrk="1" latinLnBrk="0" hangingPunct="1">
                        <a:defRPr sz="11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2pPr>
                      <a:lvl3pPr marL="583036" algn="l" defTabSz="583036" rtl="0" eaLnBrk="1" latinLnBrk="0" hangingPunct="1">
                        <a:defRPr sz="11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3pPr>
                      <a:lvl4pPr marL="874554" algn="l" defTabSz="583036" rtl="0" eaLnBrk="1" latinLnBrk="0" hangingPunct="1">
                        <a:defRPr sz="11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4pPr>
                      <a:lvl5pPr marL="1166072" algn="l" defTabSz="583036" rtl="0" eaLnBrk="1" latinLnBrk="0" hangingPunct="1">
                        <a:defRPr sz="11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5pPr>
                      <a:lvl6pPr marL="1457590" algn="l" defTabSz="583036" rtl="0" eaLnBrk="1" latinLnBrk="0" hangingPunct="1">
                        <a:defRPr sz="11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6pPr>
                      <a:lvl7pPr marL="1749108" algn="l" defTabSz="583036" rtl="0" eaLnBrk="1" latinLnBrk="0" hangingPunct="1">
                        <a:defRPr sz="11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7pPr>
                      <a:lvl8pPr marL="2040626" algn="l" defTabSz="583036" rtl="0" eaLnBrk="1" latinLnBrk="0" hangingPunct="1">
                        <a:defRPr sz="11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8pPr>
                      <a:lvl9pPr marL="2332144" algn="l" defTabSz="583036" rtl="0" eaLnBrk="1" latinLnBrk="0" hangingPunct="1">
                        <a:defRPr sz="1100" b="1" kern="1200">
                          <a:solidFill>
                            <a:schemeClr val="lt1"/>
                          </a:solidFill>
                          <a:latin typeface="Verdana"/>
                          <a:ea typeface="ＭＳ Ｐゴシック"/>
                        </a:defRPr>
                      </a:lvl9pPr>
                    </a:lstStyle>
                    <a:p>
                      <a:pPr algn="ctr"/>
                      <a:r>
                        <a:rPr lang="pt-BR" sz="1200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SulAmérica Odonto</a:t>
                      </a:r>
                    </a:p>
                    <a:p>
                      <a:pPr algn="ctr"/>
                      <a:r>
                        <a:rPr lang="pt-BR" sz="1200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Básico 20 - PME</a:t>
                      </a:r>
                      <a:endParaRPr lang="pt-BR" sz="1200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6826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 Consulta</a:t>
                      </a:r>
                    </a:p>
                  </a:txBody>
                  <a:tcPr marL="10318" marR="10318" marT="9530" marB="0" anchor="ctr" horzOverflow="overflow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26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R$ 40,00</a:t>
                      </a:r>
                    </a:p>
                  </a:txBody>
                  <a:tcPr marL="10318" marR="10318" marT="953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>
                      <a:lvl1pPr marL="0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1pPr>
                      <a:lvl2pPr marL="291518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2pPr>
                      <a:lvl3pPr marL="583036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3pPr>
                      <a:lvl4pPr marL="874554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4pPr>
                      <a:lvl5pPr marL="1166072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5pPr>
                      <a:lvl6pPr marL="1457590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6pPr>
                      <a:lvl7pPr marL="1749108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7pPr>
                      <a:lvl8pPr marL="2040626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8pPr>
                      <a:lvl9pPr marL="2332144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9pPr>
                    </a:lstStyle>
                    <a:p>
                      <a:pPr algn="r"/>
                      <a:r>
                        <a:rPr lang="pt-BR" sz="1200" b="0" dirty="0" smtClean="0">
                          <a:solidFill>
                            <a:srgbClr val="000066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R$ 13,63 – Mês</a:t>
                      </a:r>
                    </a:p>
                    <a:p>
                      <a:endParaRPr lang="pt-BR" sz="1200" b="0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6826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 Raspagem Supra Gengival</a:t>
                      </a:r>
                    </a:p>
                  </a:txBody>
                  <a:tcPr marL="10318" marR="10318" marT="95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26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R$ 120,00</a:t>
                      </a:r>
                    </a:p>
                  </a:txBody>
                  <a:tcPr marL="10318" marR="10318" marT="953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1pPr>
                      <a:lvl2pPr marL="291518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2pPr>
                      <a:lvl3pPr marL="583036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3pPr>
                      <a:lvl4pPr marL="874554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4pPr>
                      <a:lvl5pPr marL="1166072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5pPr>
                      <a:lvl6pPr marL="1457590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6pPr>
                      <a:lvl7pPr marL="1749108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7pPr>
                      <a:lvl8pPr marL="2040626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8pPr>
                      <a:lvl9pPr marL="2332144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9pPr>
                    </a:lstStyle>
                    <a:p>
                      <a:endParaRPr lang="pt-BR" sz="800" dirty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6826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 Tratamento de Canal de 3 Raízes</a:t>
                      </a:r>
                    </a:p>
                  </a:txBody>
                  <a:tcPr marL="10318" marR="10318" marT="95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26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R$ 450,00</a:t>
                      </a:r>
                    </a:p>
                  </a:txBody>
                  <a:tcPr marL="10318" marR="10318" marT="953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1pPr>
                      <a:lvl2pPr marL="291518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2pPr>
                      <a:lvl3pPr marL="583036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3pPr>
                      <a:lvl4pPr marL="874554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4pPr>
                      <a:lvl5pPr marL="1166072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5pPr>
                      <a:lvl6pPr marL="1457590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6pPr>
                      <a:lvl7pPr marL="1749108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7pPr>
                      <a:lvl8pPr marL="2040626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8pPr>
                      <a:lvl9pPr marL="2332144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9pPr>
                    </a:lstStyle>
                    <a:p>
                      <a:endParaRPr lang="pt-BR" sz="800" b="1" dirty="0" smtClean="0">
                        <a:solidFill>
                          <a:srgbClr val="FF66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40000"/>
                      </a:srgb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6826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3 Restaurações em Resina (obturações)</a:t>
                      </a:r>
                    </a:p>
                  </a:txBody>
                  <a:tcPr marL="10318" marR="10318" marT="9530" marB="0" anchor="ctr" horzOverflow="overflow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26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R$ 70,00 - cada</a:t>
                      </a:r>
                    </a:p>
                    <a:p>
                      <a:pPr marL="0" marR="0" lvl="0" indent="0" algn="r" defTabSz="6826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 R$ 210,00 - total</a:t>
                      </a:r>
                    </a:p>
                  </a:txBody>
                  <a:tcPr marL="10318" marR="10318" marT="953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1pPr>
                      <a:lvl2pPr marL="291518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2pPr>
                      <a:lvl3pPr marL="583036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3pPr>
                      <a:lvl4pPr marL="874554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4pPr>
                      <a:lvl5pPr marL="1166072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5pPr>
                      <a:lvl6pPr marL="1457590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6pPr>
                      <a:lvl7pPr marL="1749108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7pPr>
                      <a:lvl8pPr marL="2040626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8pPr>
                      <a:lvl9pPr marL="2332144" algn="l" defTabSz="583036" rtl="0" eaLnBrk="1" latinLnBrk="0" hangingPunct="1">
                        <a:defRPr sz="1100" kern="1200">
                          <a:solidFill>
                            <a:schemeClr val="dk1"/>
                          </a:solidFill>
                          <a:latin typeface="Verdana"/>
                          <a:ea typeface="ＭＳ Ｐゴシック"/>
                        </a:defRPr>
                      </a:lvl9pPr>
                    </a:lstStyle>
                    <a:p>
                      <a:endParaRPr lang="pt-BR" sz="800" i="1" dirty="0" smtClean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>
                        <a:tint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26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marL="10318" marR="10318" marT="9530" marB="0" anchor="ctr" horzOverflow="overflow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t-BR" sz="100" b="0" dirty="0">
                        <a:solidFill>
                          <a:srgbClr val="FF66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00" b="0" i="1" dirty="0" smtClean="0">
                        <a:solidFill>
                          <a:srgbClr val="000066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lvl="0" indent="0" algn="r" defTabSz="6826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Total:</a:t>
                      </a:r>
                    </a:p>
                  </a:txBody>
                  <a:tcPr marL="10318" marR="10318" marT="9530" marB="0" anchor="ctr" horzOverflow="overflow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R$ 820,00</a:t>
                      </a:r>
                      <a:endParaRPr lang="pt-BR" sz="12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296" rtl="0" eaLnBrk="1" latinLnBrk="0" hangingPunct="1"/>
                      <a:r>
                        <a:rPr lang="pt-BR" sz="1200" b="1" kern="1200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R$ 163,56 – Ano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lvl="0" indent="0" algn="r" defTabSz="68262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Economia:</a:t>
                      </a:r>
                    </a:p>
                  </a:txBody>
                  <a:tcPr marL="10318" marR="10318" marT="9530" marB="0" anchor="ctr" horzOverflow="overflow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R$ 656,44</a:t>
                      </a:r>
                      <a:endParaRPr lang="pt-BR" sz="1200" b="1" dirty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r" defTabSz="914296" rtl="0" eaLnBrk="1" latinLnBrk="0" hangingPunct="1"/>
                      <a:endParaRPr lang="pt-BR" sz="800" b="1" kern="1200" dirty="0" smtClean="0">
                        <a:solidFill>
                          <a:schemeClr val="bg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7" name="Retângulo 1"/>
          <p:cNvSpPr>
            <a:spLocks noChangeArrowheads="1"/>
          </p:cNvSpPr>
          <p:nvPr/>
        </p:nvSpPr>
        <p:spPr bwMode="auto">
          <a:xfrm>
            <a:off x="0" y="4537452"/>
            <a:ext cx="6480175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266700" indent="-266700">
              <a:defRPr/>
            </a:pPr>
            <a:r>
              <a:rPr lang="pt-BR" sz="800" dirty="0" smtClean="0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(1)	Os </a:t>
            </a:r>
            <a:r>
              <a:rPr lang="pt-BR" sz="800" dirty="0">
                <a:solidFill>
                  <a:srgbClr val="4D4D4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valores do exemplo particular podem variar de acordo com a localização e padrão do consultório, sendo utilizados valores médios de mercado.</a:t>
            </a:r>
          </a:p>
        </p:txBody>
      </p:sp>
    </p:spTree>
    <p:extLst>
      <p:ext uri="{BB962C8B-B14F-4D97-AF65-F5344CB8AC3E}">
        <p14:creationId xmlns:p14="http://schemas.microsoft.com/office/powerpoint/2010/main" val="3191900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edondar Retângulo em um Canto Diagonal 1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latin typeface="Verdana" pitchFamily="34" charset="0"/>
              </a:rPr>
              <a:t>Preços – Odonto Empresarial (a partir de 100 vidas)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590001" y="915566"/>
            <a:ext cx="19639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Simulação</a:t>
            </a:r>
            <a:endParaRPr lang="pt-BR" sz="2000" b="1" smtClean="0">
              <a:solidFill>
                <a:srgbClr val="FF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pt-BR" sz="1600" b="1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Grupo de 1.264</a:t>
            </a:r>
            <a:endParaRPr lang="pt-BR" sz="1600" dirty="0" smtClean="0">
              <a:solidFill>
                <a:srgbClr val="FF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515487"/>
              </p:ext>
            </p:extLst>
          </p:nvPr>
        </p:nvGraphicFramePr>
        <p:xfrm>
          <a:off x="955820" y="1957174"/>
          <a:ext cx="7232360" cy="227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2360"/>
                <a:gridCol w="1620000"/>
                <a:gridCol w="1620000"/>
                <a:gridCol w="1620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mtClean="0"/>
                        <a:t>SulAmérica Atual</a:t>
                      </a:r>
                      <a:br>
                        <a:rPr lang="pt-BR" smtClean="0"/>
                      </a:br>
                      <a:r>
                        <a:rPr lang="pt-BR" baseline="0" smtClean="0"/>
                        <a:t>700</a:t>
                      </a:r>
                      <a:endParaRPr lang="pt-BR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smtClean="0">
                          <a:solidFill>
                            <a:srgbClr val="002060"/>
                          </a:solidFill>
                        </a:rPr>
                        <a:t>Rol Ampliado</a:t>
                      </a:r>
                      <a:br>
                        <a:rPr lang="pt-BR" b="1" smtClean="0">
                          <a:solidFill>
                            <a:srgbClr val="002060"/>
                          </a:solidFill>
                        </a:rPr>
                      </a:br>
                      <a:r>
                        <a:rPr lang="pt-BR" smtClean="0">
                          <a:solidFill>
                            <a:srgbClr val="002060"/>
                          </a:solidFill>
                        </a:rPr>
                        <a:t>(Compulsório)</a:t>
                      </a:r>
                      <a:endParaRPr lang="pt-BR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smtClean="0">
                          <a:solidFill>
                            <a:srgbClr val="002060"/>
                          </a:solidFill>
                        </a:rPr>
                        <a:t>R$ 13,11</a:t>
                      </a:r>
                      <a:br>
                        <a:rPr lang="pt-BR" b="1" smtClean="0">
                          <a:solidFill>
                            <a:srgbClr val="002060"/>
                          </a:solidFill>
                        </a:rPr>
                      </a:br>
                      <a:r>
                        <a:rPr lang="pt-BR" sz="1000" smtClean="0">
                          <a:solidFill>
                            <a:srgbClr val="002060"/>
                          </a:solidFill>
                        </a:rPr>
                        <a:t>Básico</a:t>
                      </a:r>
                      <a:endParaRPr lang="pt-BR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0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i="0" smtClean="0">
                          <a:solidFill>
                            <a:srgbClr val="002060"/>
                          </a:solidFill>
                        </a:rPr>
                        <a:t>Rol Ampliado + Ortodontia </a:t>
                      </a:r>
                      <a:r>
                        <a:rPr lang="pt-BR" smtClean="0">
                          <a:solidFill>
                            <a:srgbClr val="002060"/>
                          </a:solidFill>
                        </a:rPr>
                        <a:t>(Contrataçã</a:t>
                      </a:r>
                      <a:r>
                        <a:rPr lang="pt-BR" baseline="0" smtClean="0">
                          <a:solidFill>
                            <a:srgbClr val="002060"/>
                          </a:solidFill>
                        </a:rPr>
                        <a:t>o Livre)</a:t>
                      </a:r>
                      <a:endParaRPr lang="pt-BR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smtClean="0">
                          <a:solidFill>
                            <a:srgbClr val="002060"/>
                          </a:solidFill>
                        </a:rPr>
                        <a:t>R$ 45,64</a:t>
                      </a:r>
                    </a:p>
                    <a:p>
                      <a:pPr algn="ctr"/>
                      <a:r>
                        <a:rPr lang="pt-BR" sz="1000" smtClean="0">
                          <a:solidFill>
                            <a:srgbClr val="002060"/>
                          </a:solidFill>
                        </a:rPr>
                        <a:t>Básico</a:t>
                      </a:r>
                      <a:r>
                        <a:rPr lang="pt-BR" sz="1000" baseline="0" smtClean="0">
                          <a:solidFill>
                            <a:srgbClr val="002060"/>
                          </a:solidFill>
                        </a:rPr>
                        <a:t> + Ortodontia</a:t>
                      </a:r>
                      <a:endParaRPr lang="pt-BR" sz="10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0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0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smtClean="0">
                          <a:solidFill>
                            <a:srgbClr val="002060"/>
                          </a:solidFill>
                        </a:rPr>
                        <a:t>Rol Ampliado + Prótese </a:t>
                      </a:r>
                      <a:r>
                        <a:rPr lang="pt-BR" smtClean="0">
                          <a:solidFill>
                            <a:srgbClr val="002060"/>
                          </a:solidFill>
                        </a:rPr>
                        <a:t>(Contrataçã</a:t>
                      </a:r>
                      <a:r>
                        <a:rPr lang="pt-BR" baseline="0" smtClean="0">
                          <a:solidFill>
                            <a:srgbClr val="002060"/>
                          </a:solidFill>
                        </a:rPr>
                        <a:t>o Livre)</a:t>
                      </a:r>
                      <a:endParaRPr lang="pt-BR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smtClean="0">
                          <a:solidFill>
                            <a:srgbClr val="002060"/>
                          </a:solidFill>
                        </a:rPr>
                        <a:t>R$ 43,17</a:t>
                      </a:r>
                    </a:p>
                    <a:p>
                      <a:pPr algn="ctr"/>
                      <a:r>
                        <a:rPr lang="pt-BR" sz="1000" smtClean="0">
                          <a:solidFill>
                            <a:srgbClr val="002060"/>
                          </a:solidFill>
                        </a:rPr>
                        <a:t>Básico + Prótese</a:t>
                      </a:r>
                      <a:endParaRPr lang="pt-BR" sz="10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0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0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smtClean="0">
                          <a:solidFill>
                            <a:srgbClr val="002060"/>
                          </a:solidFill>
                        </a:rPr>
                        <a:t>Rol Ampliado + Ortodontia + Prótese </a:t>
                      </a:r>
                      <a:r>
                        <a:rPr lang="pt-BR" smtClean="0">
                          <a:solidFill>
                            <a:srgbClr val="002060"/>
                          </a:solidFill>
                        </a:rPr>
                        <a:t>(Contrataçã</a:t>
                      </a:r>
                      <a:r>
                        <a:rPr lang="pt-BR" baseline="0" smtClean="0">
                          <a:solidFill>
                            <a:srgbClr val="002060"/>
                          </a:solidFill>
                        </a:rPr>
                        <a:t>o Livre)</a:t>
                      </a:r>
                      <a:endParaRPr lang="pt-BR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smtClean="0">
                          <a:solidFill>
                            <a:srgbClr val="002060"/>
                          </a:solidFill>
                        </a:rPr>
                        <a:t>R$ 111,15</a:t>
                      </a:r>
                      <a:br>
                        <a:rPr lang="pt-BR" b="1" smtClean="0">
                          <a:solidFill>
                            <a:srgbClr val="002060"/>
                          </a:solidFill>
                        </a:rPr>
                      </a:br>
                      <a:r>
                        <a:rPr lang="pt-BR" sz="1000" smtClean="0">
                          <a:solidFill>
                            <a:srgbClr val="002060"/>
                          </a:solidFill>
                        </a:rPr>
                        <a:t>Especial + Ortodontia</a:t>
                      </a:r>
                      <a:r>
                        <a:rPr lang="pt-BR" sz="1000" baseline="0" smtClean="0">
                          <a:solidFill>
                            <a:srgbClr val="002060"/>
                          </a:solidFill>
                        </a:rPr>
                        <a:t> + Prótese</a:t>
                      </a:r>
                      <a:endParaRPr lang="pt-BR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0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45689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edondar Retângulo em um Canto Diagonal 1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smtClean="0">
                <a:latin typeface="Verdana" pitchFamily="34" charset="0"/>
              </a:rPr>
              <a:t>Gestão de Saúde</a:t>
            </a:r>
            <a:endParaRPr lang="pt-BR" sz="1600" dirty="0" smtClean="0">
              <a:latin typeface="Verdana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906" y="2283718"/>
            <a:ext cx="2078093" cy="257145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95536" y="915566"/>
            <a:ext cx="8280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Saúde Bucal</a:t>
            </a:r>
          </a:p>
          <a:p>
            <a:endParaRPr lang="pt-BR" sz="16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t-BR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pt-BR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maioria das doenças bucais, como </a:t>
            </a:r>
            <a:r>
              <a:rPr lang="pt-BR" sz="1600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cáries</a:t>
            </a:r>
            <a:r>
              <a:rPr lang="pt-BR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 </a:t>
            </a:r>
            <a:r>
              <a:rPr lang="pt-BR" sz="1600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gengivites</a:t>
            </a:r>
            <a:r>
              <a:rPr lang="pt-BR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podem ser prevenidas através de bons hábitos de higiene oral, alimentação saudável e visitas periódicas ao dentista. Isso reduz o risco de doenças nos </a:t>
            </a:r>
            <a:r>
              <a:rPr lang="pt-BR" sz="1600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aparelhos digestivo </a:t>
            </a:r>
            <a:r>
              <a:rPr lang="pt-BR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 </a:t>
            </a:r>
            <a:r>
              <a:rPr lang="pt-BR" sz="1600" dirty="0" err="1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cardio-respiratório</a:t>
            </a:r>
            <a:r>
              <a:rPr lang="pt-BR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 Além disso, os dentes influenciam a </a:t>
            </a:r>
            <a:r>
              <a:rPr lang="pt-BR" sz="1600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autoestima</a:t>
            </a:r>
            <a:r>
              <a:rPr lang="pt-BR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do indivíduo, seu </a:t>
            </a:r>
            <a:r>
              <a:rPr lang="pt-BR" sz="1600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contexto social </a:t>
            </a:r>
            <a:r>
              <a:rPr lang="pt-BR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 </a:t>
            </a:r>
            <a:r>
              <a:rPr lang="pt-BR" sz="1600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qualidade de vida</a:t>
            </a:r>
            <a:r>
              <a:rPr lang="pt-BR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endParaRPr lang="pt-BR" sz="1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t-BR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 </a:t>
            </a:r>
            <a:r>
              <a:rPr lang="pt-BR" sz="16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SulAmérica</a:t>
            </a:r>
            <a:r>
              <a:rPr lang="pt-BR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6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Odonto</a:t>
            </a:r>
            <a:r>
              <a:rPr lang="pt-BR" sz="16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investe em gestão e promoção de Saúde Bucal, disponibilizando informações de prevenção e garantindo o acesso a profissionais de qualidade na rede credenciada</a:t>
            </a:r>
            <a:r>
              <a:rPr lang="pt-BR" sz="16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pt-BR" sz="1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7019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edondar Retângulo em um Canto Diagonal 1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latin typeface="Verdana" pitchFamily="34" charset="0"/>
              </a:rPr>
              <a:t>Preços – Odonto Empresarial (a partir de 100 vidas)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590001" y="915566"/>
            <a:ext cx="19639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Simulação</a:t>
            </a:r>
            <a:endParaRPr lang="pt-BR" sz="2000" b="1" smtClean="0">
              <a:solidFill>
                <a:srgbClr val="FF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pt-BR" sz="1600" b="1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Grupo de 1.264</a:t>
            </a:r>
            <a:endParaRPr lang="pt-BR" sz="1600" dirty="0" smtClean="0">
              <a:solidFill>
                <a:srgbClr val="FF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661021"/>
              </p:ext>
            </p:extLst>
          </p:nvPr>
        </p:nvGraphicFramePr>
        <p:xfrm>
          <a:off x="955820" y="1957174"/>
          <a:ext cx="7232360" cy="227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2360"/>
                <a:gridCol w="1620000"/>
                <a:gridCol w="1620000"/>
                <a:gridCol w="1620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mtClean="0"/>
                        <a:t>SulAmérica Atual</a:t>
                      </a:r>
                      <a:br>
                        <a:rPr lang="pt-BR" smtClean="0"/>
                      </a:br>
                      <a:r>
                        <a:rPr lang="pt-BR" baseline="0" smtClean="0"/>
                        <a:t>700</a:t>
                      </a:r>
                      <a:endParaRPr lang="pt-BR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mtClean="0"/>
                        <a:t>Odontoprev</a:t>
                      </a:r>
                      <a:endParaRPr lang="pt-BR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smtClean="0">
                          <a:solidFill>
                            <a:srgbClr val="002060"/>
                          </a:solidFill>
                        </a:rPr>
                        <a:t>Rol Ampliado</a:t>
                      </a:r>
                      <a:br>
                        <a:rPr lang="pt-BR" b="1" smtClean="0">
                          <a:solidFill>
                            <a:srgbClr val="002060"/>
                          </a:solidFill>
                        </a:rPr>
                      </a:br>
                      <a:r>
                        <a:rPr lang="pt-BR" smtClean="0">
                          <a:solidFill>
                            <a:srgbClr val="002060"/>
                          </a:solidFill>
                        </a:rPr>
                        <a:t>(Compulsório)</a:t>
                      </a:r>
                      <a:endParaRPr lang="pt-BR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smtClean="0">
                          <a:solidFill>
                            <a:srgbClr val="002060"/>
                          </a:solidFill>
                        </a:rPr>
                        <a:t>R$ 13,11</a:t>
                      </a:r>
                      <a:br>
                        <a:rPr lang="pt-BR" b="1" smtClean="0">
                          <a:solidFill>
                            <a:srgbClr val="002060"/>
                          </a:solidFill>
                        </a:rPr>
                      </a:br>
                      <a:r>
                        <a:rPr lang="pt-BR" sz="1000" smtClean="0">
                          <a:solidFill>
                            <a:srgbClr val="002060"/>
                          </a:solidFill>
                        </a:rPr>
                        <a:t>Básico</a:t>
                      </a:r>
                      <a:endParaRPr lang="pt-BR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smtClean="0">
                          <a:solidFill>
                            <a:srgbClr val="002060"/>
                          </a:solidFill>
                        </a:rPr>
                        <a:t>R$ 12,67</a:t>
                      </a:r>
                      <a:r>
                        <a:rPr lang="pt-BR" smtClean="0">
                          <a:solidFill>
                            <a:srgbClr val="002060"/>
                          </a:solidFill>
                        </a:rPr>
                        <a:t/>
                      </a:r>
                      <a:br>
                        <a:rPr lang="pt-BR" smtClean="0">
                          <a:solidFill>
                            <a:srgbClr val="002060"/>
                          </a:solidFill>
                        </a:rPr>
                      </a:br>
                      <a:r>
                        <a:rPr lang="pt-BR" sz="1000" smtClean="0">
                          <a:solidFill>
                            <a:srgbClr val="002060"/>
                          </a:solidFill>
                        </a:rPr>
                        <a:t>Integral</a:t>
                      </a:r>
                      <a:endParaRPr lang="pt-BR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0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i="0" smtClean="0">
                          <a:solidFill>
                            <a:srgbClr val="002060"/>
                          </a:solidFill>
                        </a:rPr>
                        <a:t>Rol Ampliado + Ortodontia </a:t>
                      </a:r>
                      <a:r>
                        <a:rPr lang="pt-BR" smtClean="0">
                          <a:solidFill>
                            <a:srgbClr val="002060"/>
                          </a:solidFill>
                        </a:rPr>
                        <a:t>(Contrataçã</a:t>
                      </a:r>
                      <a:r>
                        <a:rPr lang="pt-BR" baseline="0" smtClean="0">
                          <a:solidFill>
                            <a:srgbClr val="002060"/>
                          </a:solidFill>
                        </a:rPr>
                        <a:t>o Livre)</a:t>
                      </a:r>
                      <a:endParaRPr lang="pt-BR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smtClean="0">
                          <a:solidFill>
                            <a:srgbClr val="002060"/>
                          </a:solidFill>
                        </a:rPr>
                        <a:t>R$ 45,64</a:t>
                      </a:r>
                    </a:p>
                    <a:p>
                      <a:pPr algn="ctr"/>
                      <a:r>
                        <a:rPr lang="pt-BR" sz="1000" smtClean="0">
                          <a:solidFill>
                            <a:srgbClr val="002060"/>
                          </a:solidFill>
                        </a:rPr>
                        <a:t>Básico</a:t>
                      </a:r>
                      <a:r>
                        <a:rPr lang="pt-BR" sz="1000" baseline="0" smtClean="0">
                          <a:solidFill>
                            <a:srgbClr val="002060"/>
                          </a:solidFill>
                        </a:rPr>
                        <a:t> + Ortodontia</a:t>
                      </a:r>
                      <a:endParaRPr lang="pt-BR" sz="10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smtClean="0">
                          <a:solidFill>
                            <a:srgbClr val="002060"/>
                          </a:solidFill>
                        </a:rPr>
                        <a:t>R$ 47,28</a:t>
                      </a:r>
                    </a:p>
                    <a:p>
                      <a:pPr algn="ctr"/>
                      <a:r>
                        <a:rPr lang="pt-BR" sz="1000" smtClean="0">
                          <a:solidFill>
                            <a:srgbClr val="002060"/>
                          </a:solidFill>
                        </a:rPr>
                        <a:t>Premium</a:t>
                      </a:r>
                      <a:endParaRPr lang="pt-BR" sz="10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0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smtClean="0">
                          <a:solidFill>
                            <a:srgbClr val="002060"/>
                          </a:solidFill>
                        </a:rPr>
                        <a:t>Rol Ampliado + Prótese </a:t>
                      </a:r>
                      <a:r>
                        <a:rPr lang="pt-BR" smtClean="0">
                          <a:solidFill>
                            <a:srgbClr val="002060"/>
                          </a:solidFill>
                        </a:rPr>
                        <a:t>(Contrataçã</a:t>
                      </a:r>
                      <a:r>
                        <a:rPr lang="pt-BR" baseline="0" smtClean="0">
                          <a:solidFill>
                            <a:srgbClr val="002060"/>
                          </a:solidFill>
                        </a:rPr>
                        <a:t>o Livre)</a:t>
                      </a:r>
                      <a:endParaRPr lang="pt-BR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smtClean="0">
                          <a:solidFill>
                            <a:srgbClr val="002060"/>
                          </a:solidFill>
                        </a:rPr>
                        <a:t>R$ 43,17</a:t>
                      </a:r>
                    </a:p>
                    <a:p>
                      <a:pPr algn="ctr"/>
                      <a:r>
                        <a:rPr lang="pt-BR" sz="1000" smtClean="0">
                          <a:solidFill>
                            <a:srgbClr val="002060"/>
                          </a:solidFill>
                        </a:rPr>
                        <a:t>Básico + Prótese</a:t>
                      </a:r>
                      <a:endParaRPr lang="pt-BR" sz="10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smtClean="0">
                          <a:solidFill>
                            <a:srgbClr val="002060"/>
                          </a:solidFill>
                        </a:rPr>
                        <a:t>R$ 37,67</a:t>
                      </a:r>
                      <a:br>
                        <a:rPr lang="pt-BR" b="1" smtClean="0">
                          <a:solidFill>
                            <a:srgbClr val="002060"/>
                          </a:solidFill>
                        </a:rPr>
                      </a:br>
                      <a:r>
                        <a:rPr lang="pt-BR" sz="1000" smtClean="0">
                          <a:solidFill>
                            <a:srgbClr val="002060"/>
                          </a:solidFill>
                        </a:rPr>
                        <a:t>Superior</a:t>
                      </a:r>
                      <a:endParaRPr lang="pt-BR" sz="10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0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smtClean="0">
                          <a:solidFill>
                            <a:srgbClr val="002060"/>
                          </a:solidFill>
                        </a:rPr>
                        <a:t>Rol Ampliado + Ortodontia + Prótese </a:t>
                      </a:r>
                      <a:r>
                        <a:rPr lang="pt-BR" smtClean="0">
                          <a:solidFill>
                            <a:srgbClr val="002060"/>
                          </a:solidFill>
                        </a:rPr>
                        <a:t>(Contrataçã</a:t>
                      </a:r>
                      <a:r>
                        <a:rPr lang="pt-BR" baseline="0" smtClean="0">
                          <a:solidFill>
                            <a:srgbClr val="002060"/>
                          </a:solidFill>
                        </a:rPr>
                        <a:t>o Livre)</a:t>
                      </a:r>
                      <a:endParaRPr lang="pt-BR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smtClean="0">
                          <a:solidFill>
                            <a:srgbClr val="002060"/>
                          </a:solidFill>
                        </a:rPr>
                        <a:t>R$ 111,15</a:t>
                      </a:r>
                      <a:br>
                        <a:rPr lang="pt-BR" b="1" smtClean="0">
                          <a:solidFill>
                            <a:srgbClr val="002060"/>
                          </a:solidFill>
                        </a:rPr>
                      </a:br>
                      <a:r>
                        <a:rPr lang="pt-BR" sz="1000" smtClean="0">
                          <a:solidFill>
                            <a:srgbClr val="002060"/>
                          </a:solidFill>
                        </a:rPr>
                        <a:t>Especial + Ortodontia</a:t>
                      </a:r>
                      <a:r>
                        <a:rPr lang="pt-BR" sz="1000" baseline="0" smtClean="0">
                          <a:solidFill>
                            <a:srgbClr val="002060"/>
                          </a:solidFill>
                        </a:rPr>
                        <a:t> + Prótese</a:t>
                      </a:r>
                      <a:endParaRPr lang="pt-BR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smtClean="0">
                          <a:solidFill>
                            <a:srgbClr val="002060"/>
                          </a:solidFill>
                        </a:rPr>
                        <a:t>R$ 59,11</a:t>
                      </a:r>
                      <a:r>
                        <a:rPr lang="pt-BR" b="1" baseline="30000" smtClean="0">
                          <a:solidFill>
                            <a:srgbClr val="002060"/>
                          </a:solidFill>
                        </a:rPr>
                        <a:t>*</a:t>
                      </a:r>
                      <a:r>
                        <a:rPr lang="pt-BR" b="1" smtClean="0">
                          <a:solidFill>
                            <a:srgbClr val="002060"/>
                          </a:solidFill>
                        </a:rPr>
                        <a:t/>
                      </a:r>
                      <a:br>
                        <a:rPr lang="pt-BR" b="1" smtClean="0">
                          <a:solidFill>
                            <a:srgbClr val="002060"/>
                          </a:solidFill>
                        </a:rPr>
                      </a:br>
                      <a:r>
                        <a:rPr lang="pt-BR" sz="1000" smtClean="0">
                          <a:solidFill>
                            <a:srgbClr val="002060"/>
                          </a:solidFill>
                        </a:rPr>
                        <a:t>Master</a:t>
                      </a:r>
                      <a:endParaRPr lang="pt-BR" sz="10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7"/>
          <p:cNvSpPr txBox="1">
            <a:spLocks noChangeArrowheads="1"/>
          </p:cNvSpPr>
          <p:nvPr/>
        </p:nvSpPr>
        <p:spPr bwMode="auto">
          <a:xfrm>
            <a:off x="0" y="4623598"/>
            <a:ext cx="8821615" cy="2646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>
            <a:spAutoFit/>
          </a:bodyPr>
          <a:lstStyle>
            <a:lvl1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+mj-lt"/>
                <a:ea typeface="+mj-ea"/>
                <a:cs typeface="ＭＳ Ｐゴシック"/>
              </a:defRPr>
            </a:lvl1pPr>
            <a:lvl2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charset="0"/>
                <a:ea typeface="ＭＳ Ｐゴシック" pitchFamily="20" charset="-128"/>
                <a:cs typeface="ＭＳ Ｐゴシック"/>
              </a:defRPr>
            </a:lvl2pPr>
            <a:lvl3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charset="0"/>
                <a:ea typeface="ＭＳ Ｐゴシック" pitchFamily="20" charset="-128"/>
                <a:cs typeface="ＭＳ Ｐゴシック"/>
              </a:defRPr>
            </a:lvl3pPr>
            <a:lvl4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charset="0"/>
                <a:ea typeface="ＭＳ Ｐゴシック" pitchFamily="20" charset="-128"/>
                <a:cs typeface="ＭＳ Ｐゴシック"/>
              </a:defRPr>
            </a:lvl4pPr>
            <a:lvl5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charset="0"/>
                <a:ea typeface="ＭＳ Ｐゴシック" pitchFamily="20" charset="-128"/>
                <a:cs typeface="ＭＳ Ｐゴシック"/>
              </a:defRPr>
            </a:lvl5pPr>
            <a:lvl6pPr marL="457200" algn="ctr" defTabSz="957263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charset="0"/>
                <a:ea typeface="ＭＳ Ｐゴシック" pitchFamily="20" charset="-128"/>
              </a:defRPr>
            </a:lvl6pPr>
            <a:lvl7pPr marL="914400" algn="ctr" defTabSz="957263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charset="0"/>
                <a:ea typeface="ＭＳ Ｐゴシック" pitchFamily="20" charset="-128"/>
              </a:defRPr>
            </a:lvl7pPr>
            <a:lvl8pPr marL="1371600" algn="ctr" defTabSz="957263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charset="0"/>
                <a:ea typeface="ＭＳ Ｐゴシック" pitchFamily="20" charset="-128"/>
              </a:defRPr>
            </a:lvl8pPr>
            <a:lvl9pPr marL="1828800" algn="ctr" defTabSz="957263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charset="0"/>
                <a:ea typeface="ＭＳ Ｐゴシック" pitchFamily="20" charset="-128"/>
              </a:defRPr>
            </a:lvl9pPr>
          </a:lstStyle>
          <a:p>
            <a:pPr algn="l" eaLnBrk="1" hangingPunct="1">
              <a:lnSpc>
                <a:spcPct val="140000"/>
              </a:lnSpc>
              <a:defRPr/>
            </a:pPr>
            <a:r>
              <a:rPr lang="pt-BR" sz="800" b="1" smtClean="0">
                <a:solidFill>
                  <a:srgbClr val="333333"/>
                </a:solidFill>
                <a:latin typeface="Verdana" pitchFamily="34" charset="0"/>
                <a:sym typeface="Wingdings" pitchFamily="2" charset="2"/>
              </a:rPr>
              <a:t>* </a:t>
            </a:r>
            <a:r>
              <a:rPr lang="pt-BR" sz="800" smtClean="0">
                <a:solidFill>
                  <a:srgbClr val="333333"/>
                </a:solidFill>
                <a:latin typeface="Verdana" pitchFamily="34" charset="0"/>
                <a:sym typeface="Wingdings" pitchFamily="2" charset="2"/>
              </a:rPr>
              <a:t>O </a:t>
            </a:r>
            <a:r>
              <a:rPr lang="pt-BR" sz="800" dirty="0" smtClean="0">
                <a:solidFill>
                  <a:srgbClr val="333333"/>
                </a:solidFill>
                <a:latin typeface="Verdana" pitchFamily="34" charset="0"/>
                <a:sym typeface="Wingdings" pitchFamily="2" charset="2"/>
              </a:rPr>
              <a:t>reembolso da OdontoPrev no Plano Master (Rol + Orto + Prótese) é de apenas 1x tabela, enquanto no Plano Executivo 20 da SulAmérica é de 2,5x tabela.</a:t>
            </a:r>
            <a:endParaRPr lang="en-US" sz="800" dirty="0" smtClean="0">
              <a:solidFill>
                <a:srgbClr val="333333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3352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edondar Retângulo em um Canto Diagonal 1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latin typeface="Verdana" pitchFamily="34" charset="0"/>
              </a:rPr>
              <a:t>Preços – Odonto Empresarial (a partir de 100 vidas)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590001" y="915566"/>
            <a:ext cx="19639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Simulação</a:t>
            </a:r>
            <a:endParaRPr lang="pt-BR" sz="2000" b="1" smtClean="0">
              <a:solidFill>
                <a:srgbClr val="FF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pt-BR" sz="1600" b="1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Grupo de 1.264</a:t>
            </a:r>
            <a:endParaRPr lang="pt-BR" sz="1600" dirty="0" smtClean="0">
              <a:solidFill>
                <a:srgbClr val="FF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643827"/>
              </p:ext>
            </p:extLst>
          </p:nvPr>
        </p:nvGraphicFramePr>
        <p:xfrm>
          <a:off x="955820" y="1957174"/>
          <a:ext cx="7232360" cy="227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2360"/>
                <a:gridCol w="1620000"/>
                <a:gridCol w="1620000"/>
                <a:gridCol w="1620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mtClean="0"/>
                        <a:t>SulAmérica Atual</a:t>
                      </a:r>
                      <a:br>
                        <a:rPr lang="pt-BR" smtClean="0"/>
                      </a:br>
                      <a:r>
                        <a:rPr lang="pt-BR" baseline="0" smtClean="0"/>
                        <a:t>700</a:t>
                      </a:r>
                      <a:endParaRPr lang="pt-BR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mtClean="0"/>
                        <a:t>Odontoprev</a:t>
                      </a:r>
                      <a:endParaRPr lang="pt-BR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mtClean="0"/>
                        <a:t>SulAmérica Novo</a:t>
                      </a:r>
                    </a:p>
                    <a:p>
                      <a:pPr algn="ctr"/>
                      <a:r>
                        <a:rPr lang="pt-BR" smtClean="0"/>
                        <a:t>710</a:t>
                      </a:r>
                      <a:endParaRPr lang="pt-BR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smtClean="0">
                          <a:solidFill>
                            <a:srgbClr val="002060"/>
                          </a:solidFill>
                        </a:rPr>
                        <a:t>Rol Ampliado</a:t>
                      </a:r>
                      <a:br>
                        <a:rPr lang="pt-BR" b="1" smtClean="0">
                          <a:solidFill>
                            <a:srgbClr val="002060"/>
                          </a:solidFill>
                        </a:rPr>
                      </a:br>
                      <a:r>
                        <a:rPr lang="pt-BR" smtClean="0">
                          <a:solidFill>
                            <a:srgbClr val="002060"/>
                          </a:solidFill>
                        </a:rPr>
                        <a:t>(Compulsório)</a:t>
                      </a:r>
                      <a:endParaRPr lang="pt-BR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smtClean="0">
                          <a:solidFill>
                            <a:srgbClr val="002060"/>
                          </a:solidFill>
                        </a:rPr>
                        <a:t>R$ 13,11</a:t>
                      </a:r>
                      <a:br>
                        <a:rPr lang="pt-BR" b="1" smtClean="0">
                          <a:solidFill>
                            <a:srgbClr val="002060"/>
                          </a:solidFill>
                        </a:rPr>
                      </a:br>
                      <a:r>
                        <a:rPr lang="pt-BR" sz="1000" smtClean="0">
                          <a:solidFill>
                            <a:srgbClr val="002060"/>
                          </a:solidFill>
                        </a:rPr>
                        <a:t>Básico</a:t>
                      </a:r>
                      <a:endParaRPr lang="pt-BR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smtClean="0">
                          <a:solidFill>
                            <a:srgbClr val="002060"/>
                          </a:solidFill>
                        </a:rPr>
                        <a:t>R$ 12,67</a:t>
                      </a:r>
                      <a:r>
                        <a:rPr lang="pt-BR" smtClean="0">
                          <a:solidFill>
                            <a:srgbClr val="002060"/>
                          </a:solidFill>
                        </a:rPr>
                        <a:t/>
                      </a:r>
                      <a:br>
                        <a:rPr lang="pt-BR" smtClean="0">
                          <a:solidFill>
                            <a:srgbClr val="002060"/>
                          </a:solidFill>
                        </a:rPr>
                      </a:br>
                      <a:r>
                        <a:rPr lang="pt-BR" sz="1000" smtClean="0">
                          <a:solidFill>
                            <a:srgbClr val="002060"/>
                          </a:solidFill>
                        </a:rPr>
                        <a:t>Integral</a:t>
                      </a:r>
                      <a:endParaRPr lang="pt-BR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smtClean="0">
                          <a:solidFill>
                            <a:srgbClr val="002060"/>
                          </a:solidFill>
                        </a:rPr>
                        <a:t>R$ 11,71</a:t>
                      </a:r>
                      <a:r>
                        <a:rPr lang="pt-BR" smtClean="0">
                          <a:solidFill>
                            <a:srgbClr val="002060"/>
                          </a:solidFill>
                        </a:rPr>
                        <a:t/>
                      </a:r>
                      <a:br>
                        <a:rPr lang="pt-BR" smtClean="0">
                          <a:solidFill>
                            <a:srgbClr val="002060"/>
                          </a:solidFill>
                        </a:rPr>
                      </a:br>
                      <a:r>
                        <a:rPr lang="pt-BR" sz="1000" smtClean="0">
                          <a:solidFill>
                            <a:srgbClr val="002060"/>
                          </a:solidFill>
                        </a:rPr>
                        <a:t>Básico</a:t>
                      </a:r>
                      <a:r>
                        <a:rPr lang="pt-BR" sz="1000" baseline="0" smtClean="0">
                          <a:solidFill>
                            <a:srgbClr val="002060"/>
                          </a:solidFill>
                        </a:rPr>
                        <a:t> 20</a:t>
                      </a:r>
                      <a:endParaRPr lang="pt-BR" sz="10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i="0" smtClean="0">
                          <a:solidFill>
                            <a:srgbClr val="002060"/>
                          </a:solidFill>
                        </a:rPr>
                        <a:t>Rol Ampliado + Ortodontia </a:t>
                      </a:r>
                      <a:r>
                        <a:rPr lang="pt-BR" smtClean="0">
                          <a:solidFill>
                            <a:srgbClr val="002060"/>
                          </a:solidFill>
                        </a:rPr>
                        <a:t>(Contrataçã</a:t>
                      </a:r>
                      <a:r>
                        <a:rPr lang="pt-BR" baseline="0" smtClean="0">
                          <a:solidFill>
                            <a:srgbClr val="002060"/>
                          </a:solidFill>
                        </a:rPr>
                        <a:t>o Livre)</a:t>
                      </a:r>
                      <a:endParaRPr lang="pt-BR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smtClean="0">
                          <a:solidFill>
                            <a:srgbClr val="002060"/>
                          </a:solidFill>
                        </a:rPr>
                        <a:t>R$ 45,64</a:t>
                      </a:r>
                    </a:p>
                    <a:p>
                      <a:pPr algn="ctr"/>
                      <a:r>
                        <a:rPr lang="pt-BR" sz="1000" smtClean="0">
                          <a:solidFill>
                            <a:srgbClr val="002060"/>
                          </a:solidFill>
                        </a:rPr>
                        <a:t>Básico</a:t>
                      </a:r>
                      <a:r>
                        <a:rPr lang="pt-BR" sz="1000" baseline="0" smtClean="0">
                          <a:solidFill>
                            <a:srgbClr val="002060"/>
                          </a:solidFill>
                        </a:rPr>
                        <a:t> + Ortodontia</a:t>
                      </a:r>
                      <a:endParaRPr lang="pt-BR" sz="10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smtClean="0">
                          <a:solidFill>
                            <a:srgbClr val="002060"/>
                          </a:solidFill>
                        </a:rPr>
                        <a:t>R$ 47,28</a:t>
                      </a:r>
                    </a:p>
                    <a:p>
                      <a:pPr algn="ctr"/>
                      <a:r>
                        <a:rPr lang="pt-BR" sz="1000" smtClean="0">
                          <a:solidFill>
                            <a:srgbClr val="002060"/>
                          </a:solidFill>
                        </a:rPr>
                        <a:t>Premium</a:t>
                      </a:r>
                      <a:endParaRPr lang="pt-BR" sz="10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smtClean="0">
                          <a:solidFill>
                            <a:srgbClr val="002060"/>
                          </a:solidFill>
                        </a:rPr>
                        <a:t>R$ 45,29</a:t>
                      </a:r>
                      <a:br>
                        <a:rPr lang="pt-BR" b="1" smtClean="0">
                          <a:solidFill>
                            <a:srgbClr val="002060"/>
                          </a:solidFill>
                        </a:rPr>
                      </a:br>
                      <a:r>
                        <a:rPr lang="pt-BR" sz="1000" smtClean="0">
                          <a:solidFill>
                            <a:srgbClr val="002060"/>
                          </a:solidFill>
                        </a:rPr>
                        <a:t>Clássico 20</a:t>
                      </a:r>
                      <a:endParaRPr lang="pt-BR" sz="10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smtClean="0">
                          <a:solidFill>
                            <a:srgbClr val="002060"/>
                          </a:solidFill>
                        </a:rPr>
                        <a:t>Rol Ampliado + Prótese </a:t>
                      </a:r>
                      <a:r>
                        <a:rPr lang="pt-BR" smtClean="0">
                          <a:solidFill>
                            <a:srgbClr val="002060"/>
                          </a:solidFill>
                        </a:rPr>
                        <a:t>(Contrataçã</a:t>
                      </a:r>
                      <a:r>
                        <a:rPr lang="pt-BR" baseline="0" smtClean="0">
                          <a:solidFill>
                            <a:srgbClr val="002060"/>
                          </a:solidFill>
                        </a:rPr>
                        <a:t>o Livre)</a:t>
                      </a:r>
                      <a:endParaRPr lang="pt-BR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smtClean="0">
                          <a:solidFill>
                            <a:srgbClr val="002060"/>
                          </a:solidFill>
                        </a:rPr>
                        <a:t>R$ 43,17</a:t>
                      </a:r>
                    </a:p>
                    <a:p>
                      <a:pPr algn="ctr"/>
                      <a:r>
                        <a:rPr lang="pt-BR" sz="1000" smtClean="0">
                          <a:solidFill>
                            <a:srgbClr val="002060"/>
                          </a:solidFill>
                        </a:rPr>
                        <a:t>Básico + Prótese</a:t>
                      </a:r>
                      <a:endParaRPr lang="pt-BR" sz="10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smtClean="0">
                          <a:solidFill>
                            <a:srgbClr val="002060"/>
                          </a:solidFill>
                        </a:rPr>
                        <a:t>R$ 37,67</a:t>
                      </a:r>
                      <a:br>
                        <a:rPr lang="pt-BR" b="1" smtClean="0">
                          <a:solidFill>
                            <a:srgbClr val="002060"/>
                          </a:solidFill>
                        </a:rPr>
                      </a:br>
                      <a:r>
                        <a:rPr lang="pt-BR" sz="1000" smtClean="0">
                          <a:solidFill>
                            <a:srgbClr val="002060"/>
                          </a:solidFill>
                        </a:rPr>
                        <a:t>Superior</a:t>
                      </a:r>
                      <a:endParaRPr lang="pt-BR" sz="10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smtClean="0">
                          <a:solidFill>
                            <a:srgbClr val="002060"/>
                          </a:solidFill>
                        </a:rPr>
                        <a:t>R$ 34,87</a:t>
                      </a:r>
                      <a:br>
                        <a:rPr lang="pt-BR" b="1" smtClean="0">
                          <a:solidFill>
                            <a:srgbClr val="002060"/>
                          </a:solidFill>
                        </a:rPr>
                      </a:br>
                      <a:r>
                        <a:rPr lang="pt-BR" sz="1000" smtClean="0">
                          <a:solidFill>
                            <a:srgbClr val="002060"/>
                          </a:solidFill>
                        </a:rPr>
                        <a:t>Especial 20</a:t>
                      </a:r>
                      <a:endParaRPr lang="pt-BR" sz="10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smtClean="0">
                          <a:solidFill>
                            <a:srgbClr val="002060"/>
                          </a:solidFill>
                        </a:rPr>
                        <a:t>Rol Ampliado + Ortodontia + Prótese </a:t>
                      </a:r>
                      <a:r>
                        <a:rPr lang="pt-BR" smtClean="0">
                          <a:solidFill>
                            <a:srgbClr val="002060"/>
                          </a:solidFill>
                        </a:rPr>
                        <a:t>(Contrataçã</a:t>
                      </a:r>
                      <a:r>
                        <a:rPr lang="pt-BR" baseline="0" smtClean="0">
                          <a:solidFill>
                            <a:srgbClr val="002060"/>
                          </a:solidFill>
                        </a:rPr>
                        <a:t>o Livre)</a:t>
                      </a:r>
                      <a:endParaRPr lang="pt-BR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smtClean="0">
                          <a:solidFill>
                            <a:srgbClr val="002060"/>
                          </a:solidFill>
                        </a:rPr>
                        <a:t>R$ 111,15</a:t>
                      </a:r>
                      <a:br>
                        <a:rPr lang="pt-BR" b="1" smtClean="0">
                          <a:solidFill>
                            <a:srgbClr val="002060"/>
                          </a:solidFill>
                        </a:rPr>
                      </a:br>
                      <a:r>
                        <a:rPr lang="pt-BR" sz="1000" smtClean="0">
                          <a:solidFill>
                            <a:srgbClr val="002060"/>
                          </a:solidFill>
                        </a:rPr>
                        <a:t>Especial + Ortodontia</a:t>
                      </a:r>
                      <a:r>
                        <a:rPr lang="pt-BR" sz="1000" baseline="0" smtClean="0">
                          <a:solidFill>
                            <a:srgbClr val="002060"/>
                          </a:solidFill>
                        </a:rPr>
                        <a:t> + Prótese</a:t>
                      </a:r>
                      <a:endParaRPr lang="pt-BR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smtClean="0">
                          <a:solidFill>
                            <a:srgbClr val="002060"/>
                          </a:solidFill>
                        </a:rPr>
                        <a:t>R$ 59,11</a:t>
                      </a:r>
                      <a:r>
                        <a:rPr lang="pt-BR" b="1" baseline="30000" smtClean="0">
                          <a:solidFill>
                            <a:srgbClr val="002060"/>
                          </a:solidFill>
                        </a:rPr>
                        <a:t>*</a:t>
                      </a:r>
                      <a:r>
                        <a:rPr lang="pt-BR" b="1" smtClean="0">
                          <a:solidFill>
                            <a:srgbClr val="002060"/>
                          </a:solidFill>
                        </a:rPr>
                        <a:t/>
                      </a:r>
                      <a:br>
                        <a:rPr lang="pt-BR" b="1" smtClean="0">
                          <a:solidFill>
                            <a:srgbClr val="002060"/>
                          </a:solidFill>
                        </a:rPr>
                      </a:br>
                      <a:r>
                        <a:rPr lang="pt-BR" sz="1000" smtClean="0">
                          <a:solidFill>
                            <a:srgbClr val="002060"/>
                          </a:solidFill>
                        </a:rPr>
                        <a:t>Master</a:t>
                      </a:r>
                      <a:endParaRPr lang="pt-BR" sz="10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smtClean="0">
                          <a:solidFill>
                            <a:srgbClr val="002060"/>
                          </a:solidFill>
                        </a:rPr>
                        <a:t>79,07</a:t>
                      </a:r>
                      <a:br>
                        <a:rPr lang="pt-BR" b="1" smtClean="0">
                          <a:solidFill>
                            <a:srgbClr val="002060"/>
                          </a:solidFill>
                        </a:rPr>
                      </a:br>
                      <a:r>
                        <a:rPr lang="pt-BR" sz="1000" smtClean="0">
                          <a:solidFill>
                            <a:srgbClr val="002060"/>
                          </a:solidFill>
                        </a:rPr>
                        <a:t>Executivo 20</a:t>
                      </a:r>
                      <a:endParaRPr lang="pt-BR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17"/>
          <p:cNvSpPr txBox="1">
            <a:spLocks noChangeArrowheads="1"/>
          </p:cNvSpPr>
          <p:nvPr/>
        </p:nvSpPr>
        <p:spPr bwMode="auto">
          <a:xfrm>
            <a:off x="0" y="4623598"/>
            <a:ext cx="8821615" cy="2646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>
            <a:spAutoFit/>
          </a:bodyPr>
          <a:lstStyle>
            <a:lvl1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+mj-lt"/>
                <a:ea typeface="+mj-ea"/>
                <a:cs typeface="ＭＳ Ｐゴシック"/>
              </a:defRPr>
            </a:lvl1pPr>
            <a:lvl2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charset="0"/>
                <a:ea typeface="ＭＳ Ｐゴシック" pitchFamily="20" charset="-128"/>
                <a:cs typeface="ＭＳ Ｐゴシック"/>
              </a:defRPr>
            </a:lvl2pPr>
            <a:lvl3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charset="0"/>
                <a:ea typeface="ＭＳ Ｐゴシック" pitchFamily="20" charset="-128"/>
                <a:cs typeface="ＭＳ Ｐゴシック"/>
              </a:defRPr>
            </a:lvl3pPr>
            <a:lvl4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charset="0"/>
                <a:ea typeface="ＭＳ Ｐゴシック" pitchFamily="20" charset="-128"/>
                <a:cs typeface="ＭＳ Ｐゴシック"/>
              </a:defRPr>
            </a:lvl4pPr>
            <a:lvl5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charset="0"/>
                <a:ea typeface="ＭＳ Ｐゴシック" pitchFamily="20" charset="-128"/>
                <a:cs typeface="ＭＳ Ｐゴシック"/>
              </a:defRPr>
            </a:lvl5pPr>
            <a:lvl6pPr marL="457200" algn="ctr" defTabSz="957263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charset="0"/>
                <a:ea typeface="ＭＳ Ｐゴシック" pitchFamily="20" charset="-128"/>
              </a:defRPr>
            </a:lvl6pPr>
            <a:lvl7pPr marL="914400" algn="ctr" defTabSz="957263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charset="0"/>
                <a:ea typeface="ＭＳ Ｐゴシック" pitchFamily="20" charset="-128"/>
              </a:defRPr>
            </a:lvl7pPr>
            <a:lvl8pPr marL="1371600" algn="ctr" defTabSz="957263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charset="0"/>
                <a:ea typeface="ＭＳ Ｐゴシック" pitchFamily="20" charset="-128"/>
              </a:defRPr>
            </a:lvl8pPr>
            <a:lvl9pPr marL="1828800" algn="ctr" defTabSz="957263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charset="0"/>
                <a:ea typeface="ＭＳ Ｐゴシック" pitchFamily="20" charset="-128"/>
              </a:defRPr>
            </a:lvl9pPr>
          </a:lstStyle>
          <a:p>
            <a:pPr algn="l" eaLnBrk="1" hangingPunct="1">
              <a:lnSpc>
                <a:spcPct val="140000"/>
              </a:lnSpc>
              <a:defRPr/>
            </a:pPr>
            <a:r>
              <a:rPr lang="pt-BR" sz="800" b="1" smtClean="0">
                <a:solidFill>
                  <a:srgbClr val="333333"/>
                </a:solidFill>
                <a:latin typeface="Verdana" pitchFamily="34" charset="0"/>
                <a:sym typeface="Wingdings" pitchFamily="2" charset="2"/>
              </a:rPr>
              <a:t>* </a:t>
            </a:r>
            <a:r>
              <a:rPr lang="pt-BR" sz="800" smtClean="0">
                <a:solidFill>
                  <a:srgbClr val="333333"/>
                </a:solidFill>
                <a:latin typeface="Verdana" pitchFamily="34" charset="0"/>
                <a:sym typeface="Wingdings" pitchFamily="2" charset="2"/>
              </a:rPr>
              <a:t>O </a:t>
            </a:r>
            <a:r>
              <a:rPr lang="pt-BR" sz="800" dirty="0" smtClean="0">
                <a:solidFill>
                  <a:srgbClr val="333333"/>
                </a:solidFill>
                <a:latin typeface="Verdana" pitchFamily="34" charset="0"/>
                <a:sym typeface="Wingdings" pitchFamily="2" charset="2"/>
              </a:rPr>
              <a:t>reembolso da OdontoPrev no Plano Master (Rol + Orto + Prótese) é de apenas 1x tabela, enquanto no Plano Executivo 20 da SulAmérica é de 2,5x tabela.</a:t>
            </a:r>
            <a:endParaRPr lang="en-US" sz="800" dirty="0" smtClean="0">
              <a:solidFill>
                <a:srgbClr val="333333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3967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edondar Retângulo em um Canto Diagonal 1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smtClean="0">
                <a:latin typeface="Verdana" pitchFamily="34" charset="0"/>
              </a:rPr>
              <a:t>Informações importantes para um melhor preço no estudo</a:t>
            </a:r>
            <a:endParaRPr lang="pt-BR" sz="1600" dirty="0" smtClean="0">
              <a:latin typeface="Verdana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32000" y="845991"/>
            <a:ext cx="8280000" cy="3958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74625" indent="-174625">
              <a:spcAft>
                <a:spcPts val="6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pt-B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Quantidade TOTAL de </a:t>
            </a:r>
            <a:r>
              <a:rPr lang="pt-BR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vidas no FGTS </a:t>
            </a:r>
            <a:r>
              <a:rPr lang="pt-B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(independente se </a:t>
            </a:r>
            <a:r>
              <a:rPr lang="pt-BR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contratação compulsória </a:t>
            </a:r>
            <a:r>
              <a:rPr lang="pt-B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ou </a:t>
            </a:r>
            <a:r>
              <a:rPr lang="pt-BR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livre).</a:t>
            </a:r>
            <a:endParaRPr lang="pt-BR" sz="1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4625" indent="-174625">
              <a:spcAft>
                <a:spcPts val="6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pt-B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Massa tratada? Caso afirmativo, verificar nome da atual Operadora, custos, planos, coberturas, </a:t>
            </a:r>
            <a:r>
              <a:rPr lang="pt-BR" sz="12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sinistralidade</a:t>
            </a:r>
            <a:r>
              <a:rPr lang="pt-B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 período.</a:t>
            </a:r>
          </a:p>
          <a:p>
            <a:pPr marL="174625" indent="-174625">
              <a:spcAft>
                <a:spcPts val="6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pt-B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Quantas vidas estão na atual operadora?</a:t>
            </a:r>
          </a:p>
          <a:p>
            <a:pPr marL="174625" indent="-174625">
              <a:spcAft>
                <a:spcPts val="6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pt-B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Possui agregados, prestador de serviços e estagiários? Informar a quantidade.</a:t>
            </a:r>
          </a:p>
          <a:p>
            <a:pPr marL="174625" indent="-174625">
              <a:spcAft>
                <a:spcPts val="6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pt-B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Distribuição das vidas (localidades).</a:t>
            </a:r>
          </a:p>
          <a:p>
            <a:pPr marL="174625" indent="-174625">
              <a:spcAft>
                <a:spcPts val="6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pt-B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Existe cotação concorrente? </a:t>
            </a:r>
            <a:r>
              <a:rPr lang="pt-BR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Enviar todas </a:t>
            </a:r>
            <a:r>
              <a:rPr lang="pt-B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 informações possíveis.</a:t>
            </a:r>
          </a:p>
          <a:p>
            <a:pPr marL="174625" indent="-174625">
              <a:spcAft>
                <a:spcPts val="6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pt-B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Nome da Corretora e </a:t>
            </a:r>
            <a:r>
              <a:rPr lang="pt-BR" sz="12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Comissionamento</a:t>
            </a:r>
            <a:r>
              <a:rPr lang="pt-B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174625" indent="-174625">
              <a:spcAft>
                <a:spcPts val="6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pt-B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Cotando o saúde?</a:t>
            </a:r>
          </a:p>
          <a:p>
            <a:pPr marL="174625" indent="-174625">
              <a:spcAft>
                <a:spcPts val="6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pt-BR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Possui apólice de saúde </a:t>
            </a:r>
            <a:r>
              <a:rPr lang="pt-B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 </a:t>
            </a:r>
            <a:r>
              <a:rPr lang="pt-BR" sz="12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SulAmérica</a:t>
            </a:r>
            <a:r>
              <a:rPr lang="pt-BR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 </a:t>
            </a:r>
            <a:r>
              <a:rPr lang="pt-B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Caso afirmativo, levantar a </a:t>
            </a:r>
            <a:r>
              <a:rPr lang="pt-BR" sz="1200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sinistralidade</a:t>
            </a:r>
            <a:r>
              <a:rPr lang="pt-B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dos últimos 12 meses e se a corretora é a mesma da cotação </a:t>
            </a:r>
            <a:r>
              <a:rPr lang="pt-BR" sz="12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odonto</a:t>
            </a:r>
            <a:r>
              <a:rPr lang="pt-BR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pt-BR" sz="1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4625" indent="-174625">
              <a:spcAft>
                <a:spcPts val="6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pt-BR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 a apólice </a:t>
            </a:r>
            <a:r>
              <a:rPr lang="pt-B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saúde </a:t>
            </a:r>
            <a:r>
              <a:rPr lang="pt-BR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foi cancelada, encaminhar </a:t>
            </a:r>
            <a:r>
              <a:rPr lang="pt-B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e-mail para a Área Técnica </a:t>
            </a:r>
            <a:r>
              <a:rPr lang="pt-BR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 </a:t>
            </a:r>
            <a:r>
              <a:rPr lang="pt-B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verificar o motivo do cancelamento e se possui alguma pendência </a:t>
            </a:r>
            <a:r>
              <a:rPr lang="pt-BR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financeira.</a:t>
            </a:r>
            <a:endParaRPr lang="pt-BR" sz="1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4625" indent="-174625">
              <a:spcAft>
                <a:spcPts val="6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pt-BR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Verificar se </a:t>
            </a:r>
            <a:r>
              <a:rPr lang="pt-B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 1ª cotação a Sucursal </a:t>
            </a:r>
            <a:r>
              <a:rPr lang="pt-BR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possui </a:t>
            </a:r>
            <a:r>
              <a:rPr lang="pt-B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carta de nomeação do corretor, </a:t>
            </a:r>
            <a:r>
              <a:rPr lang="pt-BR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anexando-a ao </a:t>
            </a:r>
            <a:r>
              <a:rPr lang="pt-B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pedido de </a:t>
            </a:r>
            <a:r>
              <a:rPr lang="pt-BR" sz="1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estudo </a:t>
            </a:r>
            <a:r>
              <a:rPr lang="pt-BR" sz="1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para agilização do processo.</a:t>
            </a:r>
          </a:p>
          <a:p>
            <a:pPr algn="ctr">
              <a:lnSpc>
                <a:spcPct val="90000"/>
              </a:lnSpc>
              <a:buClr>
                <a:srgbClr val="CC0000"/>
              </a:buClr>
              <a:buFont typeface="Wingdings" pitchFamily="2" charset="2"/>
              <a:buNone/>
            </a:pPr>
            <a:endParaRPr lang="pt-BR" sz="6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90000"/>
              </a:lnSpc>
              <a:buClr>
                <a:srgbClr val="CC0000"/>
              </a:buClr>
              <a:buFont typeface="Wingdings" pitchFamily="2" charset="2"/>
              <a:buNone/>
            </a:pPr>
            <a:r>
              <a:rPr lang="pt-BR" sz="12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Essas informações são </a:t>
            </a:r>
            <a:r>
              <a:rPr lang="pt-BR" sz="1200" b="1" dirty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imprescindíveis</a:t>
            </a:r>
            <a:r>
              <a:rPr lang="pt-BR" sz="12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para </a:t>
            </a:r>
            <a:r>
              <a:rPr lang="pt-BR" sz="1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agilizarmos </a:t>
            </a:r>
            <a:r>
              <a:rPr lang="pt-BR" sz="12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 andamento dos processos.</a:t>
            </a:r>
          </a:p>
        </p:txBody>
      </p:sp>
    </p:spTree>
    <p:extLst>
      <p:ext uri="{BB962C8B-B14F-4D97-AF65-F5344CB8AC3E}">
        <p14:creationId xmlns:p14="http://schemas.microsoft.com/office/powerpoint/2010/main" val="428819340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edondar Retângulo em um Canto Diagonal 1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latin typeface="Verdana" pitchFamily="34" charset="0"/>
              </a:rPr>
              <a:t>Agenciamento e Comissão</a:t>
            </a:r>
          </a:p>
        </p:txBody>
      </p:sp>
      <p:sp>
        <p:nvSpPr>
          <p:cNvPr id="3" name="CaixaDeTexto 9"/>
          <p:cNvSpPr txBox="1">
            <a:spLocks noChangeArrowheads="1"/>
          </p:cNvSpPr>
          <p:nvPr/>
        </p:nvSpPr>
        <p:spPr bwMode="auto">
          <a:xfrm>
            <a:off x="972000" y="1275606"/>
            <a:ext cx="7200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1254125" indent="-534988">
              <a:lnSpc>
                <a:spcPct val="150000"/>
              </a:lnSpc>
              <a:spcAft>
                <a:spcPts val="0"/>
              </a:spcAft>
              <a:buClr>
                <a:srgbClr val="FF6600"/>
              </a:buClr>
              <a:buSzPct val="113000"/>
              <a:defRPr/>
            </a:pPr>
            <a:r>
              <a:rPr lang="pt-BR" sz="1400" b="1" dirty="0" smtClean="0">
                <a:solidFill>
                  <a:srgbClr val="000066"/>
                </a:solidFill>
                <a:latin typeface="Verdana" pitchFamily="34" charset="0"/>
              </a:rPr>
              <a:t>PME </a:t>
            </a:r>
            <a:r>
              <a:rPr lang="pt-BR" sz="1000" dirty="0" smtClean="0">
                <a:solidFill>
                  <a:srgbClr val="000066"/>
                </a:solidFill>
                <a:latin typeface="Verdana" pitchFamily="34" charset="0"/>
              </a:rPr>
              <a:t>(3 a 29 vidas) </a:t>
            </a:r>
            <a:r>
              <a:rPr lang="pt-BR" sz="1400" dirty="0" smtClean="0">
                <a:solidFill>
                  <a:srgbClr val="000066"/>
                </a:solidFill>
                <a:latin typeface="Verdana" pitchFamily="34" charset="0"/>
              </a:rPr>
              <a:t>e</a:t>
            </a:r>
            <a:r>
              <a:rPr lang="pt-BR" sz="1400" b="1" dirty="0" smtClean="0">
                <a:solidFill>
                  <a:srgbClr val="000066"/>
                </a:solidFill>
                <a:latin typeface="Verdana" pitchFamily="34" charset="0"/>
              </a:rPr>
              <a:t> PME Mais </a:t>
            </a:r>
            <a:r>
              <a:rPr lang="pt-BR" sz="1000" dirty="0" smtClean="0">
                <a:solidFill>
                  <a:srgbClr val="000066"/>
                </a:solidFill>
                <a:latin typeface="Verdana" pitchFamily="34" charset="0"/>
              </a:rPr>
              <a:t>(30 a 99 Vidas)</a:t>
            </a:r>
            <a:r>
              <a:rPr lang="pt-BR" sz="1400" dirty="0" smtClean="0">
                <a:solidFill>
                  <a:srgbClr val="000066"/>
                </a:solidFill>
                <a:latin typeface="Verdana" pitchFamily="34" charset="0"/>
              </a:rPr>
              <a:t>:</a:t>
            </a:r>
          </a:p>
          <a:p>
            <a:pPr marL="1254125" indent="-534988">
              <a:lnSpc>
                <a:spcPct val="150000"/>
              </a:lnSpc>
              <a:spcAft>
                <a:spcPts val="0"/>
              </a:spcAft>
              <a:buClr>
                <a:srgbClr val="FF6600"/>
              </a:buClr>
              <a:buSzPct val="113000"/>
              <a:defRPr/>
            </a:pPr>
            <a:r>
              <a:rPr lang="pt-BR" sz="1400" dirty="0" smtClean="0">
                <a:solidFill>
                  <a:srgbClr val="000066"/>
                </a:solidFill>
                <a:latin typeface="Verdana" pitchFamily="34" charset="0"/>
              </a:rPr>
              <a:t>	a</a:t>
            </a:r>
            <a:r>
              <a:rPr lang="pt-BR" sz="1400" dirty="0">
                <a:solidFill>
                  <a:srgbClr val="000066"/>
                </a:solidFill>
                <a:latin typeface="Verdana" pitchFamily="34" charset="0"/>
              </a:rPr>
              <a:t>) </a:t>
            </a:r>
            <a:r>
              <a:rPr lang="pt-BR" sz="1400" b="1" dirty="0">
                <a:solidFill>
                  <a:srgbClr val="FF6600"/>
                </a:solidFill>
                <a:latin typeface="Verdana" pitchFamily="34" charset="0"/>
              </a:rPr>
              <a:t>300%</a:t>
            </a:r>
            <a:r>
              <a:rPr lang="pt-BR" sz="1400" dirty="0">
                <a:solidFill>
                  <a:srgbClr val="000066"/>
                </a:solidFill>
                <a:latin typeface="Verdana" pitchFamily="34" charset="0"/>
              </a:rPr>
              <a:t> de agenciamento e </a:t>
            </a:r>
            <a:r>
              <a:rPr lang="pt-BR" sz="1400" b="1" dirty="0">
                <a:solidFill>
                  <a:srgbClr val="FF6600"/>
                </a:solidFill>
                <a:latin typeface="Verdana" pitchFamily="34" charset="0"/>
              </a:rPr>
              <a:t>2% </a:t>
            </a:r>
            <a:r>
              <a:rPr lang="pt-BR" sz="1400" dirty="0">
                <a:solidFill>
                  <a:srgbClr val="000066"/>
                </a:solidFill>
                <a:latin typeface="Verdana" pitchFamily="34" charset="0"/>
              </a:rPr>
              <a:t>comissão.</a:t>
            </a:r>
          </a:p>
          <a:p>
            <a:pPr marL="1254125" indent="-534988">
              <a:lnSpc>
                <a:spcPct val="150000"/>
              </a:lnSpc>
              <a:spcAft>
                <a:spcPts val="0"/>
              </a:spcAft>
              <a:buClr>
                <a:srgbClr val="FF6600"/>
              </a:buClr>
              <a:buSzPct val="113000"/>
              <a:defRPr/>
            </a:pPr>
            <a:r>
              <a:rPr lang="pt-BR" sz="1400" dirty="0">
                <a:solidFill>
                  <a:srgbClr val="000066"/>
                </a:solidFill>
                <a:latin typeface="Verdana" pitchFamily="34" charset="0"/>
              </a:rPr>
              <a:t>	</a:t>
            </a:r>
            <a:r>
              <a:rPr lang="pt-BR" sz="1400" dirty="0" smtClean="0">
                <a:solidFill>
                  <a:srgbClr val="000066"/>
                </a:solidFill>
                <a:latin typeface="Verdana" pitchFamily="34" charset="0"/>
              </a:rPr>
              <a:t>b</a:t>
            </a:r>
            <a:r>
              <a:rPr lang="pt-BR" sz="1400" dirty="0">
                <a:solidFill>
                  <a:srgbClr val="000066"/>
                </a:solidFill>
                <a:latin typeface="Verdana" pitchFamily="34" charset="0"/>
              </a:rPr>
              <a:t>) </a:t>
            </a:r>
            <a:r>
              <a:rPr lang="pt-BR" sz="1400" b="1" dirty="0">
                <a:solidFill>
                  <a:srgbClr val="FF6600"/>
                </a:solidFill>
                <a:latin typeface="Verdana" pitchFamily="34" charset="0"/>
              </a:rPr>
              <a:t>95% </a:t>
            </a:r>
            <a:r>
              <a:rPr lang="pt-BR" sz="1400" dirty="0">
                <a:solidFill>
                  <a:srgbClr val="000066"/>
                </a:solidFill>
                <a:latin typeface="Verdana" pitchFamily="34" charset="0"/>
              </a:rPr>
              <a:t>de agenciamento e </a:t>
            </a:r>
            <a:r>
              <a:rPr lang="pt-BR" sz="1400" b="1" dirty="0">
                <a:solidFill>
                  <a:srgbClr val="FF6600"/>
                </a:solidFill>
                <a:latin typeface="Verdana" pitchFamily="34" charset="0"/>
              </a:rPr>
              <a:t>5% </a:t>
            </a:r>
            <a:r>
              <a:rPr lang="pt-BR" sz="1400" dirty="0">
                <a:solidFill>
                  <a:srgbClr val="000066"/>
                </a:solidFill>
                <a:latin typeface="Verdana" pitchFamily="34" charset="0"/>
              </a:rPr>
              <a:t>comissão.</a:t>
            </a:r>
          </a:p>
          <a:p>
            <a:pPr marL="719138" indent="0">
              <a:lnSpc>
                <a:spcPct val="150000"/>
              </a:lnSpc>
              <a:spcAft>
                <a:spcPts val="0"/>
              </a:spcAft>
              <a:buClr>
                <a:srgbClr val="FF6600"/>
              </a:buClr>
              <a:buSzPct val="113000"/>
              <a:defRPr/>
            </a:pPr>
            <a:endParaRPr lang="pt-BR" sz="1400" b="1" dirty="0">
              <a:solidFill>
                <a:srgbClr val="000066"/>
              </a:solidFill>
              <a:latin typeface="Verdana" pitchFamily="34" charset="0"/>
            </a:endParaRPr>
          </a:p>
          <a:p>
            <a:pPr marL="719138" indent="0">
              <a:lnSpc>
                <a:spcPct val="150000"/>
              </a:lnSpc>
              <a:spcAft>
                <a:spcPts val="0"/>
              </a:spcAft>
              <a:buClr>
                <a:srgbClr val="FF6600"/>
              </a:buClr>
              <a:buSzPct val="113000"/>
              <a:defRPr/>
            </a:pPr>
            <a:r>
              <a:rPr lang="pt-BR" sz="1400" b="1" dirty="0" smtClean="0">
                <a:solidFill>
                  <a:srgbClr val="000066"/>
                </a:solidFill>
                <a:latin typeface="Verdana" pitchFamily="34" charset="0"/>
              </a:rPr>
              <a:t>Empresarial </a:t>
            </a:r>
            <a:r>
              <a:rPr lang="pt-BR" sz="1000" dirty="0" smtClean="0">
                <a:solidFill>
                  <a:srgbClr val="000066"/>
                </a:solidFill>
                <a:latin typeface="Verdana" pitchFamily="34" charset="0"/>
              </a:rPr>
              <a:t>(a partir  de 100 vidas)</a:t>
            </a:r>
          </a:p>
          <a:p>
            <a:pPr marL="719138" indent="0">
              <a:lnSpc>
                <a:spcPct val="150000"/>
              </a:lnSpc>
              <a:spcAft>
                <a:spcPts val="0"/>
              </a:spcAft>
              <a:buClr>
                <a:srgbClr val="FF6600"/>
              </a:buClr>
              <a:buSzPct val="113000"/>
              <a:defRPr/>
            </a:pPr>
            <a:r>
              <a:rPr lang="pt-BR" sz="1400" dirty="0" smtClean="0">
                <a:solidFill>
                  <a:srgbClr val="000066"/>
                </a:solidFill>
                <a:latin typeface="Verdana" pitchFamily="34" charset="0"/>
              </a:rPr>
              <a:t>          . </a:t>
            </a:r>
            <a:r>
              <a:rPr lang="pt-BR" sz="1400" u="sng" dirty="0" smtClean="0">
                <a:solidFill>
                  <a:srgbClr val="000066"/>
                </a:solidFill>
                <a:latin typeface="Verdana" pitchFamily="34" charset="0"/>
              </a:rPr>
              <a:t>até</a:t>
            </a:r>
            <a:r>
              <a:rPr lang="pt-BR" sz="1400" dirty="0" smtClean="0">
                <a:solidFill>
                  <a:srgbClr val="000066"/>
                </a:solidFill>
                <a:latin typeface="Verdana" pitchFamily="34" charset="0"/>
              </a:rPr>
              <a:t> </a:t>
            </a:r>
            <a:r>
              <a:rPr lang="pt-BR" sz="1400" b="1" dirty="0">
                <a:solidFill>
                  <a:srgbClr val="FF6600"/>
                </a:solidFill>
                <a:latin typeface="Verdana" pitchFamily="34" charset="0"/>
              </a:rPr>
              <a:t>90%</a:t>
            </a:r>
            <a:r>
              <a:rPr lang="pt-BR" sz="1400" dirty="0">
                <a:solidFill>
                  <a:srgbClr val="000066"/>
                </a:solidFill>
                <a:latin typeface="Verdana" pitchFamily="34" charset="0"/>
              </a:rPr>
              <a:t> de agenciamento e </a:t>
            </a:r>
            <a:r>
              <a:rPr lang="pt-BR" sz="1400" u="sng" dirty="0" smtClean="0">
                <a:solidFill>
                  <a:srgbClr val="000066"/>
                </a:solidFill>
                <a:latin typeface="Verdana" pitchFamily="34" charset="0"/>
              </a:rPr>
              <a:t>até</a:t>
            </a:r>
            <a:r>
              <a:rPr lang="pt-BR" sz="1400" dirty="0" smtClean="0">
                <a:solidFill>
                  <a:srgbClr val="000066"/>
                </a:solidFill>
                <a:latin typeface="Verdana" pitchFamily="34" charset="0"/>
              </a:rPr>
              <a:t> </a:t>
            </a:r>
            <a:r>
              <a:rPr lang="pt-BR" sz="1400" b="1" dirty="0">
                <a:solidFill>
                  <a:srgbClr val="FF6600"/>
                </a:solidFill>
                <a:latin typeface="Verdana" pitchFamily="34" charset="0"/>
              </a:rPr>
              <a:t>10% </a:t>
            </a:r>
            <a:r>
              <a:rPr lang="pt-BR" sz="1400">
                <a:solidFill>
                  <a:srgbClr val="000066"/>
                </a:solidFill>
                <a:latin typeface="Verdana" pitchFamily="34" charset="0"/>
              </a:rPr>
              <a:t>comissão</a:t>
            </a:r>
            <a:r>
              <a:rPr lang="pt-BR" sz="1400" smtClean="0">
                <a:solidFill>
                  <a:srgbClr val="000066"/>
                </a:solidFill>
                <a:latin typeface="Verdan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95073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829421" y="2508026"/>
            <a:ext cx="3485206" cy="555741"/>
          </a:xfrm>
          <a:prstGeom prst="rect">
            <a:avLst/>
          </a:prstGeom>
          <a:noFill/>
        </p:spPr>
        <p:txBody>
          <a:bodyPr wrap="none" lIns="77925" tIns="38963" rIns="77925" bIns="38963">
            <a:spAutoFit/>
          </a:bodyPr>
          <a:lstStyle/>
          <a:p>
            <a:pPr marL="227282" indent="-227282" algn="ctr" defTabSz="914296" fontAlgn="auto">
              <a:spcBef>
                <a:spcPts val="0"/>
              </a:spcBef>
              <a:spcAft>
                <a:spcPts val="511"/>
              </a:spcAft>
              <a:buClr>
                <a:srgbClr val="FF6600"/>
              </a:buClr>
              <a:defRPr/>
            </a:pPr>
            <a:r>
              <a:rPr lang="pt-BR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</a:rPr>
              <a:t>Atendimento</a:t>
            </a:r>
            <a:endParaRPr lang="pt-BR" sz="3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7745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edondar Retângulo em um Canto Diagonal 1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latin typeface="Verdana" pitchFamily="34" charset="0"/>
              </a:rPr>
              <a:t>Atendimento  Personalizado</a:t>
            </a:r>
          </a:p>
        </p:txBody>
      </p:sp>
      <p:sp>
        <p:nvSpPr>
          <p:cNvPr id="3" name="CaixaDeTexto 9"/>
          <p:cNvSpPr txBox="1">
            <a:spLocks noChangeArrowheads="1"/>
          </p:cNvSpPr>
          <p:nvPr/>
        </p:nvSpPr>
        <p:spPr bwMode="auto">
          <a:xfrm>
            <a:off x="3059832" y="1563638"/>
            <a:ext cx="554461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2563" indent="-182563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174625" indent="-174625" eaLnBrk="1" hangingPunct="1">
              <a:spcAft>
                <a:spcPts val="600"/>
              </a:spcAft>
              <a:buClr>
                <a:srgbClr val="FF6600"/>
              </a:buClr>
              <a:buSzPct val="120000"/>
              <a:buFont typeface="Arial" pitchFamily="34" charset="0"/>
              <a:buChar char="•"/>
            </a:pPr>
            <a:r>
              <a:rPr lang="pt-BR" sz="1400" b="1" dirty="0" smtClean="0">
                <a:solidFill>
                  <a:srgbClr val="000066"/>
                </a:solidFill>
                <a:latin typeface="Verdana" pitchFamily="34" charset="0"/>
              </a:rPr>
              <a:t>Central de Serviços 24 Horas</a:t>
            </a:r>
          </a:p>
          <a:p>
            <a:pPr marL="174625" indent="-174625" eaLnBrk="1" hangingPunct="1">
              <a:spcAft>
                <a:spcPts val="600"/>
              </a:spcAft>
              <a:buClr>
                <a:srgbClr val="FF6600"/>
              </a:buClr>
              <a:buSzPct val="120000"/>
              <a:buFont typeface="Arial" pitchFamily="34" charset="0"/>
              <a:buChar char="•"/>
            </a:pPr>
            <a:endParaRPr lang="pt-BR" sz="1400" b="1" dirty="0" smtClean="0">
              <a:solidFill>
                <a:srgbClr val="000066"/>
              </a:solidFill>
              <a:latin typeface="Verdana" pitchFamily="34" charset="0"/>
            </a:endParaRPr>
          </a:p>
          <a:p>
            <a:pPr marL="174625" indent="-174625" eaLnBrk="1" hangingPunct="1">
              <a:spcAft>
                <a:spcPts val="600"/>
              </a:spcAft>
              <a:buClr>
                <a:srgbClr val="FF6600"/>
              </a:buClr>
              <a:buSzPct val="120000"/>
              <a:buFont typeface="Arial" pitchFamily="34" charset="0"/>
              <a:buChar char="•"/>
            </a:pPr>
            <a:r>
              <a:rPr lang="pt-BR" sz="1400" b="1" dirty="0" smtClean="0">
                <a:solidFill>
                  <a:srgbClr val="000066"/>
                </a:solidFill>
                <a:latin typeface="Verdana" pitchFamily="34" charset="0"/>
              </a:rPr>
              <a:t>UDA – Unidade Descentralizadas de Atendimentos </a:t>
            </a:r>
          </a:p>
          <a:p>
            <a:pPr marL="0" indent="0" eaLnBrk="1" hangingPunct="1">
              <a:spcAft>
                <a:spcPts val="600"/>
              </a:spcAft>
              <a:buClr>
                <a:srgbClr val="FF6600"/>
              </a:buClr>
              <a:buSzPct val="120000"/>
            </a:pPr>
            <a:endParaRPr lang="pt-BR" sz="1000" dirty="0" smtClean="0">
              <a:solidFill>
                <a:srgbClr val="000066"/>
              </a:solidFill>
              <a:latin typeface="Verdana" pitchFamily="34" charset="0"/>
            </a:endParaRPr>
          </a:p>
          <a:p>
            <a:pPr marL="174625" indent="-174625" eaLnBrk="1" hangingPunct="1">
              <a:spcAft>
                <a:spcPts val="600"/>
              </a:spcAft>
              <a:buClr>
                <a:srgbClr val="FF6600"/>
              </a:buClr>
              <a:buSzPct val="120000"/>
              <a:buFont typeface="Arial" pitchFamily="34" charset="0"/>
              <a:buChar char="•"/>
            </a:pPr>
            <a:r>
              <a:rPr lang="pt-BR" sz="1400" b="1" dirty="0" smtClean="0">
                <a:solidFill>
                  <a:srgbClr val="000066"/>
                </a:solidFill>
                <a:latin typeface="Verdana" pitchFamily="34" charset="0"/>
              </a:rPr>
              <a:t>SulAmérica Saúde Online</a:t>
            </a:r>
            <a:endParaRPr lang="pt-BR" sz="1400" b="1" dirty="0">
              <a:solidFill>
                <a:srgbClr val="000066"/>
              </a:solidFill>
              <a:latin typeface="Verdana" pitchFamily="34" charset="0"/>
            </a:endParaRPr>
          </a:p>
          <a:p>
            <a:pPr marL="0" indent="0" eaLnBrk="1" hangingPunct="1">
              <a:spcAft>
                <a:spcPts val="600"/>
              </a:spcAft>
              <a:buClr>
                <a:srgbClr val="FF6600"/>
              </a:buClr>
              <a:buSzPct val="120000"/>
            </a:pPr>
            <a:endParaRPr lang="pt-BR" sz="1000" dirty="0" smtClean="0">
              <a:solidFill>
                <a:srgbClr val="000066"/>
              </a:solidFill>
              <a:latin typeface="Verdana" pitchFamily="34" charset="0"/>
            </a:endParaRPr>
          </a:p>
          <a:p>
            <a:pPr marL="174625" indent="-174625" eaLnBrk="1" hangingPunct="1">
              <a:spcAft>
                <a:spcPts val="600"/>
              </a:spcAft>
              <a:buClr>
                <a:srgbClr val="FF6600"/>
              </a:buClr>
              <a:buSzPct val="120000"/>
              <a:buFont typeface="Arial" pitchFamily="34" charset="0"/>
              <a:buChar char="•"/>
            </a:pPr>
            <a:r>
              <a:rPr lang="pt-BR" sz="1400" b="1" dirty="0" smtClean="0">
                <a:solidFill>
                  <a:srgbClr val="000066"/>
                </a:solidFill>
                <a:latin typeface="Verdana" pitchFamily="34" charset="0"/>
              </a:rPr>
              <a:t>Terminais de Auto Atendimento</a:t>
            </a:r>
          </a:p>
        </p:txBody>
      </p:sp>
      <p:pic>
        <p:nvPicPr>
          <p:cNvPr id="5" name="Picture 28" descr="\\SERVIDOR\Clientes\SulAmerica\SulAmerica Day\PNG\ana\mina.png"/>
          <p:cNvPicPr>
            <a:picLocks noChangeAspect="1" noChangeArrowheads="1"/>
          </p:cNvPicPr>
          <p:nvPr/>
        </p:nvPicPr>
        <p:blipFill>
          <a:blip r:embed="rId2" cstate="print"/>
          <a:srcRect t="10434" r="53043"/>
          <a:stretch>
            <a:fillRect/>
          </a:stretch>
        </p:blipFill>
        <p:spPr bwMode="auto">
          <a:xfrm>
            <a:off x="0" y="622697"/>
            <a:ext cx="2952328" cy="422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17020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edondar Retângulo em um Canto Diagonal 1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latin typeface="Verdana" pitchFamily="34" charset="0"/>
              </a:rPr>
              <a:t>Saúde Online - Serviços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94" y="807990"/>
            <a:ext cx="8336213" cy="392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8823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edondar Retângulo em um Canto Diagonal 1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latin typeface="Verdana" pitchFamily="34" charset="0"/>
              </a:rPr>
              <a:t>Saúde Online - Beneficiários</a:t>
            </a:r>
          </a:p>
        </p:txBody>
      </p:sp>
      <p:sp>
        <p:nvSpPr>
          <p:cNvPr id="6" name="CaixaDeTexto 9"/>
          <p:cNvSpPr txBox="1">
            <a:spLocks noChangeArrowheads="1"/>
          </p:cNvSpPr>
          <p:nvPr/>
        </p:nvSpPr>
        <p:spPr bwMode="auto">
          <a:xfrm>
            <a:off x="612000" y="936000"/>
            <a:ext cx="7920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2563" indent="-182563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174625" indent="-174625" eaLnBrk="1" hangingPunct="1">
              <a:spcAft>
                <a:spcPts val="1200"/>
              </a:spcAft>
              <a:buClr>
                <a:srgbClr val="FF6600"/>
              </a:buClr>
              <a:buSzPct val="120000"/>
              <a:buFont typeface="Arial" pitchFamily="34" charset="0"/>
              <a:buChar char="•"/>
            </a:pPr>
            <a:r>
              <a:rPr lang="pt-BR" sz="1600" b="1" dirty="0">
                <a:solidFill>
                  <a:srgbClr val="000066"/>
                </a:solidFill>
                <a:latin typeface="Verdana" pitchFamily="34" charset="0"/>
              </a:rPr>
              <a:t>Facilidades para </a:t>
            </a:r>
            <a:r>
              <a:rPr lang="pt-BR" sz="1600" b="1" dirty="0" smtClean="0">
                <a:solidFill>
                  <a:srgbClr val="000066"/>
                </a:solidFill>
                <a:latin typeface="Verdana" pitchFamily="34" charset="0"/>
              </a:rPr>
              <a:t>os </a:t>
            </a:r>
            <a:r>
              <a:rPr lang="pt-BR" sz="1600" b="1" dirty="0" smtClean="0">
                <a:solidFill>
                  <a:srgbClr val="FF6600"/>
                </a:solidFill>
                <a:latin typeface="Verdana" pitchFamily="34" charset="0"/>
              </a:rPr>
              <a:t>beneficiários</a:t>
            </a:r>
          </a:p>
          <a:p>
            <a:pPr marL="627063" lvl="1" indent="-284163" eaLnBrk="1" hangingPunct="1">
              <a:spcAft>
                <a:spcPts val="600"/>
              </a:spcAft>
              <a:buClr>
                <a:srgbClr val="FF6600"/>
              </a:buClr>
              <a:buSzPct val="120000"/>
              <a:buFont typeface="Wingdings" pitchFamily="2" charset="2"/>
              <a:buChar char="ü"/>
            </a:pPr>
            <a:r>
              <a:rPr lang="pt-BR" sz="1400" dirty="0">
                <a:solidFill>
                  <a:srgbClr val="000066"/>
                </a:solidFill>
                <a:latin typeface="Verdana" pitchFamily="34" charset="0"/>
              </a:rPr>
              <a:t>Monitoramento dos tratamentos realizados;</a:t>
            </a:r>
          </a:p>
          <a:p>
            <a:pPr marL="627063" lvl="1" indent="-284163" eaLnBrk="1" hangingPunct="1">
              <a:spcAft>
                <a:spcPts val="600"/>
              </a:spcAft>
              <a:buClr>
                <a:srgbClr val="FF6600"/>
              </a:buClr>
              <a:buSzPct val="120000"/>
              <a:buFont typeface="Wingdings" pitchFamily="2" charset="2"/>
              <a:buChar char="ü"/>
            </a:pPr>
            <a:r>
              <a:rPr lang="pt-BR" sz="1400">
                <a:solidFill>
                  <a:srgbClr val="000066"/>
                </a:solidFill>
                <a:latin typeface="Verdana" pitchFamily="34" charset="0"/>
              </a:rPr>
              <a:t>Emissão de CI provisória;</a:t>
            </a:r>
          </a:p>
          <a:p>
            <a:pPr marL="627063" lvl="1" indent="-284163" eaLnBrk="1" hangingPunct="1">
              <a:spcAft>
                <a:spcPts val="600"/>
              </a:spcAft>
              <a:buClr>
                <a:srgbClr val="FF6600"/>
              </a:buClr>
              <a:buSzPct val="120000"/>
              <a:buFont typeface="Wingdings" pitchFamily="2" charset="2"/>
              <a:buChar char="ü"/>
            </a:pPr>
            <a:r>
              <a:rPr lang="pt-BR" sz="1400" smtClean="0">
                <a:solidFill>
                  <a:srgbClr val="000066"/>
                </a:solidFill>
                <a:latin typeface="Verdana" pitchFamily="34" charset="0"/>
              </a:rPr>
              <a:t>Rede </a:t>
            </a:r>
            <a:r>
              <a:rPr lang="pt-BR" sz="1400" dirty="0">
                <a:solidFill>
                  <a:srgbClr val="000066"/>
                </a:solidFill>
                <a:latin typeface="Verdana" pitchFamily="34" charset="0"/>
              </a:rPr>
              <a:t>de Atendimento;</a:t>
            </a:r>
          </a:p>
          <a:p>
            <a:pPr marL="627063" lvl="1" indent="-284163" eaLnBrk="1" hangingPunct="1">
              <a:spcAft>
                <a:spcPts val="600"/>
              </a:spcAft>
              <a:buClr>
                <a:srgbClr val="FF6600"/>
              </a:buClr>
              <a:buSzPct val="120000"/>
              <a:buFont typeface="Wingdings" pitchFamily="2" charset="2"/>
              <a:buChar char="ü"/>
            </a:pPr>
            <a:r>
              <a:rPr lang="pt-BR" sz="1400" dirty="0">
                <a:solidFill>
                  <a:srgbClr val="000066"/>
                </a:solidFill>
                <a:latin typeface="Verdana" pitchFamily="34" charset="0"/>
              </a:rPr>
              <a:t>Manual do Usuário;</a:t>
            </a:r>
          </a:p>
          <a:p>
            <a:pPr marL="627063" lvl="1" indent="-284163" eaLnBrk="1" hangingPunct="1">
              <a:spcAft>
                <a:spcPts val="600"/>
              </a:spcAft>
              <a:buClr>
                <a:srgbClr val="FF6600"/>
              </a:buClr>
              <a:buSzPct val="120000"/>
              <a:buFont typeface="Wingdings" pitchFamily="2" charset="2"/>
              <a:buChar char="ü"/>
            </a:pPr>
            <a:r>
              <a:rPr lang="pt-BR" sz="1400" dirty="0">
                <a:solidFill>
                  <a:srgbClr val="000066"/>
                </a:solidFill>
                <a:latin typeface="Verdana" pitchFamily="34" charset="0"/>
              </a:rPr>
              <a:t>Atualização Cadastral;</a:t>
            </a:r>
          </a:p>
          <a:p>
            <a:pPr marL="627063" lvl="1" indent="-284163" eaLnBrk="1" hangingPunct="1">
              <a:spcAft>
                <a:spcPts val="600"/>
              </a:spcAft>
              <a:buClr>
                <a:srgbClr val="FF6600"/>
              </a:buClr>
              <a:buSzPct val="120000"/>
              <a:buFont typeface="Wingdings" pitchFamily="2" charset="2"/>
              <a:buChar char="ü"/>
            </a:pPr>
            <a:r>
              <a:rPr lang="pt-BR" sz="1400" dirty="0">
                <a:solidFill>
                  <a:srgbClr val="000066"/>
                </a:solidFill>
                <a:latin typeface="Verdana" pitchFamily="34" charset="0"/>
              </a:rPr>
              <a:t>Indique seu Dentista;</a:t>
            </a:r>
          </a:p>
          <a:p>
            <a:pPr marL="627063" lvl="1" indent="-284163" eaLnBrk="1" hangingPunct="1">
              <a:spcAft>
                <a:spcPts val="600"/>
              </a:spcAft>
              <a:buClr>
                <a:srgbClr val="FF6600"/>
              </a:buClr>
              <a:buSzPct val="120000"/>
              <a:buFont typeface="Wingdings" pitchFamily="2" charset="2"/>
              <a:buChar char="ü"/>
            </a:pPr>
            <a:r>
              <a:rPr lang="pt-BR" sz="1400" dirty="0">
                <a:solidFill>
                  <a:srgbClr val="000066"/>
                </a:solidFill>
                <a:latin typeface="Verdana" pitchFamily="34" charset="0"/>
              </a:rPr>
              <a:t>Consulta a Tabela de Reembolso;</a:t>
            </a:r>
          </a:p>
          <a:p>
            <a:pPr marL="627063" lvl="1" indent="-284163" eaLnBrk="1" hangingPunct="1">
              <a:spcAft>
                <a:spcPts val="600"/>
              </a:spcAft>
              <a:buClr>
                <a:srgbClr val="FF6600"/>
              </a:buClr>
              <a:buSzPct val="120000"/>
              <a:buFont typeface="Wingdings" pitchFamily="2" charset="2"/>
              <a:buChar char="ü"/>
            </a:pPr>
            <a:r>
              <a:rPr lang="pt-BR" sz="1400" dirty="0">
                <a:solidFill>
                  <a:srgbClr val="000066"/>
                </a:solidFill>
                <a:latin typeface="Verdana" pitchFamily="34" charset="0"/>
              </a:rPr>
              <a:t>Formulário de Solicitação de Reembolso;</a:t>
            </a:r>
          </a:p>
          <a:p>
            <a:pPr marL="627063" lvl="1" indent="-284163" eaLnBrk="1" hangingPunct="1">
              <a:spcAft>
                <a:spcPts val="600"/>
              </a:spcAft>
              <a:buClr>
                <a:srgbClr val="FF6600"/>
              </a:buClr>
              <a:buSzPct val="120000"/>
              <a:buFont typeface="Wingdings" pitchFamily="2" charset="2"/>
              <a:buChar char="ü"/>
            </a:pPr>
            <a:r>
              <a:rPr lang="pt-BR" sz="1400" dirty="0">
                <a:solidFill>
                  <a:srgbClr val="000066"/>
                </a:solidFill>
                <a:latin typeface="Verdana" pitchFamily="34" charset="0"/>
              </a:rPr>
              <a:t>Fale Conosco</a:t>
            </a:r>
            <a:r>
              <a:rPr lang="pt-BR" sz="1400" dirty="0" smtClean="0">
                <a:solidFill>
                  <a:srgbClr val="000066"/>
                </a:solidFill>
                <a:latin typeface="Verdan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42795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edondar Retângulo em um Canto Diagonal 1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latin typeface="Verdana" pitchFamily="34" charset="0"/>
              </a:rPr>
              <a:t>Saúde Online – RH</a:t>
            </a:r>
            <a:br>
              <a:rPr lang="pt-BR" sz="1600" dirty="0" smtClean="0">
                <a:latin typeface="Verdana" pitchFamily="34" charset="0"/>
              </a:rPr>
            </a:br>
            <a:r>
              <a:rPr lang="pt-BR" sz="1600" dirty="0" smtClean="0">
                <a:latin typeface="Verdana" pitchFamily="34" charset="0"/>
              </a:rPr>
              <a:t>(Gestão compartilhada)</a:t>
            </a:r>
          </a:p>
        </p:txBody>
      </p:sp>
      <p:sp>
        <p:nvSpPr>
          <p:cNvPr id="3" name="CaixaDeTexto 9"/>
          <p:cNvSpPr txBox="1">
            <a:spLocks noChangeArrowheads="1"/>
          </p:cNvSpPr>
          <p:nvPr/>
        </p:nvSpPr>
        <p:spPr bwMode="auto">
          <a:xfrm>
            <a:off x="611999" y="936000"/>
            <a:ext cx="8086075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2563" indent="-182563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174625" indent="-174625" eaLnBrk="1" hangingPunct="1">
              <a:spcAft>
                <a:spcPts val="1200"/>
              </a:spcAft>
              <a:buClr>
                <a:srgbClr val="FF6600"/>
              </a:buClr>
              <a:buSzPct val="120000"/>
              <a:buFont typeface="Arial" pitchFamily="34" charset="0"/>
              <a:buChar char="•"/>
            </a:pPr>
            <a:r>
              <a:rPr lang="pt-BR" sz="1600" b="1" dirty="0">
                <a:solidFill>
                  <a:srgbClr val="000066"/>
                </a:solidFill>
                <a:latin typeface="Verdana" pitchFamily="34" charset="0"/>
              </a:rPr>
              <a:t>Facilidades para o </a:t>
            </a:r>
            <a:r>
              <a:rPr lang="pt-BR" sz="1600" b="1" dirty="0" smtClean="0">
                <a:solidFill>
                  <a:srgbClr val="FF6600"/>
                </a:solidFill>
                <a:latin typeface="Verdana" pitchFamily="34" charset="0"/>
              </a:rPr>
              <a:t>gestor </a:t>
            </a:r>
            <a:r>
              <a:rPr lang="pt-BR" sz="1600" b="1" dirty="0">
                <a:solidFill>
                  <a:srgbClr val="FF6600"/>
                </a:solidFill>
                <a:latin typeface="Verdana" pitchFamily="34" charset="0"/>
              </a:rPr>
              <a:t>do b</a:t>
            </a:r>
            <a:r>
              <a:rPr lang="pt-BR" sz="1600" b="1" dirty="0" smtClean="0">
                <a:solidFill>
                  <a:srgbClr val="FF6600"/>
                </a:solidFill>
                <a:latin typeface="Verdana" pitchFamily="34" charset="0"/>
              </a:rPr>
              <a:t>enefício</a:t>
            </a:r>
            <a:r>
              <a:rPr lang="pt-BR" sz="1600" b="1" dirty="0" smtClean="0">
                <a:solidFill>
                  <a:srgbClr val="000066"/>
                </a:solidFill>
                <a:latin typeface="Verdana" pitchFamily="34" charset="0"/>
              </a:rPr>
              <a:t> </a:t>
            </a:r>
          </a:p>
          <a:p>
            <a:pPr marL="627063" lvl="1" indent="-284163" eaLnBrk="1" hangingPunct="1">
              <a:spcAft>
                <a:spcPts val="600"/>
              </a:spcAft>
              <a:buClr>
                <a:srgbClr val="FF6600"/>
              </a:buClr>
              <a:buSzPct val="120000"/>
              <a:buFont typeface="Wingdings" pitchFamily="2" charset="2"/>
              <a:buChar char="ü"/>
            </a:pPr>
            <a:r>
              <a:rPr lang="pt-BR" sz="1400" dirty="0" smtClean="0">
                <a:solidFill>
                  <a:srgbClr val="000066"/>
                </a:solidFill>
                <a:latin typeface="Verdana" pitchFamily="34" charset="0"/>
              </a:rPr>
              <a:t>Movimentação </a:t>
            </a:r>
            <a:r>
              <a:rPr lang="pt-BR" sz="1400" dirty="0">
                <a:solidFill>
                  <a:srgbClr val="000066"/>
                </a:solidFill>
                <a:latin typeface="Verdana" pitchFamily="34" charset="0"/>
              </a:rPr>
              <a:t>de </a:t>
            </a:r>
            <a:r>
              <a:rPr lang="pt-BR" sz="1400" dirty="0" smtClean="0">
                <a:solidFill>
                  <a:srgbClr val="000066"/>
                </a:solidFill>
                <a:latin typeface="Verdana" pitchFamily="34" charset="0"/>
              </a:rPr>
              <a:t>beneficiários;</a:t>
            </a:r>
            <a:endParaRPr lang="pt-BR" sz="1400" dirty="0">
              <a:solidFill>
                <a:srgbClr val="000066"/>
              </a:solidFill>
              <a:latin typeface="Verdana" pitchFamily="34" charset="0"/>
            </a:endParaRPr>
          </a:p>
          <a:p>
            <a:pPr marL="627063" lvl="1" indent="-284163" eaLnBrk="1" hangingPunct="1">
              <a:spcAft>
                <a:spcPts val="600"/>
              </a:spcAft>
              <a:buClr>
                <a:srgbClr val="FF6600"/>
              </a:buClr>
              <a:buSzPct val="120000"/>
              <a:buFont typeface="Wingdings" pitchFamily="2" charset="2"/>
              <a:buChar char="ü"/>
            </a:pPr>
            <a:r>
              <a:rPr lang="pt-BR" sz="1400" dirty="0">
                <a:solidFill>
                  <a:srgbClr val="000066"/>
                </a:solidFill>
                <a:latin typeface="Verdana" pitchFamily="34" charset="0"/>
              </a:rPr>
              <a:t>Emissão de </a:t>
            </a:r>
            <a:r>
              <a:rPr lang="pt-BR" sz="1400" dirty="0" smtClean="0">
                <a:solidFill>
                  <a:srgbClr val="000066"/>
                </a:solidFill>
                <a:latin typeface="Verdana" pitchFamily="34" charset="0"/>
              </a:rPr>
              <a:t>CI provisória</a:t>
            </a:r>
            <a:r>
              <a:rPr lang="pt-BR" sz="1400" dirty="0">
                <a:solidFill>
                  <a:srgbClr val="000066"/>
                </a:solidFill>
                <a:latin typeface="Verdana" pitchFamily="34" charset="0"/>
              </a:rPr>
              <a:t>;</a:t>
            </a:r>
          </a:p>
          <a:p>
            <a:pPr marL="627063" lvl="1" indent="-284163" eaLnBrk="1" hangingPunct="1">
              <a:spcAft>
                <a:spcPts val="600"/>
              </a:spcAft>
              <a:buClr>
                <a:srgbClr val="FF6600"/>
              </a:buClr>
              <a:buSzPct val="120000"/>
              <a:buFont typeface="Wingdings" pitchFamily="2" charset="2"/>
              <a:buChar char="ü"/>
            </a:pPr>
            <a:r>
              <a:rPr lang="pt-BR" sz="1400" dirty="0">
                <a:solidFill>
                  <a:srgbClr val="000066"/>
                </a:solidFill>
                <a:latin typeface="Verdana" pitchFamily="34" charset="0"/>
              </a:rPr>
              <a:t>2ª. Via </a:t>
            </a:r>
            <a:r>
              <a:rPr lang="pt-BR" sz="1400" dirty="0" smtClean="0">
                <a:solidFill>
                  <a:srgbClr val="000066"/>
                </a:solidFill>
                <a:latin typeface="Verdana" pitchFamily="34" charset="0"/>
              </a:rPr>
              <a:t>da CI;</a:t>
            </a:r>
            <a:endParaRPr lang="pt-BR" sz="1400" dirty="0">
              <a:solidFill>
                <a:srgbClr val="000066"/>
              </a:solidFill>
              <a:latin typeface="Verdana" pitchFamily="34" charset="0"/>
            </a:endParaRPr>
          </a:p>
          <a:p>
            <a:pPr marL="627063" lvl="1" indent="-284163" eaLnBrk="1" hangingPunct="1">
              <a:spcAft>
                <a:spcPts val="600"/>
              </a:spcAft>
              <a:buClr>
                <a:srgbClr val="FF6600"/>
              </a:buClr>
              <a:buSzPct val="120000"/>
              <a:buFont typeface="Wingdings" pitchFamily="2" charset="2"/>
              <a:buChar char="ü"/>
            </a:pPr>
            <a:r>
              <a:rPr lang="pt-BR" sz="1400" dirty="0">
                <a:solidFill>
                  <a:srgbClr val="000066"/>
                </a:solidFill>
                <a:latin typeface="Verdana" pitchFamily="34" charset="0"/>
              </a:rPr>
              <a:t>Relatórios de Sinistralidade e Utilização;</a:t>
            </a:r>
          </a:p>
          <a:p>
            <a:pPr marL="627063" lvl="1" indent="-284163" eaLnBrk="1" hangingPunct="1">
              <a:spcAft>
                <a:spcPts val="600"/>
              </a:spcAft>
              <a:buClr>
                <a:srgbClr val="FF6600"/>
              </a:buClr>
              <a:buSzPct val="120000"/>
              <a:buFont typeface="Wingdings" pitchFamily="2" charset="2"/>
              <a:buChar char="ü"/>
            </a:pPr>
            <a:r>
              <a:rPr lang="pt-BR" sz="1400" dirty="0">
                <a:solidFill>
                  <a:srgbClr val="000066"/>
                </a:solidFill>
                <a:latin typeface="Verdana" pitchFamily="34" charset="0"/>
              </a:rPr>
              <a:t>Rede de Atendimento;</a:t>
            </a:r>
          </a:p>
          <a:p>
            <a:pPr marL="627063" lvl="1" indent="-284163" eaLnBrk="1" hangingPunct="1">
              <a:spcAft>
                <a:spcPts val="600"/>
              </a:spcAft>
              <a:buClr>
                <a:srgbClr val="FF6600"/>
              </a:buClr>
              <a:buSzPct val="120000"/>
              <a:buFont typeface="Wingdings" pitchFamily="2" charset="2"/>
              <a:buChar char="ü"/>
            </a:pPr>
            <a:r>
              <a:rPr lang="pt-BR" sz="1400" dirty="0">
                <a:solidFill>
                  <a:srgbClr val="000066"/>
                </a:solidFill>
                <a:latin typeface="Verdana" pitchFamily="34" charset="0"/>
              </a:rPr>
              <a:t>Tabela de Reembolso;</a:t>
            </a:r>
          </a:p>
          <a:p>
            <a:pPr marL="627063" lvl="1" indent="-284163" eaLnBrk="1" hangingPunct="1">
              <a:spcAft>
                <a:spcPts val="600"/>
              </a:spcAft>
              <a:buClr>
                <a:srgbClr val="FF6600"/>
              </a:buClr>
              <a:buSzPct val="120000"/>
              <a:buFont typeface="Wingdings" pitchFamily="2" charset="2"/>
              <a:buChar char="ü"/>
            </a:pPr>
            <a:r>
              <a:rPr lang="pt-BR" sz="1400" dirty="0">
                <a:solidFill>
                  <a:srgbClr val="000066"/>
                </a:solidFill>
                <a:latin typeface="Verdana" pitchFamily="34" charset="0"/>
              </a:rPr>
              <a:t>Formulário de Reembolso;</a:t>
            </a:r>
          </a:p>
          <a:p>
            <a:pPr marL="627063" lvl="1" indent="-284163" eaLnBrk="1" hangingPunct="1">
              <a:spcAft>
                <a:spcPts val="600"/>
              </a:spcAft>
              <a:buClr>
                <a:srgbClr val="FF6600"/>
              </a:buClr>
              <a:buSzPct val="120000"/>
              <a:buFont typeface="Wingdings" pitchFamily="2" charset="2"/>
              <a:buChar char="ü"/>
            </a:pPr>
            <a:r>
              <a:rPr lang="pt-BR" sz="1400" dirty="0">
                <a:solidFill>
                  <a:srgbClr val="000066"/>
                </a:solidFill>
                <a:latin typeface="Verdana" pitchFamily="34" charset="0"/>
              </a:rPr>
              <a:t>Manual do </a:t>
            </a:r>
            <a:r>
              <a:rPr lang="pt-BR" sz="1400" dirty="0" smtClean="0">
                <a:solidFill>
                  <a:srgbClr val="000066"/>
                </a:solidFill>
                <a:latin typeface="Verdana" pitchFamily="34" charset="0"/>
              </a:rPr>
              <a:t>Usuário;</a:t>
            </a:r>
            <a:endParaRPr lang="pt-BR" sz="1400" dirty="0">
              <a:solidFill>
                <a:srgbClr val="000066"/>
              </a:solidFill>
              <a:latin typeface="Verdana" pitchFamily="34" charset="0"/>
            </a:endParaRPr>
          </a:p>
          <a:p>
            <a:pPr marL="627063" lvl="1" indent="-284163" eaLnBrk="1" hangingPunct="1">
              <a:spcAft>
                <a:spcPts val="600"/>
              </a:spcAft>
              <a:buClr>
                <a:srgbClr val="FF6600"/>
              </a:buClr>
              <a:buSzPct val="120000"/>
              <a:buFont typeface="Wingdings" pitchFamily="2" charset="2"/>
              <a:buChar char="ü"/>
            </a:pPr>
            <a:r>
              <a:rPr lang="pt-BR" sz="1400" dirty="0">
                <a:solidFill>
                  <a:srgbClr val="000066"/>
                </a:solidFill>
                <a:latin typeface="Verdana" pitchFamily="34" charset="0"/>
              </a:rPr>
              <a:t>Perfil e </a:t>
            </a:r>
            <a:r>
              <a:rPr lang="pt-BR" sz="1400" dirty="0" smtClean="0">
                <a:solidFill>
                  <a:srgbClr val="000066"/>
                </a:solidFill>
                <a:latin typeface="Verdana" pitchFamily="34" charset="0"/>
              </a:rPr>
              <a:t>Regras;</a:t>
            </a:r>
            <a:endParaRPr lang="pt-BR" sz="1400" dirty="0">
              <a:solidFill>
                <a:srgbClr val="000066"/>
              </a:solidFill>
              <a:latin typeface="Verdana" pitchFamily="34" charset="0"/>
            </a:endParaRPr>
          </a:p>
          <a:p>
            <a:pPr marL="627063" lvl="1" indent="-284163" eaLnBrk="1" hangingPunct="1">
              <a:spcAft>
                <a:spcPts val="600"/>
              </a:spcAft>
              <a:buClr>
                <a:srgbClr val="FF6600"/>
              </a:buClr>
              <a:buSzPct val="120000"/>
              <a:buFont typeface="Wingdings" pitchFamily="2" charset="2"/>
              <a:buChar char="ü"/>
            </a:pPr>
            <a:r>
              <a:rPr lang="pt-BR" sz="1400" dirty="0">
                <a:solidFill>
                  <a:srgbClr val="000066"/>
                </a:solidFill>
                <a:latin typeface="Verdana" pitchFamily="34" charset="0"/>
              </a:rPr>
              <a:t>Cobertura dos produtos</a:t>
            </a:r>
            <a:r>
              <a:rPr lang="pt-BR" sz="1400" dirty="0" smtClean="0">
                <a:solidFill>
                  <a:srgbClr val="000066"/>
                </a:solidFill>
                <a:latin typeface="Verdana" pitchFamily="34" charset="0"/>
              </a:rPr>
              <a:t>;</a:t>
            </a:r>
          </a:p>
          <a:p>
            <a:pPr marL="627063" lvl="1" indent="-284163" eaLnBrk="1" hangingPunct="1">
              <a:spcAft>
                <a:spcPts val="600"/>
              </a:spcAft>
              <a:buClr>
                <a:srgbClr val="FF6600"/>
              </a:buClr>
              <a:buSzPct val="120000"/>
              <a:buFont typeface="Wingdings" pitchFamily="2" charset="2"/>
              <a:buChar char="ü"/>
            </a:pPr>
            <a:r>
              <a:rPr lang="pt-BR" sz="1400" dirty="0">
                <a:solidFill>
                  <a:srgbClr val="000066"/>
                </a:solidFill>
                <a:latin typeface="Verdana" pitchFamily="34" charset="0"/>
              </a:rPr>
              <a:t>Relatórios Cadastrais – Beneficiários Ativos, Movimentação Cadastral (Ativos e Excluídos no período), Beneficiários </a:t>
            </a:r>
            <a:r>
              <a:rPr lang="pt-BR" sz="1400" dirty="0" smtClean="0">
                <a:solidFill>
                  <a:srgbClr val="000066"/>
                </a:solidFill>
                <a:latin typeface="Verdana" pitchFamily="34" charset="0"/>
              </a:rPr>
              <a:t>Desligados.</a:t>
            </a:r>
            <a:endParaRPr lang="pt-BR" sz="1400" dirty="0">
              <a:solidFill>
                <a:srgbClr val="000066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7778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259632" y="1383047"/>
            <a:ext cx="7438442" cy="21602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Arredondar Retângulo em um Canto Diagonal 1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latin typeface="Verdana" pitchFamily="34" charset="0"/>
              </a:rPr>
              <a:t>Saúde Online – RH</a:t>
            </a:r>
            <a:br>
              <a:rPr lang="pt-BR" sz="1600" dirty="0" smtClean="0">
                <a:latin typeface="Verdana" pitchFamily="34" charset="0"/>
              </a:rPr>
            </a:br>
            <a:r>
              <a:rPr lang="pt-BR" sz="1600" dirty="0" smtClean="0">
                <a:latin typeface="Verdana" pitchFamily="34" charset="0"/>
              </a:rPr>
              <a:t>(Gestão compartilhada)</a:t>
            </a:r>
          </a:p>
        </p:txBody>
      </p:sp>
      <p:sp>
        <p:nvSpPr>
          <p:cNvPr id="3" name="CaixaDeTexto 9"/>
          <p:cNvSpPr txBox="1">
            <a:spLocks noChangeArrowheads="1"/>
          </p:cNvSpPr>
          <p:nvPr/>
        </p:nvSpPr>
        <p:spPr bwMode="auto">
          <a:xfrm>
            <a:off x="611999" y="936000"/>
            <a:ext cx="8086075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2563" indent="-182563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174625" indent="-174625" eaLnBrk="1" hangingPunct="1">
              <a:spcAft>
                <a:spcPts val="1200"/>
              </a:spcAft>
              <a:buClr>
                <a:srgbClr val="FF6600"/>
              </a:buClr>
              <a:buSzPct val="120000"/>
              <a:buFont typeface="Arial" pitchFamily="34" charset="0"/>
              <a:buChar char="•"/>
            </a:pPr>
            <a:r>
              <a:rPr lang="pt-BR" sz="1600" b="1" dirty="0">
                <a:solidFill>
                  <a:srgbClr val="000066"/>
                </a:solidFill>
                <a:latin typeface="Verdana" pitchFamily="34" charset="0"/>
              </a:rPr>
              <a:t>Facilidades para o </a:t>
            </a:r>
            <a:r>
              <a:rPr lang="pt-BR" sz="1600" b="1" dirty="0" smtClean="0">
                <a:solidFill>
                  <a:srgbClr val="FF6600"/>
                </a:solidFill>
                <a:latin typeface="Verdana" pitchFamily="34" charset="0"/>
              </a:rPr>
              <a:t>gestor </a:t>
            </a:r>
            <a:r>
              <a:rPr lang="pt-BR" sz="1600" b="1" dirty="0">
                <a:solidFill>
                  <a:srgbClr val="FF6600"/>
                </a:solidFill>
                <a:latin typeface="Verdana" pitchFamily="34" charset="0"/>
              </a:rPr>
              <a:t>do b</a:t>
            </a:r>
            <a:r>
              <a:rPr lang="pt-BR" sz="1600" b="1" dirty="0" smtClean="0">
                <a:solidFill>
                  <a:srgbClr val="FF6600"/>
                </a:solidFill>
                <a:latin typeface="Verdana" pitchFamily="34" charset="0"/>
              </a:rPr>
              <a:t>enefício</a:t>
            </a:r>
            <a:r>
              <a:rPr lang="pt-BR" sz="1600" b="1" dirty="0" smtClean="0">
                <a:solidFill>
                  <a:srgbClr val="000066"/>
                </a:solidFill>
                <a:latin typeface="Verdana" pitchFamily="34" charset="0"/>
              </a:rPr>
              <a:t> </a:t>
            </a:r>
          </a:p>
          <a:p>
            <a:pPr marL="627063" lvl="1" indent="-284163" eaLnBrk="1" hangingPunct="1">
              <a:spcAft>
                <a:spcPts val="600"/>
              </a:spcAft>
              <a:buClr>
                <a:srgbClr val="FF6600"/>
              </a:buClr>
              <a:buSzPct val="120000"/>
              <a:buFont typeface="Wingdings" pitchFamily="2" charset="2"/>
              <a:buChar char="ü"/>
            </a:pPr>
            <a:r>
              <a:rPr lang="pt-BR" sz="1400" dirty="0" smtClean="0">
                <a:solidFill>
                  <a:schemeClr val="bg1"/>
                </a:solidFill>
                <a:latin typeface="Verdana" pitchFamily="34" charset="0"/>
              </a:rPr>
              <a:t>Movimentação de beneficiários;</a:t>
            </a:r>
            <a:endParaRPr lang="pt-BR" sz="1400" dirty="0">
              <a:solidFill>
                <a:schemeClr val="bg1"/>
              </a:solidFill>
              <a:latin typeface="Verdana" pitchFamily="34" charset="0"/>
            </a:endParaRPr>
          </a:p>
          <a:p>
            <a:pPr marL="627063" lvl="1" indent="-284163" eaLnBrk="1" hangingPunct="1">
              <a:spcAft>
                <a:spcPts val="600"/>
              </a:spcAft>
              <a:buClr>
                <a:srgbClr val="FF6600"/>
              </a:buClr>
              <a:buSzPct val="120000"/>
              <a:buFont typeface="Wingdings" pitchFamily="2" charset="2"/>
              <a:buChar char="ü"/>
            </a:pPr>
            <a:r>
              <a:rPr lang="pt-BR" sz="1400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Emissão de </a:t>
            </a:r>
            <a:r>
              <a:rPr lang="pt-BR" sz="1400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CI provisória; </a:t>
            </a:r>
            <a:endParaRPr lang="pt-BR" sz="1400" dirty="0">
              <a:solidFill>
                <a:schemeClr val="bg1">
                  <a:lumMod val="75000"/>
                </a:schemeClr>
              </a:solidFill>
              <a:latin typeface="Verdana" pitchFamily="34" charset="0"/>
            </a:endParaRPr>
          </a:p>
          <a:p>
            <a:pPr marL="627063" lvl="1" indent="-284163" eaLnBrk="1" hangingPunct="1">
              <a:spcAft>
                <a:spcPts val="600"/>
              </a:spcAft>
              <a:buClr>
                <a:srgbClr val="FF6600"/>
              </a:buClr>
              <a:buSzPct val="120000"/>
              <a:buFont typeface="Wingdings" pitchFamily="2" charset="2"/>
              <a:buChar char="ü"/>
            </a:pPr>
            <a:r>
              <a:rPr lang="pt-BR" sz="1400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2ª. Via de cartão de </a:t>
            </a:r>
            <a:r>
              <a:rPr lang="pt-BR" sz="1400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identificação;</a:t>
            </a:r>
            <a:endParaRPr lang="pt-BR" sz="1400" dirty="0">
              <a:solidFill>
                <a:schemeClr val="bg1">
                  <a:lumMod val="75000"/>
                </a:schemeClr>
              </a:solidFill>
              <a:latin typeface="Verdana" pitchFamily="34" charset="0"/>
            </a:endParaRPr>
          </a:p>
          <a:p>
            <a:pPr marL="627063" lvl="1" indent="-284163" eaLnBrk="1" hangingPunct="1">
              <a:spcAft>
                <a:spcPts val="600"/>
              </a:spcAft>
              <a:buClr>
                <a:srgbClr val="FF6600"/>
              </a:buClr>
              <a:buSzPct val="120000"/>
              <a:buFont typeface="Wingdings" pitchFamily="2" charset="2"/>
              <a:buChar char="ü"/>
            </a:pPr>
            <a:r>
              <a:rPr lang="pt-BR" sz="1400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Relatórios de Sinistralidade e Utilização;</a:t>
            </a:r>
          </a:p>
          <a:p>
            <a:pPr marL="627063" lvl="1" indent="-284163" eaLnBrk="1" hangingPunct="1">
              <a:spcAft>
                <a:spcPts val="600"/>
              </a:spcAft>
              <a:buClr>
                <a:srgbClr val="FF6600"/>
              </a:buClr>
              <a:buSzPct val="120000"/>
              <a:buFont typeface="Wingdings" pitchFamily="2" charset="2"/>
              <a:buChar char="ü"/>
            </a:pPr>
            <a:r>
              <a:rPr lang="pt-BR" sz="1400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Rede de Atendimento;</a:t>
            </a:r>
          </a:p>
          <a:p>
            <a:pPr marL="627063" lvl="1" indent="-284163" eaLnBrk="1" hangingPunct="1">
              <a:spcAft>
                <a:spcPts val="600"/>
              </a:spcAft>
              <a:buClr>
                <a:srgbClr val="FF6600"/>
              </a:buClr>
              <a:buSzPct val="120000"/>
              <a:buFont typeface="Wingdings" pitchFamily="2" charset="2"/>
              <a:buChar char="ü"/>
            </a:pPr>
            <a:r>
              <a:rPr lang="pt-BR" sz="1400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Tabela de Reembolso;</a:t>
            </a:r>
          </a:p>
          <a:p>
            <a:pPr marL="627063" lvl="1" indent="-284163" eaLnBrk="1" hangingPunct="1">
              <a:spcAft>
                <a:spcPts val="600"/>
              </a:spcAft>
              <a:buClr>
                <a:srgbClr val="FF6600"/>
              </a:buClr>
              <a:buSzPct val="120000"/>
              <a:buFont typeface="Wingdings" pitchFamily="2" charset="2"/>
              <a:buChar char="ü"/>
            </a:pPr>
            <a:r>
              <a:rPr lang="pt-BR" sz="1400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Formulário de Reembolso;</a:t>
            </a:r>
          </a:p>
          <a:p>
            <a:pPr marL="627063" lvl="1" indent="-284163" eaLnBrk="1" hangingPunct="1">
              <a:spcAft>
                <a:spcPts val="600"/>
              </a:spcAft>
              <a:buClr>
                <a:srgbClr val="FF6600"/>
              </a:buClr>
              <a:buSzPct val="120000"/>
              <a:buFont typeface="Wingdings" pitchFamily="2" charset="2"/>
              <a:buChar char="ü"/>
            </a:pPr>
            <a:r>
              <a:rPr lang="pt-BR" sz="1400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Manual do </a:t>
            </a:r>
            <a:r>
              <a:rPr lang="pt-BR" sz="1400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Usuário;</a:t>
            </a:r>
            <a:endParaRPr lang="pt-BR" sz="1400" dirty="0">
              <a:solidFill>
                <a:schemeClr val="bg1">
                  <a:lumMod val="75000"/>
                </a:schemeClr>
              </a:solidFill>
              <a:latin typeface="Verdana" pitchFamily="34" charset="0"/>
            </a:endParaRPr>
          </a:p>
          <a:p>
            <a:pPr marL="627063" lvl="1" indent="-284163" eaLnBrk="1" hangingPunct="1">
              <a:spcAft>
                <a:spcPts val="600"/>
              </a:spcAft>
              <a:buClr>
                <a:srgbClr val="FF6600"/>
              </a:buClr>
              <a:buSzPct val="120000"/>
              <a:buFont typeface="Wingdings" pitchFamily="2" charset="2"/>
              <a:buChar char="ü"/>
            </a:pPr>
            <a:r>
              <a:rPr lang="pt-BR" sz="1400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Perfil e </a:t>
            </a:r>
            <a:r>
              <a:rPr lang="pt-BR" sz="1400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Regras;</a:t>
            </a:r>
            <a:endParaRPr lang="pt-BR" sz="1400" dirty="0">
              <a:solidFill>
                <a:schemeClr val="bg1">
                  <a:lumMod val="75000"/>
                </a:schemeClr>
              </a:solidFill>
              <a:latin typeface="Verdana" pitchFamily="34" charset="0"/>
            </a:endParaRPr>
          </a:p>
          <a:p>
            <a:pPr marL="627063" lvl="1" indent="-284163" eaLnBrk="1" hangingPunct="1">
              <a:spcAft>
                <a:spcPts val="600"/>
              </a:spcAft>
              <a:buClr>
                <a:srgbClr val="FF6600"/>
              </a:buClr>
              <a:buSzPct val="120000"/>
              <a:buFont typeface="Wingdings" pitchFamily="2" charset="2"/>
              <a:buChar char="ü"/>
            </a:pPr>
            <a:r>
              <a:rPr lang="pt-BR" sz="1400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Cobertura dos produtos</a:t>
            </a:r>
            <a:r>
              <a:rPr lang="pt-BR" sz="1400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;</a:t>
            </a:r>
          </a:p>
          <a:p>
            <a:pPr marL="627063" lvl="1" indent="-284163" eaLnBrk="1" hangingPunct="1">
              <a:spcAft>
                <a:spcPts val="600"/>
              </a:spcAft>
              <a:buClr>
                <a:srgbClr val="FF6600"/>
              </a:buClr>
              <a:buSzPct val="120000"/>
              <a:buFont typeface="Wingdings" pitchFamily="2" charset="2"/>
              <a:buChar char="ü"/>
            </a:pPr>
            <a:r>
              <a:rPr lang="pt-BR" sz="1400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Relatórios Cadastrais – Beneficiários Ativos, Movimentação Cadastral (Ativos e Excluídos no período), Beneficiários Desligados, Relatórios de 2ª via de carteira</a:t>
            </a:r>
            <a:r>
              <a:rPr lang="pt-BR" sz="1400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</a:rPr>
              <a:t>;</a:t>
            </a:r>
            <a:endParaRPr lang="pt-BR" sz="1400" dirty="0">
              <a:solidFill>
                <a:schemeClr val="bg1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6012160" y="1383046"/>
            <a:ext cx="2685914" cy="2340832"/>
          </a:xfrm>
          <a:prstGeom prst="roundRect">
            <a:avLst>
              <a:gd name="adj" fmla="val 517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pt-BR" sz="14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t-BR" sz="1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 movimentações dos beneficiários do novo  </a:t>
            </a:r>
            <a:r>
              <a:rPr lang="pt-BR" sz="10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odonto</a:t>
            </a:r>
            <a:r>
              <a:rPr lang="pt-BR" sz="1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não serão feitas pelo MECSAS e  sim por meio do Saúde </a:t>
            </a:r>
            <a:r>
              <a:rPr lang="pt-BR" sz="10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OnLine</a:t>
            </a:r>
            <a:r>
              <a:rPr lang="pt-BR" sz="1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r>
              <a:rPr lang="pt-BR" sz="1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pt-BR" sz="1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ferramenta está disponível para o  empresarial, PME Mais e PME.</a:t>
            </a:r>
          </a:p>
          <a:p>
            <a:endParaRPr lang="pt-BR" sz="1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t-BR" sz="1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  movimentações poderão ser feitas meio de digitação ou pelo </a:t>
            </a:r>
            <a:r>
              <a:rPr lang="pt-BR" sz="10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upload</a:t>
            </a:r>
            <a:r>
              <a:rPr lang="pt-BR" sz="1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arquivo layout com os dados dos beneficiários, com atualizações online.</a:t>
            </a:r>
          </a:p>
        </p:txBody>
      </p:sp>
    </p:spTree>
    <p:extLst>
      <p:ext uri="{BB962C8B-B14F-4D97-AF65-F5344CB8AC3E}">
        <p14:creationId xmlns:p14="http://schemas.microsoft.com/office/powerpoint/2010/main" val="5814626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4"/>
          <p:cNvSpPr>
            <a:spLocks noChangeArrowheads="1"/>
          </p:cNvSpPr>
          <p:nvPr/>
        </p:nvSpPr>
        <p:spPr bwMode="auto">
          <a:xfrm>
            <a:off x="0" y="1419622"/>
            <a:ext cx="9144000" cy="68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0" tIns="40806" rIns="81610" bIns="40806">
            <a:spAutoFit/>
          </a:bodyPr>
          <a:lstStyle/>
          <a:p>
            <a:pPr algn="ctr" defTabSz="815780"/>
            <a:r>
              <a:rPr lang="pt-BR" altLang="ja-JP" sz="2700" b="1" dirty="0">
                <a:solidFill>
                  <a:srgbClr val="002060"/>
                </a:solidFill>
                <a:latin typeface="Verdana" pitchFamily="34" charset="0"/>
              </a:rPr>
              <a:t>SulAmérica </a:t>
            </a:r>
            <a:r>
              <a:rPr lang="pt-BR" altLang="ja-JP" sz="2700" b="1" dirty="0" smtClean="0">
                <a:solidFill>
                  <a:srgbClr val="002060"/>
                </a:solidFill>
                <a:latin typeface="Verdana" pitchFamily="34" charset="0"/>
              </a:rPr>
              <a:t>Odonto</a:t>
            </a:r>
            <a:r>
              <a:rPr lang="pt-BR" altLang="ja-JP" sz="2700" b="1" dirty="0">
                <a:solidFill>
                  <a:srgbClr val="002060"/>
                </a:solidFill>
                <a:latin typeface="Verdana" pitchFamily="34" charset="0"/>
              </a:rPr>
              <a:t/>
            </a:r>
            <a:br>
              <a:rPr lang="pt-BR" altLang="ja-JP" sz="2700" b="1" dirty="0">
                <a:solidFill>
                  <a:srgbClr val="002060"/>
                </a:solidFill>
                <a:latin typeface="Verdana" pitchFamily="34" charset="0"/>
              </a:rPr>
            </a:br>
            <a:endParaRPr lang="pt-BR" altLang="ja-JP" sz="1200" b="1" dirty="0">
              <a:solidFill>
                <a:srgbClr val="00206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edondar Retângulo em um Canto Diagonal 1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latin typeface="Verdana" pitchFamily="34" charset="0"/>
              </a:rPr>
              <a:t>Saúde Online – Rede Credenciada</a:t>
            </a:r>
          </a:p>
        </p:txBody>
      </p:sp>
      <p:sp>
        <p:nvSpPr>
          <p:cNvPr id="3" name="CaixaDeTexto 9"/>
          <p:cNvSpPr txBox="1">
            <a:spLocks noChangeArrowheads="1"/>
          </p:cNvSpPr>
          <p:nvPr/>
        </p:nvSpPr>
        <p:spPr bwMode="auto">
          <a:xfrm>
            <a:off x="612000" y="936000"/>
            <a:ext cx="792000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2563" indent="-182563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174625" indent="-174625" eaLnBrk="1" hangingPunct="1">
              <a:spcAft>
                <a:spcPts val="1200"/>
              </a:spcAft>
              <a:buClr>
                <a:srgbClr val="FF6600"/>
              </a:buClr>
              <a:buSzPct val="120000"/>
              <a:buFont typeface="Arial" pitchFamily="34" charset="0"/>
              <a:buChar char="•"/>
            </a:pPr>
            <a:r>
              <a:rPr lang="pt-BR" sz="1600" b="1" dirty="0">
                <a:solidFill>
                  <a:srgbClr val="000066"/>
                </a:solidFill>
                <a:latin typeface="Verdana" pitchFamily="34" charset="0"/>
              </a:rPr>
              <a:t>Facilidades para </a:t>
            </a:r>
            <a:r>
              <a:rPr lang="pt-BR" sz="1600" b="1" dirty="0" smtClean="0">
                <a:solidFill>
                  <a:srgbClr val="000066"/>
                </a:solidFill>
                <a:latin typeface="Verdana" pitchFamily="34" charset="0"/>
              </a:rPr>
              <a:t>os </a:t>
            </a:r>
            <a:r>
              <a:rPr lang="pt-BR" sz="1600" b="1" dirty="0" smtClean="0">
                <a:solidFill>
                  <a:srgbClr val="FF6600"/>
                </a:solidFill>
                <a:latin typeface="Verdana" pitchFamily="34" charset="0"/>
              </a:rPr>
              <a:t>dentistas credenciados</a:t>
            </a:r>
            <a:r>
              <a:rPr lang="pt-BR" sz="1600" b="1" dirty="0" smtClean="0">
                <a:solidFill>
                  <a:srgbClr val="000066"/>
                </a:solidFill>
                <a:latin typeface="Verdana" pitchFamily="34" charset="0"/>
              </a:rPr>
              <a:t> </a:t>
            </a:r>
          </a:p>
          <a:p>
            <a:pPr marL="627063" lvl="1" indent="-284163" eaLnBrk="1" hangingPunct="1">
              <a:spcAft>
                <a:spcPts val="600"/>
              </a:spcAft>
              <a:buClr>
                <a:srgbClr val="FF6600"/>
              </a:buClr>
              <a:buSzPct val="120000"/>
              <a:buFont typeface="Wingdings" pitchFamily="2" charset="2"/>
              <a:buChar char="ü"/>
            </a:pPr>
            <a:r>
              <a:rPr lang="pt-BR" sz="1400" dirty="0">
                <a:solidFill>
                  <a:srgbClr val="000066"/>
                </a:solidFill>
                <a:latin typeface="Verdana" pitchFamily="34" charset="0"/>
              </a:rPr>
              <a:t>Dados Cadastrais e de negociação;</a:t>
            </a:r>
          </a:p>
          <a:p>
            <a:pPr marL="627063" lvl="1" indent="-284163" eaLnBrk="1" hangingPunct="1">
              <a:spcAft>
                <a:spcPts val="600"/>
              </a:spcAft>
              <a:buClr>
                <a:srgbClr val="FF6600"/>
              </a:buClr>
              <a:buSzPct val="120000"/>
              <a:buFont typeface="Wingdings" pitchFamily="2" charset="2"/>
              <a:buChar char="ü"/>
            </a:pPr>
            <a:r>
              <a:rPr lang="pt-BR" sz="1400" dirty="0">
                <a:solidFill>
                  <a:srgbClr val="000066"/>
                </a:solidFill>
                <a:latin typeface="Verdana" pitchFamily="34" charset="0"/>
              </a:rPr>
              <a:t>Verificação de Elegibilidade dos Associados;</a:t>
            </a:r>
          </a:p>
          <a:p>
            <a:pPr marL="627063" lvl="1" indent="-284163" eaLnBrk="1" hangingPunct="1">
              <a:spcAft>
                <a:spcPts val="600"/>
              </a:spcAft>
              <a:buClr>
                <a:srgbClr val="FF6600"/>
              </a:buClr>
              <a:buSzPct val="120000"/>
              <a:buFont typeface="Wingdings" pitchFamily="2" charset="2"/>
              <a:buChar char="ü"/>
            </a:pPr>
            <a:r>
              <a:rPr lang="pt-BR" sz="1400" dirty="0">
                <a:solidFill>
                  <a:srgbClr val="000066"/>
                </a:solidFill>
                <a:latin typeface="Verdana" pitchFamily="34" charset="0"/>
              </a:rPr>
              <a:t>Solicitação de Autorização dos Tratamentos;</a:t>
            </a:r>
          </a:p>
          <a:p>
            <a:pPr marL="627063" lvl="1" indent="-284163" eaLnBrk="1" hangingPunct="1">
              <a:spcAft>
                <a:spcPts val="600"/>
              </a:spcAft>
              <a:buClr>
                <a:srgbClr val="FF6600"/>
              </a:buClr>
              <a:buSzPct val="120000"/>
              <a:buFont typeface="Wingdings" pitchFamily="2" charset="2"/>
              <a:buChar char="ü"/>
            </a:pPr>
            <a:r>
              <a:rPr lang="pt-BR" sz="1400" dirty="0">
                <a:solidFill>
                  <a:srgbClr val="000066"/>
                </a:solidFill>
                <a:latin typeface="Verdana" pitchFamily="34" charset="0"/>
              </a:rPr>
              <a:t>Históricos de Relacionamento com a Auditoria;</a:t>
            </a:r>
          </a:p>
          <a:p>
            <a:pPr marL="627063" lvl="1" indent="-284163" eaLnBrk="1" hangingPunct="1">
              <a:spcAft>
                <a:spcPts val="600"/>
              </a:spcAft>
              <a:buClr>
                <a:srgbClr val="FF6600"/>
              </a:buClr>
              <a:buSzPct val="120000"/>
              <a:buFont typeface="Wingdings" pitchFamily="2" charset="2"/>
              <a:buChar char="ü"/>
            </a:pPr>
            <a:r>
              <a:rPr lang="pt-BR" sz="1400" dirty="0">
                <a:solidFill>
                  <a:srgbClr val="000066"/>
                </a:solidFill>
                <a:latin typeface="Verdana" pitchFamily="34" charset="0"/>
              </a:rPr>
              <a:t>Histórico das Ocorrências;</a:t>
            </a:r>
          </a:p>
          <a:p>
            <a:pPr marL="627063" lvl="1" indent="-284163" eaLnBrk="1" hangingPunct="1">
              <a:spcAft>
                <a:spcPts val="600"/>
              </a:spcAft>
              <a:buClr>
                <a:srgbClr val="FF6600"/>
              </a:buClr>
              <a:buSzPct val="120000"/>
              <a:buFont typeface="Wingdings" pitchFamily="2" charset="2"/>
              <a:buChar char="ü"/>
            </a:pPr>
            <a:r>
              <a:rPr lang="pt-BR" sz="1400" dirty="0">
                <a:solidFill>
                  <a:srgbClr val="000066"/>
                </a:solidFill>
                <a:latin typeface="Verdana" pitchFamily="34" charset="0"/>
              </a:rPr>
              <a:t>Relatório de </a:t>
            </a:r>
            <a:r>
              <a:rPr lang="pt-BR" sz="1400" dirty="0" smtClean="0">
                <a:solidFill>
                  <a:srgbClr val="000066"/>
                </a:solidFill>
                <a:latin typeface="Verdana" pitchFamily="34" charset="0"/>
              </a:rPr>
              <a:t>Pagamento.</a:t>
            </a:r>
            <a:endParaRPr lang="pt-BR" sz="1400" dirty="0">
              <a:solidFill>
                <a:srgbClr val="000066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638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344506" y="2508026"/>
            <a:ext cx="4455023" cy="555741"/>
          </a:xfrm>
          <a:prstGeom prst="rect">
            <a:avLst/>
          </a:prstGeom>
          <a:noFill/>
        </p:spPr>
        <p:txBody>
          <a:bodyPr wrap="none" lIns="77925" tIns="38963" rIns="77925" bIns="38963">
            <a:spAutoFit/>
          </a:bodyPr>
          <a:lstStyle/>
          <a:p>
            <a:pPr marL="227282" indent="-227282" algn="ctr" defTabSz="914296" fontAlgn="auto">
              <a:spcBef>
                <a:spcPts val="0"/>
              </a:spcBef>
              <a:spcAft>
                <a:spcPts val="511"/>
              </a:spcAft>
              <a:buClr>
                <a:srgbClr val="FF6600"/>
              </a:buClr>
              <a:defRPr/>
            </a:pPr>
            <a:r>
              <a:rPr lang="pt-BR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</a:rPr>
              <a:t>Novos materiais</a:t>
            </a:r>
            <a:endParaRPr lang="pt-BR" sz="3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4807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932" y="2274357"/>
            <a:ext cx="1670248" cy="2169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04380"/>
            <a:ext cx="2143601" cy="3039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rredondar Retângulo em um Canto Diagonal 1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latin typeface="Verdana" pitchFamily="34" charset="0"/>
              </a:rPr>
              <a:t>Folheto Pré-venda – </a:t>
            </a:r>
            <a:r>
              <a:rPr lang="pt-BR" sz="1600" b="1" dirty="0" smtClean="0">
                <a:solidFill>
                  <a:srgbClr val="FF6600"/>
                </a:solidFill>
                <a:latin typeface="Verdana" pitchFamily="34" charset="0"/>
              </a:rPr>
              <a:t>Direcionado para clientes</a:t>
            </a:r>
          </a:p>
        </p:txBody>
      </p:sp>
      <p:sp>
        <p:nvSpPr>
          <p:cNvPr id="6" name="Retângulo de cantos arredondados 5"/>
          <p:cNvSpPr/>
          <p:nvPr/>
        </p:nvSpPr>
        <p:spPr>
          <a:xfrm rot="20342728">
            <a:off x="1012003" y="2133076"/>
            <a:ext cx="1596252" cy="282563"/>
          </a:xfrm>
          <a:prstGeom prst="roundRect">
            <a:avLst/>
          </a:prstGeom>
          <a:solidFill>
            <a:srgbClr val="FF66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 desenvolvimento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8863" y="2787525"/>
            <a:ext cx="822975" cy="1656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de cantos arredondados 10"/>
          <p:cNvSpPr/>
          <p:nvPr/>
        </p:nvSpPr>
        <p:spPr>
          <a:xfrm rot="20342728">
            <a:off x="4108943" y="2825172"/>
            <a:ext cx="1566225" cy="310178"/>
          </a:xfrm>
          <a:prstGeom prst="roundRect">
            <a:avLst/>
          </a:prstGeom>
          <a:solidFill>
            <a:srgbClr val="FF66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 desenvolvimento</a:t>
            </a:r>
          </a:p>
        </p:txBody>
      </p:sp>
      <p:sp>
        <p:nvSpPr>
          <p:cNvPr id="12" name="Retângulo de cantos arredondados 11"/>
          <p:cNvSpPr/>
          <p:nvPr/>
        </p:nvSpPr>
        <p:spPr>
          <a:xfrm rot="20342728">
            <a:off x="6951937" y="3057329"/>
            <a:ext cx="1566225" cy="310178"/>
          </a:xfrm>
          <a:prstGeom prst="roundRect">
            <a:avLst/>
          </a:prstGeom>
          <a:solidFill>
            <a:srgbClr val="FF66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 desenvolvimento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202719" y="1027354"/>
            <a:ext cx="1393330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5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Empresarial</a:t>
            </a:r>
          </a:p>
          <a:p>
            <a:pPr algn="ctr"/>
            <a:r>
              <a:rPr lang="pt-BR" sz="800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 partir de 100 vidas) </a:t>
            </a:r>
            <a:endParaRPr lang="pt-BR" sz="800" dirty="0">
              <a:solidFill>
                <a:srgbClr val="FF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335405" y="1856987"/>
            <a:ext cx="1016625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5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PME Mais</a:t>
            </a:r>
          </a:p>
          <a:p>
            <a:pPr algn="ctr"/>
            <a:r>
              <a:rPr lang="pt-BR" sz="800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(30 a 99 vidas) </a:t>
            </a:r>
            <a:endParaRPr lang="pt-BR" sz="800" dirty="0">
              <a:solidFill>
                <a:srgbClr val="FF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264900" y="2410498"/>
            <a:ext cx="950901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5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PME</a:t>
            </a:r>
          </a:p>
          <a:p>
            <a:pPr algn="ctr"/>
            <a:r>
              <a:rPr lang="pt-BR" sz="800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(3 a 29 vidas) </a:t>
            </a:r>
            <a:endParaRPr lang="pt-BR" sz="800" dirty="0">
              <a:solidFill>
                <a:srgbClr val="FF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5491958" y="2307455"/>
            <a:ext cx="576064" cy="206085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pt-BR" sz="7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novo</a:t>
            </a:r>
          </a:p>
        </p:txBody>
      </p:sp>
    </p:spTree>
    <p:extLst>
      <p:ext uri="{BB962C8B-B14F-4D97-AF65-F5344CB8AC3E}">
        <p14:creationId xmlns:p14="http://schemas.microsoft.com/office/powerpoint/2010/main" val="30602005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edondar Retângulo em um Canto Diagonal 1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latin typeface="Verdana" pitchFamily="34" charset="0"/>
              </a:rPr>
              <a:t>Folheto de Apoio às Vendas – </a:t>
            </a:r>
            <a:r>
              <a:rPr lang="pt-BR" sz="1600" b="1" dirty="0" smtClean="0">
                <a:solidFill>
                  <a:srgbClr val="FF6600"/>
                </a:solidFill>
                <a:latin typeface="Verdana" pitchFamily="34" charset="0"/>
              </a:rPr>
              <a:t>Uso do Corretor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380484"/>
            <a:ext cx="2215609" cy="3135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80484"/>
            <a:ext cx="2226125" cy="3135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67" y="1380484"/>
            <a:ext cx="2212697" cy="3135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739925" y="1003458"/>
            <a:ext cx="1393330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5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Empresarial</a:t>
            </a:r>
          </a:p>
          <a:p>
            <a:pPr algn="ctr"/>
            <a:r>
              <a:rPr lang="pt-BR" sz="800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 partir de 100 vidas) </a:t>
            </a:r>
            <a:endParaRPr lang="pt-BR" sz="800" dirty="0">
              <a:solidFill>
                <a:srgbClr val="FF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091372" y="1003458"/>
            <a:ext cx="1016625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5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PME Mais</a:t>
            </a:r>
          </a:p>
          <a:p>
            <a:pPr algn="ctr"/>
            <a:r>
              <a:rPr lang="pt-BR" sz="800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(30 a 99 vidas) </a:t>
            </a:r>
            <a:endParaRPr lang="pt-BR" sz="800" dirty="0">
              <a:solidFill>
                <a:srgbClr val="FF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7166665" y="1003458"/>
            <a:ext cx="950901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5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PME</a:t>
            </a:r>
          </a:p>
          <a:p>
            <a:pPr algn="ctr"/>
            <a:r>
              <a:rPr lang="pt-BR" sz="800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(3 a 29 vidas) </a:t>
            </a:r>
            <a:endParaRPr lang="pt-BR" sz="800" dirty="0">
              <a:solidFill>
                <a:srgbClr val="FF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 rot="20342728">
            <a:off x="638463" y="2016612"/>
            <a:ext cx="1596252" cy="282563"/>
          </a:xfrm>
          <a:prstGeom prst="roundRect">
            <a:avLst/>
          </a:prstGeom>
          <a:solidFill>
            <a:srgbClr val="FF66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 desenvolvimento</a:t>
            </a:r>
          </a:p>
        </p:txBody>
      </p:sp>
      <p:sp>
        <p:nvSpPr>
          <p:cNvPr id="18" name="Retângulo de cantos arredondados 17"/>
          <p:cNvSpPr/>
          <p:nvPr/>
        </p:nvSpPr>
        <p:spPr>
          <a:xfrm rot="20342728">
            <a:off x="3773874" y="2088620"/>
            <a:ext cx="1596252" cy="282563"/>
          </a:xfrm>
          <a:prstGeom prst="roundRect">
            <a:avLst/>
          </a:prstGeom>
          <a:solidFill>
            <a:srgbClr val="FF66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 desenvolvimento</a:t>
            </a:r>
          </a:p>
        </p:txBody>
      </p:sp>
      <p:sp>
        <p:nvSpPr>
          <p:cNvPr id="19" name="Retângulo de cantos arredondados 18"/>
          <p:cNvSpPr/>
          <p:nvPr/>
        </p:nvSpPr>
        <p:spPr>
          <a:xfrm rot="20342728">
            <a:off x="6843989" y="2087659"/>
            <a:ext cx="1596252" cy="282563"/>
          </a:xfrm>
          <a:prstGeom prst="roundRect">
            <a:avLst/>
          </a:prstGeom>
          <a:solidFill>
            <a:srgbClr val="FF66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 desenvolvimento</a:t>
            </a:r>
          </a:p>
        </p:txBody>
      </p:sp>
      <p:sp>
        <p:nvSpPr>
          <p:cNvPr id="20" name="Elipse 19"/>
          <p:cNvSpPr/>
          <p:nvPr/>
        </p:nvSpPr>
        <p:spPr>
          <a:xfrm>
            <a:off x="5367868" y="1441396"/>
            <a:ext cx="576064" cy="206085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pt-BR" sz="7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novo</a:t>
            </a:r>
          </a:p>
        </p:txBody>
      </p:sp>
    </p:spTree>
    <p:extLst>
      <p:ext uri="{BB962C8B-B14F-4D97-AF65-F5344CB8AC3E}">
        <p14:creationId xmlns:p14="http://schemas.microsoft.com/office/powerpoint/2010/main" val="30437533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edondar Retângulo em um Canto Diagonal 1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latin typeface="Verdana" pitchFamily="34" charset="0"/>
              </a:rPr>
              <a:t>Condições Gerais e Propostas – </a:t>
            </a:r>
            <a:r>
              <a:rPr lang="pt-BR" sz="1600" b="1" dirty="0" smtClean="0">
                <a:solidFill>
                  <a:srgbClr val="FF6600"/>
                </a:solidFill>
                <a:latin typeface="Verdana" pitchFamily="34" charset="0"/>
              </a:rPr>
              <a:t>Linhas de Produtos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959012" y="1003458"/>
            <a:ext cx="1393330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5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Empresarial</a:t>
            </a:r>
          </a:p>
          <a:p>
            <a:pPr algn="ctr"/>
            <a:r>
              <a:rPr lang="pt-BR" sz="800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 partir de 100 vidas) </a:t>
            </a:r>
            <a:endParaRPr lang="pt-BR" sz="800" dirty="0">
              <a:solidFill>
                <a:srgbClr val="FF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080425" y="1003458"/>
            <a:ext cx="1016625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5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PME Mais</a:t>
            </a:r>
          </a:p>
          <a:p>
            <a:pPr algn="ctr"/>
            <a:r>
              <a:rPr lang="pt-BR" sz="800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(30 a 99 vidas) </a:t>
            </a:r>
            <a:endParaRPr lang="pt-BR" sz="800" dirty="0">
              <a:solidFill>
                <a:srgbClr val="FF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7385074" y="1003458"/>
            <a:ext cx="950901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5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PME</a:t>
            </a:r>
          </a:p>
          <a:p>
            <a:pPr algn="ctr"/>
            <a:r>
              <a:rPr lang="pt-BR" sz="800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(3 a 29 vidas) </a:t>
            </a:r>
            <a:endParaRPr lang="pt-BR" sz="800" dirty="0">
              <a:solidFill>
                <a:srgbClr val="FF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683571" y="1491630"/>
            <a:ext cx="1944213" cy="2556048"/>
            <a:chOff x="539555" y="1491630"/>
            <a:chExt cx="1944213" cy="2556048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5" y="1491630"/>
              <a:ext cx="1597611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456" y="1923678"/>
              <a:ext cx="1268312" cy="2124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upo 5"/>
          <p:cNvGrpSpPr/>
          <p:nvPr/>
        </p:nvGrpSpPr>
        <p:grpSpPr>
          <a:xfrm>
            <a:off x="3669370" y="1491630"/>
            <a:ext cx="1838734" cy="2580803"/>
            <a:chOff x="3695403" y="1491630"/>
            <a:chExt cx="1838734" cy="2580803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5403" y="1491630"/>
              <a:ext cx="1597611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5825" y="1948433"/>
              <a:ext cx="1268312" cy="2124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Elipse 24"/>
          <p:cNvSpPr/>
          <p:nvPr/>
        </p:nvSpPr>
        <p:spPr>
          <a:xfrm>
            <a:off x="5230092" y="1493127"/>
            <a:ext cx="576064" cy="206085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pt-BR" sz="7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novo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804251" y="1491631"/>
            <a:ext cx="2112546" cy="2746780"/>
            <a:chOff x="6804251" y="1491631"/>
            <a:chExt cx="2112546" cy="2746780"/>
          </a:xfrm>
        </p:grpSpPr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51" y="1491631"/>
              <a:ext cx="159761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1923678"/>
              <a:ext cx="1268312" cy="2124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2080589"/>
              <a:ext cx="1392469" cy="215782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upo 7"/>
          <p:cNvGrpSpPr/>
          <p:nvPr/>
        </p:nvGrpSpPr>
        <p:grpSpPr>
          <a:xfrm>
            <a:off x="-27391" y="4286049"/>
            <a:ext cx="8764117" cy="553998"/>
            <a:chOff x="-27391" y="4286049"/>
            <a:chExt cx="8764117" cy="553998"/>
          </a:xfrm>
        </p:grpSpPr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-27391" y="4286049"/>
              <a:ext cx="998991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pt-BR" sz="1000" b="1" dirty="0" smtClean="0">
                  <a:solidFill>
                    <a:srgbClr val="002060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Enviar</a:t>
              </a:r>
            </a:p>
            <a:p>
              <a:pPr algn="r"/>
              <a:r>
                <a:rPr lang="pt-BR" sz="1000" b="1" dirty="0" smtClean="0">
                  <a:solidFill>
                    <a:srgbClr val="002060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para</a:t>
              </a:r>
            </a:p>
            <a:p>
              <a:pPr algn="r"/>
              <a:r>
                <a:rPr lang="pt-BR" sz="1000" b="1" dirty="0" smtClean="0">
                  <a:solidFill>
                    <a:srgbClr val="002060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SulAmérica</a:t>
              </a:r>
              <a:endParaRPr lang="pt-BR" sz="1100" b="1" dirty="0">
                <a:solidFill>
                  <a:srgbClr val="00206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948592" y="4286049"/>
              <a:ext cx="141417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sz="1000" b="1" dirty="0" smtClean="0">
                  <a:solidFill>
                    <a:srgbClr val="002060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Duas vias das</a:t>
              </a:r>
            </a:p>
            <a:p>
              <a:pPr algn="ctr"/>
              <a:r>
                <a:rPr lang="pt-BR" sz="1000" b="1" dirty="0" smtClean="0">
                  <a:solidFill>
                    <a:srgbClr val="002060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Condições Gerais</a:t>
              </a:r>
            </a:p>
            <a:p>
              <a:pPr algn="ctr"/>
              <a:r>
                <a:rPr lang="pt-BR" sz="1000" b="1" dirty="0" smtClean="0">
                  <a:solidFill>
                    <a:srgbClr val="002060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+ Proposta</a:t>
              </a:r>
              <a:endParaRPr lang="pt-BR" sz="1100" b="1" dirty="0">
                <a:solidFill>
                  <a:srgbClr val="00206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3892873" y="4439938"/>
              <a:ext cx="1391728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sz="1000" b="1" dirty="0" smtClean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Apenas p</a:t>
              </a:r>
              <a:r>
                <a:rPr lang="pt-BR" sz="1000" b="1" dirty="0" smtClean="0">
                  <a:solidFill>
                    <a:srgbClr val="002060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roposta</a:t>
              </a:r>
              <a:endParaRPr lang="pt-BR" sz="1100" b="1" dirty="0">
                <a:solidFill>
                  <a:srgbClr val="00206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6984323" y="4286049"/>
              <a:ext cx="1752403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BR" sz="1000" b="1" dirty="0" smtClean="0">
                  <a:solidFill>
                    <a:srgbClr val="00206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</a:t>
              </a:r>
              <a:r>
                <a:rPr lang="pt-BR" sz="1000" b="1" dirty="0" smtClean="0">
                  <a:solidFill>
                    <a:srgbClr val="002060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roposta + Ficha</a:t>
              </a:r>
            </a:p>
            <a:p>
              <a:pPr algn="ctr"/>
              <a:r>
                <a:rPr lang="pt-BR" sz="1000" b="1" dirty="0" smtClean="0">
                  <a:solidFill>
                    <a:srgbClr val="002060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de Compensação (FC)</a:t>
              </a:r>
            </a:p>
            <a:p>
              <a:pPr algn="ctr"/>
              <a:r>
                <a:rPr lang="pt-BR" sz="1000" b="1" dirty="0" smtClean="0">
                  <a:solidFill>
                    <a:srgbClr val="002060"/>
                  </a:solidFill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quitada</a:t>
              </a:r>
              <a:endParaRPr lang="pt-BR" sz="1100" b="1" dirty="0">
                <a:solidFill>
                  <a:srgbClr val="00206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972480" y="4286049"/>
              <a:ext cx="7740000" cy="553998"/>
            </a:xfrm>
            <a:prstGeom prst="rect">
              <a:avLst/>
            </a:prstGeom>
            <a:noFill/>
            <a:ln>
              <a:solidFill>
                <a:srgbClr val="385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5436096" y="1845429"/>
            <a:ext cx="1476000" cy="1476000"/>
            <a:chOff x="5191805" y="1845429"/>
            <a:chExt cx="1476000" cy="1476000"/>
          </a:xfrm>
        </p:grpSpPr>
        <p:pic>
          <p:nvPicPr>
            <p:cNvPr id="29" name="Imagem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1805" y="1845429"/>
              <a:ext cx="1476000" cy="1476000"/>
            </a:xfrm>
            <a:prstGeom prst="rect">
              <a:avLst/>
            </a:prstGeom>
          </p:spPr>
        </p:pic>
        <p:sp>
          <p:nvSpPr>
            <p:cNvPr id="30" name="CaixaDeTexto 29"/>
            <p:cNvSpPr txBox="1"/>
            <p:nvPr/>
          </p:nvSpPr>
          <p:spPr>
            <a:xfrm rot="120000">
              <a:off x="5267077" y="2217658"/>
              <a:ext cx="1332000" cy="861774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1000" kern="0" dirty="0" smtClean="0">
                  <a:solidFill>
                    <a:srgbClr val="002060"/>
                  </a:solidFill>
                  <a:latin typeface="Segoe Print" pitchFamily="2" charset="0"/>
                </a:rPr>
                <a:t>PME e PME Mais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sz="1000" kern="0" dirty="0">
                <a:solidFill>
                  <a:srgbClr val="002060"/>
                </a:solidFill>
                <a:latin typeface="Segoe Print" pitchFamily="2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1000" b="1" kern="0" dirty="0" smtClean="0">
                  <a:solidFill>
                    <a:srgbClr val="FF6600"/>
                  </a:solidFill>
                  <a:latin typeface="Segoe Print" pitchFamily="2" charset="0"/>
                </a:rPr>
                <a:t>Não</a:t>
              </a:r>
              <a:r>
                <a:rPr lang="pt-BR" sz="1000" kern="0" dirty="0" smtClean="0">
                  <a:solidFill>
                    <a:srgbClr val="002060"/>
                  </a:solidFill>
                  <a:latin typeface="Segoe Print" pitchFamily="2" charset="0"/>
                </a:rPr>
                <a:t> é preciso enviar Condições Gerais </a:t>
              </a:r>
              <a:r>
                <a:rPr lang="pt-BR" sz="1000" b="1" kern="0" dirty="0" smtClean="0">
                  <a:solidFill>
                    <a:srgbClr val="FF6600"/>
                  </a:solidFill>
                  <a:latin typeface="Segoe Print" pitchFamily="2" charset="0"/>
                </a:rPr>
                <a:t>assinada</a:t>
              </a:r>
              <a:endParaRPr lang="pt-BR" sz="1000" b="1" kern="0" dirty="0">
                <a:solidFill>
                  <a:srgbClr val="FF6600"/>
                </a:solidFill>
                <a:latin typeface="Segoe Print" pitchFamily="2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167861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1547664" y="915566"/>
            <a:ext cx="5220264" cy="3744000"/>
            <a:chOff x="1547664" y="915566"/>
            <a:chExt cx="5220264" cy="3744000"/>
          </a:xfrm>
        </p:grpSpPr>
        <p:sp>
          <p:nvSpPr>
            <p:cNvPr id="4" name="Retângulo de cantos arredondados 3"/>
            <p:cNvSpPr/>
            <p:nvPr/>
          </p:nvSpPr>
          <p:spPr bwMode="auto">
            <a:xfrm>
              <a:off x="3923928" y="3795470"/>
              <a:ext cx="2844000" cy="864096"/>
            </a:xfrm>
            <a:prstGeom prst="roundRect">
              <a:avLst/>
            </a:prstGeom>
            <a:solidFill>
              <a:srgbClr val="FF6600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266700" marR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sz="1200" b="1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Criação de cartão proposta exclusivo para os produtos odontológicos</a:t>
              </a:r>
              <a:endParaRPr kumimoji="0" lang="pt-BR" sz="12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" name="Retângulo de cantos arredondados 2"/>
            <p:cNvSpPr/>
            <p:nvPr/>
          </p:nvSpPr>
          <p:spPr bwMode="auto">
            <a:xfrm>
              <a:off x="1547664" y="915566"/>
              <a:ext cx="2664296" cy="3744000"/>
            </a:xfrm>
            <a:prstGeom prst="roundRect">
              <a:avLst>
                <a:gd name="adj" fmla="val 6255"/>
              </a:avLst>
            </a:prstGeom>
            <a:solidFill>
              <a:schemeClr val="bg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2" charset="-128"/>
              </a:endParaRPr>
            </a:p>
          </p:txBody>
        </p:sp>
      </p:grpSp>
      <p:sp>
        <p:nvSpPr>
          <p:cNvPr id="2" name="Arredondar Retângulo em um Canto Diagonal 1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latin typeface="Verdana" pitchFamily="34" charset="0"/>
              </a:rPr>
              <a:t>Formulários para Inclusão e Movimentação de Beneficiários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892" y="1491630"/>
            <a:ext cx="202984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1876974" y="970588"/>
            <a:ext cx="2005677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5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Cartão Proposta Odonto</a:t>
            </a:r>
          </a:p>
          <a:p>
            <a:pPr algn="ctr"/>
            <a:r>
              <a:rPr lang="pt-BR" sz="800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(PME, PME Mais e Empresarial) </a:t>
            </a:r>
            <a:endParaRPr lang="pt-BR" sz="800" dirty="0">
              <a:solidFill>
                <a:srgbClr val="FF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458" y="1635645"/>
            <a:ext cx="2581944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4998857" y="970588"/>
            <a:ext cx="236314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5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Manutenção de Beneficiários</a:t>
            </a:r>
          </a:p>
          <a:p>
            <a:pPr algn="ctr"/>
            <a:r>
              <a:rPr lang="pt-BR" sz="105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Saúde e Odonto</a:t>
            </a:r>
          </a:p>
          <a:p>
            <a:pPr algn="ctr"/>
            <a:r>
              <a:rPr lang="pt-BR" sz="800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(PME, PME Mais e Empresarial) </a:t>
            </a:r>
            <a:endParaRPr lang="pt-BR" sz="800" dirty="0">
              <a:solidFill>
                <a:srgbClr val="FF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3635896" y="1388587"/>
            <a:ext cx="576064" cy="206085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pt-BR" sz="7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novo</a:t>
            </a:r>
          </a:p>
        </p:txBody>
      </p:sp>
      <p:sp>
        <p:nvSpPr>
          <p:cNvPr id="19" name="Elipse 18"/>
          <p:cNvSpPr/>
          <p:nvPr/>
        </p:nvSpPr>
        <p:spPr>
          <a:xfrm>
            <a:off x="7183370" y="1509197"/>
            <a:ext cx="576064" cy="20608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pt-BR" sz="7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Alterado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86141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399" y="2067694"/>
            <a:ext cx="1582692" cy="2178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rredondar Retângulo em um Canto Diagonal 1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 smtClean="0">
                <a:latin typeface="Verdana" pitchFamily="34" charset="0"/>
              </a:rPr>
              <a:t>Kit do Beneficiário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91" y="2067694"/>
            <a:ext cx="1435974" cy="2178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709575" y="1563638"/>
            <a:ext cx="12234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5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Livro da Rede</a:t>
            </a:r>
            <a:endParaRPr lang="pt-BR" sz="800" dirty="0">
              <a:solidFill>
                <a:srgbClr val="FF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779152" y="1563638"/>
            <a:ext cx="13211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5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Guia Prático</a:t>
            </a:r>
          </a:p>
          <a:p>
            <a:pPr algn="ctr"/>
            <a:r>
              <a:rPr lang="pt-BR" sz="105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 Beneficiário</a:t>
            </a:r>
            <a:endParaRPr lang="pt-BR" sz="800" dirty="0">
              <a:solidFill>
                <a:srgbClr val="FF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27734"/>
            <a:ext cx="3565029" cy="117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5629890" y="1979136"/>
            <a:ext cx="19543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5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Cartão de Identificação</a:t>
            </a:r>
            <a:endParaRPr lang="pt-BR" sz="800" dirty="0">
              <a:solidFill>
                <a:srgbClr val="FF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0286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828000" y="2094697"/>
            <a:ext cx="74880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effectLst>
                  <a:reflection blurRad="6350" stA="20000" endPos="45000" dist="127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 sorriso dos seus colaboradores  está </a:t>
            </a:r>
            <a:r>
              <a:rPr lang="pt-BR" sz="2800" b="1" dirty="0">
                <a:solidFill>
                  <a:srgbClr val="002060"/>
                </a:solidFill>
                <a:effectLst>
                  <a:reflection blurRad="6350" stA="20000" endPos="45000" dist="127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em nossos planos</a:t>
            </a:r>
          </a:p>
        </p:txBody>
      </p:sp>
    </p:spTree>
    <p:extLst>
      <p:ext uri="{BB962C8B-B14F-4D97-AF65-F5344CB8AC3E}">
        <p14:creationId xmlns:p14="http://schemas.microsoft.com/office/powerpoint/2010/main" val="18855392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edondar Retângulo em um Canto Diagonal 1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smtClean="0">
                <a:latin typeface="Verdana" pitchFamily="34" charset="0"/>
              </a:rPr>
              <a:t>Lançamento do Produto</a:t>
            </a:r>
          </a:p>
        </p:txBody>
      </p:sp>
      <p:sp>
        <p:nvSpPr>
          <p:cNvPr id="4" name="CaixaDeTexto 9"/>
          <p:cNvSpPr txBox="1">
            <a:spLocks noChangeArrowheads="1"/>
          </p:cNvSpPr>
          <p:nvPr/>
        </p:nvSpPr>
        <p:spPr bwMode="auto">
          <a:xfrm>
            <a:off x="2304395" y="2156255"/>
            <a:ext cx="45352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marL="182563" indent="-182563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pt-BR" sz="4800" b="1" smtClean="0">
                <a:solidFill>
                  <a:srgbClr val="FF6600"/>
                </a:solidFill>
                <a:latin typeface="Verdana" pitchFamily="34" charset="0"/>
              </a:rPr>
              <a:t>10/09/2012</a:t>
            </a:r>
            <a:endParaRPr lang="pt-BR" sz="4400" dirty="0" smtClean="0">
              <a:solidFill>
                <a:srgbClr val="FF6600"/>
              </a:solidFill>
              <a:latin typeface="Verdana" pitchFamily="34" charset="0"/>
            </a:endParaRPr>
          </a:p>
        </p:txBody>
      </p:sp>
      <p:sp>
        <p:nvSpPr>
          <p:cNvPr id="3" name="Retângulo de cantos arredondados 2"/>
          <p:cNvSpPr/>
          <p:nvPr/>
        </p:nvSpPr>
        <p:spPr bwMode="auto">
          <a:xfrm>
            <a:off x="1422000" y="3301811"/>
            <a:ext cx="6300000" cy="117479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hangingPunct="0">
              <a:spcBef>
                <a:spcPct val="50000"/>
              </a:spcBef>
            </a:pPr>
            <a:r>
              <a:rPr lang="pt-BR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Os </a:t>
            </a:r>
            <a:r>
              <a:rPr lang="pt-BR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produtos </a:t>
            </a:r>
            <a:r>
              <a:rPr lang="pt-BR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odontológicos do </a:t>
            </a:r>
            <a:r>
              <a:rPr lang="pt-BR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portfólio </a:t>
            </a:r>
            <a:r>
              <a:rPr lang="pt-BR" sz="14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anterior serão aceitos </a:t>
            </a:r>
            <a:r>
              <a:rPr lang="pt-BR" sz="1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até: </a:t>
            </a:r>
          </a:p>
          <a:p>
            <a:pPr algn="ctr" defTabSz="914400" eaLnBrk="0" hangingPunct="0">
              <a:spcBef>
                <a:spcPct val="50000"/>
              </a:spcBef>
            </a:pPr>
            <a:r>
              <a:rPr lang="pt-BR" sz="1600" b="1" dirty="0" smtClean="0">
                <a:solidFill>
                  <a:srgbClr val="FF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28/09/2012</a:t>
            </a:r>
            <a:endParaRPr lang="pt-BR" sz="1600" b="1" dirty="0">
              <a:solidFill>
                <a:srgbClr val="FF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defTabSz="914400" eaLnBrk="0" hangingPunct="0">
              <a:spcBef>
                <a:spcPct val="50000"/>
              </a:spcBef>
            </a:pPr>
            <a:r>
              <a:rPr lang="pt-BR" sz="1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Empresarial</a:t>
            </a:r>
            <a:r>
              <a:rPr lang="pt-BR" sz="1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Respeitada a validade do </a:t>
            </a:r>
            <a:r>
              <a:rPr lang="pt-BR" sz="1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estudo</a:t>
            </a:r>
            <a:endParaRPr lang="pt-BR" sz="10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defTabSz="914400" eaLnBrk="0" hangingPunct="0">
              <a:spcBef>
                <a:spcPts val="0"/>
              </a:spcBef>
            </a:pPr>
            <a:r>
              <a:rPr lang="pt-BR" sz="1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PME</a:t>
            </a:r>
            <a:r>
              <a:rPr lang="pt-BR" sz="1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pt-BR" sz="1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respeitada a data de quitação até </a:t>
            </a:r>
            <a:r>
              <a:rPr lang="pt-BR" sz="1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28/09/2012</a:t>
            </a:r>
            <a:endParaRPr kumimoji="0" lang="pt-BR" sz="1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39059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Imagem 2" descr="Interrogaçã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18" y="1857375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rredondar Retângulo em um Canto Diagonal 4"/>
          <p:cNvSpPr/>
          <p:nvPr/>
        </p:nvSpPr>
        <p:spPr>
          <a:xfrm>
            <a:off x="161193" y="98822"/>
            <a:ext cx="8821615" cy="561975"/>
          </a:xfrm>
          <a:prstGeom prst="round2DiagRect">
            <a:avLst>
              <a:gd name="adj1" fmla="val 45531"/>
              <a:gd name="adj2" fmla="val 0"/>
            </a:avLst>
          </a:prstGeom>
          <a:solidFill>
            <a:srgbClr val="00006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91429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smtClean="0">
                <a:latin typeface="Verdana" pitchFamily="34" charset="0"/>
              </a:rPr>
              <a:t>Dúvidas</a:t>
            </a:r>
            <a:endParaRPr lang="pt-BR" sz="1600" dirty="0" smtClean="0">
              <a:latin typeface="Verdana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347864" y="2248585"/>
            <a:ext cx="45993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smtClean="0">
                <a:solidFill>
                  <a:srgbClr val="002060"/>
                </a:solidFill>
                <a:latin typeface="Verdana" pitchFamily="34" charset="0"/>
              </a:rPr>
              <a:t>Enviar e-mail para</a:t>
            </a:r>
            <a:r>
              <a:rPr lang="pt-BR" smtClean="0">
                <a:solidFill>
                  <a:srgbClr val="002060"/>
                </a:solidFill>
                <a:latin typeface="Verdana" pitchFamily="34" charset="0"/>
              </a:rPr>
              <a:t>:</a:t>
            </a:r>
          </a:p>
          <a:p>
            <a:r>
              <a:rPr lang="pt-BR">
                <a:solidFill>
                  <a:srgbClr val="002060"/>
                </a:solidFill>
              </a:rPr>
              <a:t>produtossaude.odonto@sulamerica.com.br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Documents and Settings\ad022785\Desktop\Agen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0851" y="1045539"/>
            <a:ext cx="1080120" cy="2876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2915816" y="1575938"/>
            <a:ext cx="330250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81000" indent="-3810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769938" indent="-14287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200000"/>
              </a:lnSpc>
              <a:buClr>
                <a:srgbClr val="FF6600"/>
              </a:buClr>
              <a:buFont typeface="Wingdings 2" pitchFamily="18" charset="2"/>
              <a:buChar char=""/>
            </a:pPr>
            <a:r>
              <a:rPr lang="pt-BR" sz="1400" smtClean="0">
                <a:solidFill>
                  <a:srgbClr val="000066"/>
                </a:solidFill>
                <a:latin typeface="Verdana" pitchFamily="34" charset="0"/>
              </a:rPr>
              <a:t>SulAmérica </a:t>
            </a:r>
            <a:r>
              <a:rPr lang="pt-BR" sz="1400" dirty="0" smtClean="0">
                <a:solidFill>
                  <a:srgbClr val="000066"/>
                </a:solidFill>
                <a:latin typeface="Verdana" pitchFamily="34" charset="0"/>
              </a:rPr>
              <a:t>Odonto – Mercado</a:t>
            </a:r>
            <a:endParaRPr lang="pt-BR" sz="1400" dirty="0">
              <a:solidFill>
                <a:srgbClr val="000066"/>
              </a:solidFill>
              <a:latin typeface="Verdana" pitchFamily="34" charset="0"/>
            </a:endParaRPr>
          </a:p>
          <a:p>
            <a:pPr>
              <a:lnSpc>
                <a:spcPct val="200000"/>
              </a:lnSpc>
              <a:buClr>
                <a:srgbClr val="FF6600"/>
              </a:buClr>
              <a:buFont typeface="Wingdings 2" pitchFamily="18" charset="2"/>
              <a:buChar char=""/>
            </a:pPr>
            <a:r>
              <a:rPr lang="pt-BR" sz="1400" dirty="0" smtClean="0">
                <a:solidFill>
                  <a:srgbClr val="000066"/>
                </a:solidFill>
                <a:latin typeface="Verdana" pitchFamily="34" charset="0"/>
              </a:rPr>
              <a:t>Novo SulAmérica Odonto</a:t>
            </a:r>
          </a:p>
          <a:p>
            <a:pPr>
              <a:lnSpc>
                <a:spcPct val="200000"/>
              </a:lnSpc>
              <a:buClr>
                <a:srgbClr val="FF6600"/>
              </a:buClr>
              <a:buFont typeface="Wingdings 2" pitchFamily="18" charset="2"/>
              <a:buChar char=""/>
            </a:pPr>
            <a:r>
              <a:rPr lang="pt-BR" sz="1400">
                <a:solidFill>
                  <a:srgbClr val="000066"/>
                </a:solidFill>
                <a:latin typeface="Verdana" pitchFamily="34" charset="0"/>
              </a:rPr>
              <a:t>Regras de </a:t>
            </a:r>
            <a:r>
              <a:rPr lang="pt-BR" sz="1400" smtClean="0">
                <a:solidFill>
                  <a:srgbClr val="000066"/>
                </a:solidFill>
                <a:latin typeface="Verdana" pitchFamily="34" charset="0"/>
              </a:rPr>
              <a:t>Comercialização</a:t>
            </a:r>
          </a:p>
          <a:p>
            <a:pPr>
              <a:lnSpc>
                <a:spcPct val="200000"/>
              </a:lnSpc>
              <a:buClr>
                <a:srgbClr val="FF6600"/>
              </a:buClr>
              <a:buFont typeface="Wingdings 2" pitchFamily="18" charset="2"/>
              <a:buChar char=""/>
            </a:pPr>
            <a:r>
              <a:rPr lang="pt-BR" sz="1400" smtClean="0">
                <a:solidFill>
                  <a:srgbClr val="000066"/>
                </a:solidFill>
                <a:latin typeface="Verdana" pitchFamily="34" charset="0"/>
              </a:rPr>
              <a:t>Nova Folheteria</a:t>
            </a:r>
            <a:endParaRPr lang="pt-BR" sz="1400" dirty="0">
              <a:solidFill>
                <a:srgbClr val="000066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360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979810" y="2023293"/>
            <a:ext cx="5184389" cy="1096914"/>
          </a:xfrm>
          <a:prstGeom prst="rect">
            <a:avLst/>
          </a:prstGeom>
          <a:noFill/>
        </p:spPr>
        <p:txBody>
          <a:bodyPr wrap="none" lIns="77925" tIns="38963" rIns="77925" bIns="38963">
            <a:spAutoFit/>
          </a:bodyPr>
          <a:lstStyle/>
          <a:p>
            <a:pPr marL="227282" indent="-227282" algn="ctr" defTabSz="914296" fontAlgn="auto">
              <a:spcBef>
                <a:spcPts val="0"/>
              </a:spcBef>
              <a:spcAft>
                <a:spcPts val="511"/>
              </a:spcAft>
              <a:buClr>
                <a:srgbClr val="FF6600"/>
              </a:buClr>
              <a:defRPr/>
            </a:pPr>
            <a:r>
              <a:rPr lang="pt-BR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</a:rPr>
              <a:t>SulAmérica odonto</a:t>
            </a:r>
          </a:p>
          <a:p>
            <a:pPr marL="227282" indent="-227282" algn="ctr" defTabSz="914296" fontAlgn="auto">
              <a:spcBef>
                <a:spcPts val="0"/>
              </a:spcBef>
              <a:spcAft>
                <a:spcPts val="511"/>
              </a:spcAft>
              <a:buClr>
                <a:srgbClr val="FF6600"/>
              </a:buClr>
              <a:defRPr/>
            </a:pPr>
            <a:r>
              <a:rPr lang="pt-BR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Verdana" pitchFamily="34" charset="0"/>
              </a:rPr>
              <a:t>MErcado</a:t>
            </a:r>
            <a:endParaRPr lang="pt-BR" sz="3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mtClean="0">
            <a:solidFill>
              <a:schemeClr val="bg1"/>
            </a:solidFill>
            <a:latin typeface="Verdana" pitchFamily="34" charset="0"/>
            <a:ea typeface="Verdana" pitchFamily="34" charset="0"/>
            <a:cs typeface="Verdana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ulA_ppt_inst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ulA_ppt_inst">
      <a:majorFont>
        <a:latin typeface="Arial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6969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6969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2" charset="-128"/>
          </a:defRPr>
        </a:defPPr>
      </a:lstStyle>
    </a:lnDef>
  </a:objectDefaults>
  <a:extraClrSchemeLst>
    <a:extraClrScheme>
      <a:clrScheme name="SulA_ppt_in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lA_ppt_in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lA_ppt_in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lA_ppt_in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lA_ppt_in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lA_ppt_in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lA_ppt_in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lA_ppt_in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lA_ppt_in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lA_ppt_in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lA_ppt_in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lA_ppt_in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16540</TotalTime>
  <Words>5664</Words>
  <Application>Microsoft Office PowerPoint</Application>
  <PresentationFormat>Apresentação na tela (16:9)</PresentationFormat>
  <Paragraphs>1293</Paragraphs>
  <Slides>79</Slides>
  <Notes>14</Notes>
  <HiddenSlides>10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79</vt:i4>
      </vt:variant>
    </vt:vector>
  </HeadingPairs>
  <TitlesOfParts>
    <vt:vector size="82" baseType="lpstr">
      <vt:lpstr>Tema do Office</vt:lpstr>
      <vt:lpstr>1_Tema do Office</vt:lpstr>
      <vt:lpstr>SulA_ppt_inst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SulAmerica Seguros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ad022785</dc:creator>
  <cp:lastModifiedBy>ad022785</cp:lastModifiedBy>
  <cp:revision>1317</cp:revision>
  <cp:lastPrinted>2012-08-23T12:15:28Z</cp:lastPrinted>
  <dcterms:created xsi:type="dcterms:W3CDTF">2010-11-09T13:08:43Z</dcterms:created>
  <dcterms:modified xsi:type="dcterms:W3CDTF">2012-08-30T21:05:15Z</dcterms:modified>
</cp:coreProperties>
</file>